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28" r:id="rId2"/>
    <p:sldId id="330" r:id="rId3"/>
    <p:sldId id="324" r:id="rId4"/>
    <p:sldId id="256" r:id="rId5"/>
    <p:sldId id="262" r:id="rId6"/>
    <p:sldId id="270" r:id="rId7"/>
    <p:sldId id="268" r:id="rId8"/>
    <p:sldId id="266" r:id="rId9"/>
    <p:sldId id="332" r:id="rId10"/>
    <p:sldId id="282" r:id="rId11"/>
    <p:sldId id="278" r:id="rId12"/>
    <p:sldId id="274" r:id="rId13"/>
    <p:sldId id="276" r:id="rId14"/>
    <p:sldId id="272" r:id="rId15"/>
    <p:sldId id="285" r:id="rId16"/>
    <p:sldId id="289" r:id="rId17"/>
    <p:sldId id="287" r:id="rId18"/>
    <p:sldId id="280" r:id="rId19"/>
    <p:sldId id="291" r:id="rId20"/>
    <p:sldId id="293" r:id="rId21"/>
    <p:sldId id="298" r:id="rId22"/>
    <p:sldId id="297" r:id="rId23"/>
    <p:sldId id="300" r:id="rId24"/>
    <p:sldId id="304" r:id="rId25"/>
    <p:sldId id="302" r:id="rId26"/>
    <p:sldId id="264" r:id="rId27"/>
    <p:sldId id="295" r:id="rId28"/>
    <p:sldId id="260" r:id="rId29"/>
    <p:sldId id="307" r:id="rId30"/>
    <p:sldId id="309" r:id="rId31"/>
    <p:sldId id="311" r:id="rId32"/>
    <p:sldId id="313" r:id="rId33"/>
    <p:sldId id="315" r:id="rId34"/>
    <p:sldId id="321" r:id="rId35"/>
    <p:sldId id="317" r:id="rId36"/>
    <p:sldId id="326"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6"/>
  </p:normalViewPr>
  <p:slideViewPr>
    <p:cSldViewPr snapToGrid="0" snapToObjects="1">
      <p:cViewPr varScale="1">
        <p:scale>
          <a:sx n="105" d="100"/>
          <a:sy n="105" d="100"/>
        </p:scale>
        <p:origin x="184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8/10/20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4751" y="448253"/>
            <a:ext cx="7890527" cy="1325563"/>
          </a:xfrm>
        </p:spPr>
        <p:txBody>
          <a:bodyPr>
            <a:normAutofit/>
          </a:bodyPr>
          <a:lstStyle/>
          <a:p>
            <a:r>
              <a:rPr lang="en-US"/>
              <a:t>Key Findings</a:t>
            </a:r>
          </a:p>
        </p:txBody>
      </p:sp>
      <p:sp>
        <p:nvSpPr>
          <p:cNvPr id="3" name="Content Placeholder 2"/>
          <p:cNvSpPr>
            <a:spLocks noGrp="1"/>
          </p:cNvSpPr>
          <p:nvPr>
            <p:ph idx="1"/>
          </p:nvPr>
        </p:nvSpPr>
        <p:spPr>
          <a:xfrm>
            <a:off x="628650" y="1475232"/>
            <a:ext cx="3943350" cy="5266945"/>
          </a:xfrm>
        </p:spPr>
        <p:txBody>
          <a:bodyPr>
            <a:normAutofit fontScale="92500" lnSpcReduction="10000"/>
          </a:bodyPr>
          <a:lstStyle/>
          <a:p>
            <a:pPr>
              <a:lnSpc>
                <a:spcPct val="90000"/>
              </a:lnSpc>
            </a:pPr>
            <a:r>
              <a:rPr lang="en-US" sz="1400" dirty="0"/>
              <a:t>The Khmer Rouge movement, led by Pol Pot, peaked during the 1960s in the midst of American acceleration of military intervention in the region. Beginning as a small communist faction, Pol Pot’s forces grew to over 700,000 by 1975. </a:t>
            </a:r>
          </a:p>
          <a:p>
            <a:pPr>
              <a:lnSpc>
                <a:spcPct val="90000"/>
              </a:lnSpc>
            </a:pPr>
            <a:r>
              <a:rPr lang="en-US" sz="1400" dirty="0"/>
              <a:t>On April 17, 1975, the Khmer Rouge took control Phnom Penh and the country.  They immediately began to enact their plans. People were marched out of their homes and former government officials were murdered.</a:t>
            </a:r>
          </a:p>
          <a:p>
            <a:pPr>
              <a:lnSpc>
                <a:spcPct val="90000"/>
              </a:lnSpc>
            </a:pPr>
            <a:r>
              <a:rPr lang="en-US" sz="1400" dirty="0"/>
              <a:t>From 1975-1979, the Khmer Rouge committed genocide, targeting intellectuals, educated people, professionals, monks, Buddhists, Muslims, Christians, Cham, ethnic Chinese, Vietnamese, Thai and Cambodians with Chinese, Vietnamese, or Thai ancestry. </a:t>
            </a:r>
          </a:p>
          <a:p>
            <a:pPr>
              <a:lnSpc>
                <a:spcPct val="90000"/>
              </a:lnSpc>
            </a:pPr>
            <a:r>
              <a:rPr lang="en-US" sz="1400" dirty="0"/>
              <a:t>Cambodians were forced to work from dawn to dusk on collective farms or infrastructure projects. Many fell victim to exhaustion, disease, or famine. Those incapable of the physical labor or who became inefficient were killed.</a:t>
            </a:r>
          </a:p>
          <a:p>
            <a:pPr>
              <a:lnSpc>
                <a:spcPct val="90000"/>
              </a:lnSpc>
            </a:pPr>
            <a:r>
              <a:rPr lang="en-US" sz="1400" dirty="0"/>
              <a:t>Aside from forced labor and massacres, the Khmer Rouge also committed cultural genocide by destroying Buddhist temples and works of art and by committing rape, arbitrary detention, torture, and forced medical experimentation.</a:t>
            </a:r>
          </a:p>
          <a:p>
            <a:pPr>
              <a:lnSpc>
                <a:spcPct val="90000"/>
              </a:lnSpc>
            </a:pPr>
            <a:r>
              <a:rPr lang="en-US" sz="1400" dirty="0"/>
              <a:t>An estimated 1.5 to 2 million, a quarter of Cambodia’s population, died during the genocide. More than  19,733 mass graves have been identified in the 'Killing Fields.'</a:t>
            </a:r>
          </a:p>
        </p:txBody>
      </p:sp>
      <p:pic>
        <p:nvPicPr>
          <p:cNvPr id="4" name="Picture 3" descr="a4a1b76e3e0b7143750606e76669a0cb">
            <a:extLst>
              <a:ext uri="{FF2B5EF4-FFF2-40B4-BE49-F238E27FC236}">
                <a16:creationId xmlns:a16="http://schemas.microsoft.com/office/drawing/2014/main" id="{0CE664F8-ABD1-9249-985E-CBBA82095191}"/>
              </a:ext>
            </a:extLst>
          </p:cNvPr>
          <p:cNvPicPr>
            <a:picLocks noChangeAspect="1"/>
          </p:cNvPicPr>
          <p:nvPr/>
        </p:nvPicPr>
        <p:blipFill>
          <a:blip r:embed="rId2"/>
          <a:stretch>
            <a:fillRect/>
          </a:stretch>
        </p:blipFill>
        <p:spPr>
          <a:xfrm>
            <a:off x="4813300" y="3143204"/>
            <a:ext cx="3701978" cy="208236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f4fdf05f8a47475a9f5d78d2583d314">
            <a:extLst>
              <a:ext uri="{FF2B5EF4-FFF2-40B4-BE49-F238E27FC236}">
                <a16:creationId xmlns:a16="http://schemas.microsoft.com/office/drawing/2014/main" id="{05CED760-D9CB-614B-9654-31F0966DC2A4}"/>
              </a:ext>
            </a:extLst>
          </p:cNvPr>
          <p:cNvPicPr>
            <a:picLocks noChangeAspect="1"/>
          </p:cNvPicPr>
          <p:nvPr/>
        </p:nvPicPr>
        <p:blipFill rotWithShape="1">
          <a:blip r:embed="rId2"/>
          <a:srcRect t="15038" r="-2" b="-2"/>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f803f69d32fe71c56e98c504adc06e17">
            <a:extLst>
              <a:ext uri="{FF2B5EF4-FFF2-40B4-BE49-F238E27FC236}">
                <a16:creationId xmlns:a16="http://schemas.microsoft.com/office/drawing/2014/main" id="{AFFACE3F-8919-EA4B-8F01-52B96863C8FB}"/>
              </a:ext>
            </a:extLst>
          </p:cNvPr>
          <p:cNvPicPr>
            <a:picLocks noChangeAspect="1"/>
          </p:cNvPicPr>
          <p:nvPr/>
        </p:nvPicPr>
        <p:blipFill rotWithShape="1">
          <a:blip r:embed="rId3"/>
          <a:srcRect l="2546" r="5823" b="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336042" y="859536"/>
            <a:ext cx="3624601" cy="1243584"/>
          </a:xfrm>
        </p:spPr>
        <p:txBody>
          <a:bodyPr>
            <a:normAutofit/>
          </a:bodyPr>
          <a:lstStyle/>
          <a:p>
            <a:r>
              <a:rPr lang="en-US" sz="3000"/>
              <a:t>Khmer Rouge seize Phnom Penh </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336042" y="2512611"/>
            <a:ext cx="3624602" cy="3664351"/>
          </a:xfrm>
        </p:spPr>
        <p:txBody>
          <a:bodyPr>
            <a:normAutofit/>
          </a:bodyPr>
          <a:lstStyle/>
          <a:p>
            <a:pPr marL="0" indent="0">
              <a:buNone/>
            </a:pPr>
            <a:r>
              <a:rPr lang="en-US" sz="1700" dirty="0"/>
              <a:t>Apr 17, 1975</a:t>
            </a:r>
          </a:p>
          <a:p>
            <a:r>
              <a:rPr lang="en-US" sz="1700" dirty="0"/>
              <a:t>Khmer Rouge forces entered Phnom Penh and almost immediately began their plans to transform Cambodia into a rural, agrarian society. People were forced out of their homes, marched out of cities, and sent to labor camps, factories, or agricultural communes at gunpoint. Soldiers and officials of the Lon </a:t>
            </a:r>
            <a:r>
              <a:rPr lang="en-US" sz="1700" dirty="0" err="1"/>
              <a:t>Nol</a:t>
            </a:r>
            <a:r>
              <a:rPr lang="en-US" sz="1700" dirty="0"/>
              <a:t> government were executed.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e6a43d24a8d35b900f760ad60bc1a758">
            <a:extLst>
              <a:ext uri="{FF2B5EF4-FFF2-40B4-BE49-F238E27FC236}">
                <a16:creationId xmlns:a16="http://schemas.microsoft.com/office/drawing/2014/main" id="{45BDBB5F-8555-044B-8624-6CCF27F0B6FC}"/>
              </a:ext>
            </a:extLst>
          </p:cNvPr>
          <p:cNvPicPr>
            <a:picLocks noChangeAspect="1"/>
          </p:cNvPicPr>
          <p:nvPr/>
        </p:nvPicPr>
        <p:blipFill rotWithShape="1">
          <a:blip r:embed="rId2"/>
          <a:srcRect r="2030"/>
          <a:stretch/>
        </p:blipFill>
        <p:spPr>
          <a:xfrm>
            <a:off x="3886578" y="10"/>
            <a:ext cx="5257422"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860054"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03504" y="1396289"/>
            <a:ext cx="3586844" cy="1325563"/>
          </a:xfrm>
        </p:spPr>
        <p:txBody>
          <a:bodyPr>
            <a:normAutofit/>
          </a:bodyPr>
          <a:lstStyle/>
          <a:p>
            <a:pPr>
              <a:lnSpc>
                <a:spcPct val="90000"/>
              </a:lnSpc>
            </a:pPr>
            <a:r>
              <a:rPr lang="en-US"/>
              <a:t>Democratic Kampuchea</a:t>
            </a:r>
          </a:p>
        </p:txBody>
      </p:sp>
      <p:sp>
        <p:nvSpPr>
          <p:cNvPr id="3" name="Content Placeholder 2"/>
          <p:cNvSpPr>
            <a:spLocks noGrp="1"/>
          </p:cNvSpPr>
          <p:nvPr>
            <p:ph idx="1"/>
          </p:nvPr>
        </p:nvSpPr>
        <p:spPr>
          <a:xfrm>
            <a:off x="603504" y="2871982"/>
            <a:ext cx="3586843" cy="3181684"/>
          </a:xfrm>
        </p:spPr>
        <p:txBody>
          <a:bodyPr anchor="t">
            <a:normAutofit/>
          </a:bodyPr>
          <a:lstStyle/>
          <a:p>
            <a:pPr marL="0" indent="0">
              <a:buNone/>
            </a:pPr>
            <a:r>
              <a:rPr lang="en-US" sz="1600" dirty="0"/>
              <a:t>1975 to 1979</a:t>
            </a:r>
          </a:p>
          <a:p>
            <a:r>
              <a:rPr lang="en-US" sz="1600" dirty="0"/>
              <a:t>When the Khmer Rouge took over the country, they established a new name: Democratic Kampuchea. </a:t>
            </a:r>
            <a:br>
              <a:rPr lang="en-US" sz="1600" dirty="0"/>
            </a:br>
            <a:r>
              <a:rPr lang="en-US" sz="1600" dirty="0"/>
              <a:t> </a:t>
            </a:r>
          </a:p>
        </p:txBody>
      </p:sp>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490537"/>
            <a:ext cx="3968748" cy="1628775"/>
          </a:xfrm>
        </p:spPr>
        <p:txBody>
          <a:bodyPr anchor="b">
            <a:normAutofit/>
          </a:bodyPr>
          <a:lstStyle/>
          <a:p>
            <a:r>
              <a:rPr lang="en-US" sz="3500"/>
              <a:t>Religious Persecution</a:t>
            </a:r>
          </a:p>
        </p:txBody>
      </p:sp>
      <p:pic>
        <p:nvPicPr>
          <p:cNvPr id="4" name="Picture 3" descr="77a2bb396b1f33981ff9acedaeccbc7c">
            <a:extLst>
              <a:ext uri="{FF2B5EF4-FFF2-40B4-BE49-F238E27FC236}">
                <a16:creationId xmlns:a16="http://schemas.microsoft.com/office/drawing/2014/main" id="{5D2A1D34-2941-574E-BA97-8B3B983ED2A4}"/>
              </a:ext>
            </a:extLst>
          </p:cNvPr>
          <p:cNvPicPr>
            <a:picLocks noChangeAspect="1"/>
          </p:cNvPicPr>
          <p:nvPr/>
        </p:nvPicPr>
        <p:blipFill rotWithShape="1">
          <a:blip r:embed="rId2"/>
          <a:srcRect l="18645" r="30842" b="-2"/>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p:cNvSpPr>
            <a:spLocks noGrp="1"/>
          </p:cNvSpPr>
          <p:nvPr>
            <p:ph idx="1"/>
          </p:nvPr>
        </p:nvSpPr>
        <p:spPr>
          <a:xfrm>
            <a:off x="4813300" y="2614612"/>
            <a:ext cx="3968747" cy="3752849"/>
          </a:xfrm>
        </p:spPr>
        <p:txBody>
          <a:bodyPr>
            <a:normAutofit/>
          </a:bodyPr>
          <a:lstStyle/>
          <a:p>
            <a:pPr marL="0" indent="0">
              <a:lnSpc>
                <a:spcPct val="90000"/>
              </a:lnSpc>
              <a:buNone/>
            </a:pPr>
            <a:r>
              <a:rPr lang="en-US" sz="1200" dirty="0"/>
              <a:t>1975 to 1979</a:t>
            </a:r>
          </a:p>
          <a:p>
            <a:pPr>
              <a:lnSpc>
                <a:spcPct val="90000"/>
              </a:lnSpc>
            </a:pPr>
            <a:r>
              <a:rPr lang="en-US" sz="1200" dirty="0"/>
              <a:t>All Cambodians, including Christians, Buddhists, and Muslims were prohibited from religious and traditional practices. Religious facilities and works of art were destroyed. Religious leaders were murdered, including an estimated 50,000  Buddhist monks. The ‘Killing Fields,’ where bodies were dumped into mass graves, denied Buddhists cremation, their traditional burial practice.</a:t>
            </a:r>
          </a:p>
          <a:p>
            <a:pPr>
              <a:lnSpc>
                <a:spcPct val="90000"/>
              </a:lnSpc>
            </a:pPr>
            <a:r>
              <a:rPr lang="en-US" sz="1200" dirty="0"/>
              <a:t>Cham people, who are traditionally Muslim, were subjected to some of the harshest treatment by the Khmer Rouge. Cham women were forced to keep their hair short, and men were not allowed to wear their traditional sarong. Cham Muslim practitioners were forced to eat pork, in violation of their religious faith. Mosques were burned down, and religious leaders and teachers were killed. It is estimated that 70% of the Cham population were killed during the genocide.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785460" y="759805"/>
            <a:ext cx="7729890" cy="1325563"/>
          </a:xfrm>
        </p:spPr>
        <p:txBody>
          <a:bodyPr>
            <a:normAutofit/>
          </a:bodyPr>
          <a:lstStyle/>
          <a:p>
            <a:r>
              <a:rPr lang="en-US" sz="3500">
                <a:solidFill>
                  <a:srgbClr val="FFFFFF"/>
                </a:solidFill>
              </a:rPr>
              <a:t>Interrogation Centers and Prisons</a:t>
            </a:r>
          </a:p>
        </p:txBody>
      </p:sp>
      <p:sp>
        <p:nvSpPr>
          <p:cNvPr id="3" name="Content Placeholder 2"/>
          <p:cNvSpPr>
            <a:spLocks noGrp="1"/>
          </p:cNvSpPr>
          <p:nvPr>
            <p:ph idx="1"/>
          </p:nvPr>
        </p:nvSpPr>
        <p:spPr>
          <a:xfrm>
            <a:off x="1068678" y="2494450"/>
            <a:ext cx="3040158" cy="3563159"/>
          </a:xfrm>
        </p:spPr>
        <p:txBody>
          <a:bodyPr>
            <a:normAutofit/>
          </a:bodyPr>
          <a:lstStyle/>
          <a:p>
            <a:pPr marL="0" indent="0">
              <a:lnSpc>
                <a:spcPct val="90000"/>
              </a:lnSpc>
              <a:buNone/>
            </a:pPr>
            <a:r>
              <a:rPr lang="en-US" sz="1300" dirty="0"/>
              <a:t>1975 to 1979</a:t>
            </a:r>
          </a:p>
          <a:p>
            <a:pPr>
              <a:lnSpc>
                <a:spcPct val="90000"/>
              </a:lnSpc>
            </a:pPr>
            <a:r>
              <a:rPr lang="en-US" sz="1300" dirty="0"/>
              <a:t>The Khmer Rouge used at least 189 interrogation centers to detain, interrogate, torture, and kill thousands of Cambodians, even including Khmer Rouge members and supporters. The most notorious of the prisons is S-21, or </a:t>
            </a:r>
            <a:r>
              <a:rPr lang="en-US" sz="1300" dirty="0" err="1"/>
              <a:t>Tuol</a:t>
            </a:r>
            <a:r>
              <a:rPr lang="en-US" sz="1300" dirty="0"/>
              <a:t> </a:t>
            </a:r>
            <a:r>
              <a:rPr lang="en-US" sz="1300" dirty="0" err="1"/>
              <a:t>Sleng</a:t>
            </a:r>
            <a:r>
              <a:rPr lang="en-US" sz="1300" dirty="0"/>
              <a:t>, which was controlled by </a:t>
            </a:r>
            <a:r>
              <a:rPr lang="en-US" sz="1300" dirty="0" err="1"/>
              <a:t>Kaing</a:t>
            </a:r>
            <a:r>
              <a:rPr lang="en-US" sz="1300" dirty="0"/>
              <a:t> </a:t>
            </a:r>
            <a:r>
              <a:rPr lang="en-US" sz="1300" dirty="0" err="1"/>
              <a:t>Guek</a:t>
            </a:r>
            <a:r>
              <a:rPr lang="en-US" sz="1300" dirty="0"/>
              <a:t> </a:t>
            </a:r>
            <a:r>
              <a:rPr lang="en-US" sz="1300" dirty="0" err="1"/>
              <a:t>Eav</a:t>
            </a:r>
            <a:r>
              <a:rPr lang="en-US" sz="1300" dirty="0"/>
              <a:t>. This prison detained mostly Khmer Rouge members. S-21 officials kept meticulous records by taking pictures of each inmate when they arrived. The prisoners were tortured, forced into giving confessions, and sometimes executed. Of the 14,000-17,000 people detained in S-21, only 12 survived.</a:t>
            </a:r>
          </a:p>
        </p:txBody>
      </p:sp>
      <p:pic>
        <p:nvPicPr>
          <p:cNvPr id="6" name="Picture 5" descr="A picture containing text, map&#10;&#10;Description automatically generated">
            <a:extLst>
              <a:ext uri="{FF2B5EF4-FFF2-40B4-BE49-F238E27FC236}">
                <a16:creationId xmlns:a16="http://schemas.microsoft.com/office/drawing/2014/main" id="{2FE634AA-BBFD-BB4A-8999-EC59F034FBD1}"/>
              </a:ext>
            </a:extLst>
          </p:cNvPr>
          <p:cNvPicPr>
            <a:picLocks noChangeAspect="1"/>
          </p:cNvPicPr>
          <p:nvPr/>
        </p:nvPicPr>
        <p:blipFill rotWithShape="1">
          <a:blip r:embed="rId2"/>
          <a:srcRect l="14907" r="12318" b="1"/>
          <a:stretch/>
        </p:blipFill>
        <p:spPr>
          <a:xfrm>
            <a:off x="4574169" y="2492376"/>
            <a:ext cx="3601803" cy="35633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27026"/>
            <a:ext cx="2468166" cy="2287588"/>
          </a:xfrm>
        </p:spPr>
        <p:txBody>
          <a:bodyPr anchor="ctr">
            <a:normAutofit/>
          </a:bodyPr>
          <a:lstStyle/>
          <a:p>
            <a:r>
              <a:rPr lang="en-US" sz="3100"/>
              <a:t>Mass Graves</a:t>
            </a:r>
          </a:p>
        </p:txBody>
      </p:sp>
      <p:sp>
        <p:nvSpPr>
          <p:cNvPr id="3" name="Content Placeholder 2"/>
          <p:cNvSpPr>
            <a:spLocks noGrp="1"/>
          </p:cNvSpPr>
          <p:nvPr>
            <p:ph idx="1"/>
          </p:nvPr>
        </p:nvSpPr>
        <p:spPr>
          <a:xfrm>
            <a:off x="3167986" y="327026"/>
            <a:ext cx="5614060" cy="2287587"/>
          </a:xfrm>
        </p:spPr>
        <p:txBody>
          <a:bodyPr anchor="ctr">
            <a:normAutofit/>
          </a:bodyPr>
          <a:lstStyle/>
          <a:p>
            <a:pPr marL="0" indent="0">
              <a:buNone/>
            </a:pPr>
            <a:r>
              <a:rPr lang="en-US" sz="1600" dirty="0"/>
              <a:t>1975 to 1979</a:t>
            </a:r>
          </a:p>
          <a:p>
            <a:r>
              <a:rPr lang="en-US" sz="1600" dirty="0"/>
              <a:t>Those who died of starvation, being overworked, illness, or were murdered were dumped into mass graves that became known as the 'Killing Fields." More than 388 sites with 19,733 mass graves have been identified. Scraps of clothing and bones are still being recovered at these sites.</a:t>
            </a:r>
          </a:p>
        </p:txBody>
      </p:sp>
      <p:pic>
        <p:nvPicPr>
          <p:cNvPr id="4" name="Picture 3" descr="1db1ca092814461a8b9c27be6baec9dd">
            <a:extLst>
              <a:ext uri="{FF2B5EF4-FFF2-40B4-BE49-F238E27FC236}">
                <a16:creationId xmlns:a16="http://schemas.microsoft.com/office/drawing/2014/main" id="{213F2DB0-9674-B743-9964-30EB2F5B1CA2}"/>
              </a:ext>
            </a:extLst>
          </p:cNvPr>
          <p:cNvPicPr>
            <a:picLocks noChangeAspect="1"/>
          </p:cNvPicPr>
          <p:nvPr/>
        </p:nvPicPr>
        <p:blipFill rotWithShape="1">
          <a:blip r:embed="rId2"/>
          <a:srcRect t="4682" r="-1" b="20140"/>
          <a:stretch/>
        </p:blipFill>
        <p:spPr>
          <a:xfrm>
            <a:off x="-6876" y="2763151"/>
            <a:ext cx="9150876" cy="4093262"/>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26a4b7a0342136882787fec7f43ac82">
            <a:extLst>
              <a:ext uri="{FF2B5EF4-FFF2-40B4-BE49-F238E27FC236}">
                <a16:creationId xmlns:a16="http://schemas.microsoft.com/office/drawing/2014/main" id="{5742A4C7-C5ED-5C42-A5B1-274321918189}"/>
              </a:ext>
            </a:extLst>
          </p:cNvPr>
          <p:cNvPicPr>
            <a:picLocks noChangeAspect="1"/>
          </p:cNvPicPr>
          <p:nvPr/>
        </p:nvPicPr>
        <p:blipFill rotWithShape="1">
          <a:blip r:embed="rId2"/>
          <a:srcRect l="10666" r="2" b="2"/>
          <a:stretch/>
        </p:blipFill>
        <p:spPr>
          <a:xfrm>
            <a:off x="-1" y="10"/>
            <a:ext cx="9144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p:cNvSpPr>
            <a:spLocks noGrp="1"/>
          </p:cNvSpPr>
          <p:nvPr>
            <p:ph type="title"/>
          </p:nvPr>
        </p:nvSpPr>
        <p:spPr>
          <a:xfrm>
            <a:off x="568370" y="3149961"/>
            <a:ext cx="3153103" cy="1007066"/>
          </a:xfrm>
        </p:spPr>
        <p:txBody>
          <a:bodyPr>
            <a:normAutofit/>
          </a:bodyPr>
          <a:lstStyle/>
          <a:p>
            <a:pPr>
              <a:lnSpc>
                <a:spcPct val="90000"/>
              </a:lnSpc>
            </a:pPr>
            <a:r>
              <a:rPr lang="en-US" sz="3150"/>
              <a:t>Second Wave of Persecutions</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30421" y="4277679"/>
            <a:ext cx="3444766" cy="1964879"/>
          </a:xfrm>
        </p:spPr>
        <p:txBody>
          <a:bodyPr anchor="ctr">
            <a:normAutofit/>
          </a:bodyPr>
          <a:lstStyle/>
          <a:p>
            <a:pPr marL="0" indent="0">
              <a:lnSpc>
                <a:spcPct val="90000"/>
              </a:lnSpc>
              <a:buNone/>
            </a:pPr>
            <a:r>
              <a:rPr lang="en-US" sz="1500" dirty="0"/>
              <a:t>1977</a:t>
            </a:r>
          </a:p>
          <a:p>
            <a:pPr>
              <a:lnSpc>
                <a:spcPct val="90000"/>
              </a:lnSpc>
            </a:pPr>
            <a:r>
              <a:rPr lang="en-US" sz="1500" dirty="0"/>
              <a:t>Pol Pot led a second wave of massacres with the goal of eliminating dissident communists and other moderates. This violence spread to persecute the peasantry more generally and urban evacuees.</a:t>
            </a:r>
            <a:br>
              <a:rPr lang="en-US" sz="1500" dirty="0"/>
            </a:br>
            <a:endParaRPr lang="en-US" sz="1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abcb88267969aa1857a94f575a6b722">
            <a:extLst>
              <a:ext uri="{FF2B5EF4-FFF2-40B4-BE49-F238E27FC236}">
                <a16:creationId xmlns:a16="http://schemas.microsoft.com/office/drawing/2014/main" id="{C400C9E8-4ABA-D74E-B49E-2CEE21878D8E}"/>
              </a:ext>
            </a:extLst>
          </p:cNvPr>
          <p:cNvPicPr>
            <a:picLocks noChangeAspect="1"/>
          </p:cNvPicPr>
          <p:nvPr/>
        </p:nvPicPr>
        <p:blipFill rotWithShape="1">
          <a:blip r:embed="rId2"/>
          <a:srcRect t="13172"/>
          <a:stretch/>
        </p:blipFill>
        <p:spPr>
          <a:xfrm>
            <a:off x="20" y="10"/>
            <a:ext cx="9143980" cy="4465973"/>
          </a:xfrm>
          <a:prstGeom prst="rect">
            <a:avLst/>
          </a:prstGeom>
        </p:spPr>
      </p:pic>
      <p:sp>
        <p:nvSpPr>
          <p:cNvPr id="11" name="Rectangle: Rounded Corners 10">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7036903"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25196" y="4203278"/>
            <a:ext cx="6417894" cy="536063"/>
          </a:xfrm>
        </p:spPr>
        <p:txBody>
          <a:bodyPr>
            <a:normAutofit/>
          </a:bodyPr>
          <a:lstStyle/>
          <a:p>
            <a:r>
              <a:rPr lang="en-US" sz="2400">
                <a:solidFill>
                  <a:schemeClr val="bg1"/>
                </a:solidFill>
              </a:rPr>
              <a:t>Vietnam Overthrows Khmer Rouge</a:t>
            </a:r>
          </a:p>
        </p:txBody>
      </p:sp>
      <p:sp>
        <p:nvSpPr>
          <p:cNvPr id="3" name="Content Placeholder 2"/>
          <p:cNvSpPr>
            <a:spLocks noGrp="1"/>
          </p:cNvSpPr>
          <p:nvPr>
            <p:ph idx="1"/>
          </p:nvPr>
        </p:nvSpPr>
        <p:spPr>
          <a:xfrm>
            <a:off x="425196" y="4956314"/>
            <a:ext cx="8293608" cy="1639558"/>
          </a:xfrm>
        </p:spPr>
        <p:txBody>
          <a:bodyPr>
            <a:normAutofit fontScale="92500"/>
          </a:bodyPr>
          <a:lstStyle/>
          <a:p>
            <a:pPr marL="0" indent="0">
              <a:lnSpc>
                <a:spcPct val="90000"/>
              </a:lnSpc>
              <a:buNone/>
            </a:pPr>
            <a:r>
              <a:rPr lang="en-US" sz="1600" dirty="0"/>
              <a:t>Jan 7, 1979</a:t>
            </a:r>
          </a:p>
          <a:p>
            <a:pPr>
              <a:lnSpc>
                <a:spcPct val="90000"/>
              </a:lnSpc>
            </a:pPr>
            <a:r>
              <a:rPr lang="en-US" sz="1600" dirty="0"/>
              <a:t>Attempts to regain territory held centuries ago by the Khmer Empire through armed incursions into Vietnam, Thailand, and Laos beginning in 1977 ultimately led to the downfall of the Khmer Rouge regime. In late December 1978, Vietnam launched an invasion of Cambodia, quickly defeating Khmer Rouge forces. Vietnam forces entered Phnom Penh and officially overthrew the Khmer Rouge on January 7, 1979. Vietnam quickly put in place a new government of Khmer Rouge defectors and Cambodian sympathizers. Although the regime was toppled, Khmer Rouge forces continued to fight.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r>
              <a:rPr lang="en-US">
                <a:solidFill>
                  <a:schemeClr val="bg1"/>
                </a:solidFill>
              </a:rPr>
              <a:t>People's Republic of Kampuchea</a:t>
            </a:r>
          </a:p>
        </p:txBody>
      </p:sp>
      <p:pic>
        <p:nvPicPr>
          <p:cNvPr id="4" name="Picture 3" descr="f27f1b1888457acb38e1e51d121b6e34">
            <a:extLst>
              <a:ext uri="{FF2B5EF4-FFF2-40B4-BE49-F238E27FC236}">
                <a16:creationId xmlns:a16="http://schemas.microsoft.com/office/drawing/2014/main" id="{875310A4-E394-1840-86BD-9D71BF42DA4A}"/>
              </a:ext>
            </a:extLst>
          </p:cNvPr>
          <p:cNvPicPr>
            <a:picLocks noChangeAspect="1"/>
          </p:cNvPicPr>
          <p:nvPr/>
        </p:nvPicPr>
        <p:blipFill rotWithShape="1">
          <a:blip r:embed="rId2"/>
          <a:srcRect l="7488" r="7478"/>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pPr marL="0" indent="0">
              <a:lnSpc>
                <a:spcPct val="90000"/>
              </a:lnSpc>
              <a:buNone/>
            </a:pPr>
            <a:r>
              <a:rPr lang="en-US" sz="1900" dirty="0"/>
              <a:t>1979 to 1989</a:t>
            </a:r>
          </a:p>
          <a:p>
            <a:pPr>
              <a:lnSpc>
                <a:spcPct val="90000"/>
              </a:lnSpc>
            </a:pPr>
            <a:r>
              <a:rPr lang="en-US" sz="1900" dirty="0"/>
              <a:t>The People's Republic of Kampuchea is the name adopted by the Vietnamese-installed government.</a:t>
            </a:r>
            <a:br>
              <a:rPr lang="en-US" sz="1900" dirty="0"/>
            </a:br>
            <a:r>
              <a:rPr lang="en-US" sz="1900" dirty="0"/>
              <a:t>Vietnamese forces withdrew from Cambodia in 1989 to allow for political agreements to be made.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809090" y="321734"/>
            <a:ext cx="3852309" cy="1135737"/>
          </a:xfrm>
        </p:spPr>
        <p:txBody>
          <a:bodyPr>
            <a:normAutofit/>
          </a:bodyPr>
          <a:lstStyle/>
          <a:p>
            <a:r>
              <a:rPr lang="en-US" sz="3100"/>
              <a:t>Death from Starvation and Disease</a:t>
            </a:r>
          </a:p>
        </p:txBody>
      </p:sp>
      <p:pic>
        <p:nvPicPr>
          <p:cNvPr id="4" name="Picture 3" descr="eb868d363711646659794867906aa75c">
            <a:extLst>
              <a:ext uri="{FF2B5EF4-FFF2-40B4-BE49-F238E27FC236}">
                <a16:creationId xmlns:a16="http://schemas.microsoft.com/office/drawing/2014/main" id="{4A864CF4-CA5D-9E40-9494-3ACCE373F4CB}"/>
              </a:ext>
            </a:extLst>
          </p:cNvPr>
          <p:cNvPicPr>
            <a:picLocks noChangeAspect="1"/>
          </p:cNvPicPr>
          <p:nvPr/>
        </p:nvPicPr>
        <p:blipFill rotWithShape="1">
          <a:blip r:embed="rId2"/>
          <a:srcRect l="52154" r="5652" b="-1"/>
          <a:stretch/>
        </p:blipFill>
        <p:spPr>
          <a:xfrm>
            <a:off x="-1" y="10"/>
            <a:ext cx="4334912" cy="6857990"/>
          </a:xfrm>
          <a:prstGeom prst="rect">
            <a:avLst/>
          </a:prstGeom>
        </p:spPr>
      </p:pic>
      <p:grpSp>
        <p:nvGrpSpPr>
          <p:cNvPr id="24" name="Group 23">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713128"/>
            <a:ext cx="801651" cy="2126625"/>
            <a:chOff x="10918968" y="713127"/>
            <a:chExt cx="1273032" cy="2532832"/>
          </a:xfrm>
        </p:grpSpPr>
        <p:sp>
          <p:nvSpPr>
            <p:cNvPr id="25" name="Rectangle 2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2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p:cNvSpPr>
            <a:spLocks noGrp="1"/>
          </p:cNvSpPr>
          <p:nvPr>
            <p:ph idx="1"/>
          </p:nvPr>
        </p:nvSpPr>
        <p:spPr>
          <a:xfrm>
            <a:off x="4809090" y="1572768"/>
            <a:ext cx="3852309" cy="4604195"/>
          </a:xfrm>
        </p:spPr>
        <p:txBody>
          <a:bodyPr>
            <a:normAutofit lnSpcReduction="10000"/>
          </a:bodyPr>
          <a:lstStyle/>
          <a:p>
            <a:pPr marL="0" indent="0">
              <a:lnSpc>
                <a:spcPct val="90000"/>
              </a:lnSpc>
              <a:buNone/>
            </a:pPr>
            <a:r>
              <a:rPr lang="en-US" sz="1400" dirty="0"/>
              <a:t>1975 to 1981</a:t>
            </a:r>
          </a:p>
          <a:p>
            <a:pPr>
              <a:lnSpc>
                <a:spcPct val="90000"/>
              </a:lnSpc>
            </a:pPr>
            <a:r>
              <a:rPr lang="en-US" sz="1400" dirty="0"/>
              <a:t>Although the Khmer Rouge planned to massively ramp up agricultural production, their plans failed, in part due to the lack of agricultural knowledge and skills of those forced out of urban areas and into collective farms. This resulted in mass starvation from 1976-1981. 50-70% of deaths under the Khmer Rouge are estimated to be due to starvation. Though international organizations offered aid, the Khmer Rouge government refused due to its ambition of self-reliance.</a:t>
            </a:r>
          </a:p>
          <a:p>
            <a:pPr>
              <a:lnSpc>
                <a:spcPct val="90000"/>
              </a:lnSpc>
            </a:pPr>
            <a:r>
              <a:rPr lang="en-US" sz="1400" dirty="0"/>
              <a:t>When Vietnam overthrew the Khmer Rouge regime, the suffering did not end for Cambodians. As Cambodians were able to move freely and violence continued, many fled to Thailand. Along the way, many Cambodians died of starvation or were killed by landmines that had been planted by Khmer Rouge soldiers to keep Cambodians from fleeting. They also suffered from malaria, typhoid, cholera, and other diseases. Around 650,000 Cambodians died in the year following the fall of the Khmer Rouge regime. </a:t>
            </a:r>
          </a:p>
        </p:txBody>
      </p:sp>
      <p:sp>
        <p:nvSpPr>
          <p:cNvPr id="39"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75493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98182"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b38072ecabfb66c3d82798c5b177f29">
            <a:extLst>
              <a:ext uri="{FF2B5EF4-FFF2-40B4-BE49-F238E27FC236}">
                <a16:creationId xmlns:a16="http://schemas.microsoft.com/office/drawing/2014/main" id="{C76046F5-AA6D-C545-AFCD-53DFAC1F4303}"/>
              </a:ext>
            </a:extLst>
          </p:cNvPr>
          <p:cNvPicPr>
            <a:picLocks noChangeAspect="1"/>
          </p:cNvPicPr>
          <p:nvPr/>
        </p:nvPicPr>
        <p:blipFill rotWithShape="1">
          <a:blip r:embed="rId2"/>
          <a:srcRect l="8667" r="-1" b="-1"/>
          <a:stretch/>
        </p:blipFill>
        <p:spPr>
          <a:xfrm>
            <a:off x="20" y="10"/>
            <a:ext cx="9143979" cy="6857990"/>
          </a:xfrm>
          <a:prstGeom prst="rect">
            <a:avLst/>
          </a:prstGeom>
        </p:spPr>
      </p:pic>
      <p:sp>
        <p:nvSpPr>
          <p:cNvPr id="11" name="Rectangle 10">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8848"/>
            <a:ext cx="2708910" cy="1536192"/>
          </a:xfrm>
        </p:spPr>
        <p:txBody>
          <a:bodyPr>
            <a:normAutofit/>
          </a:bodyPr>
          <a:lstStyle/>
          <a:p>
            <a:r>
              <a:rPr lang="en-US" sz="2800"/>
              <a:t>Sino-Vietnamese War</a:t>
            </a:r>
          </a:p>
        </p:txBody>
      </p:sp>
      <p:sp>
        <p:nvSpPr>
          <p:cNvPr id="13" name="Rectangle 12">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8848"/>
            <a:ext cx="4545767" cy="1536192"/>
          </a:xfrm>
        </p:spPr>
        <p:txBody>
          <a:bodyPr anchor="ctr">
            <a:normAutofit/>
          </a:bodyPr>
          <a:lstStyle/>
          <a:p>
            <a:pPr marL="0" indent="0">
              <a:buNone/>
            </a:pPr>
            <a:r>
              <a:rPr lang="en-US" sz="1600" dirty="0"/>
              <a:t>Feb 17, 1979 to Mar 16, 1979</a:t>
            </a:r>
          </a:p>
          <a:p>
            <a:r>
              <a:rPr lang="en-US" sz="1600" dirty="0"/>
              <a:t>In response to Vietnamese occupation of Cambodia, at least 200,000 Chinese forces invaded Vietnam. Though the war was short, an estimated 50,000 died.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4751" y="448253"/>
            <a:ext cx="7890527" cy="1325563"/>
          </a:xfrm>
        </p:spPr>
        <p:txBody>
          <a:bodyPr>
            <a:normAutofit/>
          </a:bodyPr>
          <a:lstStyle/>
          <a:p>
            <a:r>
              <a:rPr lang="en-US"/>
              <a:t>Cambodia country profile</a:t>
            </a:r>
          </a:p>
        </p:txBody>
      </p:sp>
      <p:sp>
        <p:nvSpPr>
          <p:cNvPr id="3" name="Content Placeholder 2"/>
          <p:cNvSpPr>
            <a:spLocks noGrp="1"/>
          </p:cNvSpPr>
          <p:nvPr>
            <p:ph idx="1"/>
          </p:nvPr>
        </p:nvSpPr>
        <p:spPr>
          <a:xfrm>
            <a:off x="628650" y="2191807"/>
            <a:ext cx="3702050" cy="3985155"/>
          </a:xfrm>
        </p:spPr>
        <p:txBody>
          <a:bodyPr>
            <a:normAutofit/>
          </a:bodyPr>
          <a:lstStyle/>
          <a:p>
            <a:pPr>
              <a:lnSpc>
                <a:spcPct val="90000"/>
              </a:lnSpc>
            </a:pPr>
            <a:r>
              <a:rPr lang="en-US" sz="1400" dirty="0"/>
              <a:t>1863-1953 - French colonial rule.</a:t>
            </a:r>
          </a:p>
          <a:p>
            <a:pPr>
              <a:lnSpc>
                <a:spcPct val="90000"/>
              </a:lnSpc>
            </a:pPr>
            <a:r>
              <a:rPr lang="en-US" sz="1400" dirty="0"/>
              <a:t>1941 - Sihanouk becomes king.</a:t>
            </a:r>
          </a:p>
          <a:p>
            <a:pPr>
              <a:lnSpc>
                <a:spcPct val="90000"/>
              </a:lnSpc>
            </a:pPr>
            <a:r>
              <a:rPr lang="en-US" sz="1400" dirty="0"/>
              <a:t>1941-45 - Japanese occupation.</a:t>
            </a:r>
          </a:p>
          <a:p>
            <a:pPr>
              <a:lnSpc>
                <a:spcPct val="90000"/>
              </a:lnSpc>
            </a:pPr>
            <a:r>
              <a:rPr lang="en-US" sz="1400" dirty="0"/>
              <a:t>1970 - Prime Minister Lon </a:t>
            </a:r>
            <a:r>
              <a:rPr lang="en-US" sz="1400" dirty="0" err="1"/>
              <a:t>Nol</a:t>
            </a:r>
            <a:r>
              <a:rPr lang="en-US" sz="1400" dirty="0"/>
              <a:t> mounts a successful coup against Sihanouk, who organizes a guerrilla movement from exile.</a:t>
            </a:r>
          </a:p>
          <a:p>
            <a:pPr>
              <a:lnSpc>
                <a:spcPct val="90000"/>
              </a:lnSpc>
            </a:pPr>
            <a:r>
              <a:rPr lang="en-US" sz="1400" dirty="0"/>
              <a:t>1975-79 - Lon </a:t>
            </a:r>
            <a:r>
              <a:rPr lang="en-US" sz="1400" dirty="0" err="1"/>
              <a:t>Nol</a:t>
            </a:r>
            <a:r>
              <a:rPr lang="en-US" sz="1400" dirty="0"/>
              <a:t> is overthrown by the communist Khmer Rouge under Pol Pot.</a:t>
            </a:r>
          </a:p>
          <a:p>
            <a:pPr>
              <a:lnSpc>
                <a:spcPct val="90000"/>
              </a:lnSpc>
            </a:pPr>
            <a:r>
              <a:rPr lang="en-US" sz="1400" dirty="0"/>
              <a:t>1981 - The pro-Vietnamese Kampuchean People's Revolutionary Party wins elections, but its rule is not internationally recognized and later faces mounting guerrilla resistance</a:t>
            </a:r>
          </a:p>
          <a:p>
            <a:pPr>
              <a:lnSpc>
                <a:spcPct val="90000"/>
              </a:lnSpc>
            </a:pPr>
            <a:r>
              <a:rPr lang="en-US" sz="1400" dirty="0"/>
              <a:t>1991 - Paris Peace Agreements are signed. Sihanouk becomes head of state.</a:t>
            </a:r>
          </a:p>
          <a:p>
            <a:pPr>
              <a:lnSpc>
                <a:spcPct val="90000"/>
              </a:lnSpc>
            </a:pPr>
            <a:r>
              <a:rPr lang="en-US" sz="1400" dirty="0"/>
              <a:t>1997 - Hun Sen mounts a coup against the prime minister, Prince Ranariddh, effectively taking sole power.</a:t>
            </a:r>
          </a:p>
        </p:txBody>
      </p:sp>
      <p:pic>
        <p:nvPicPr>
          <p:cNvPr id="4" name="Picture 3" descr="e42547a2c1c55160425fc11815148612">
            <a:extLst>
              <a:ext uri="{FF2B5EF4-FFF2-40B4-BE49-F238E27FC236}">
                <a16:creationId xmlns:a16="http://schemas.microsoft.com/office/drawing/2014/main" id="{9455374D-8A02-974E-94D5-23D384728801}"/>
              </a:ext>
            </a:extLst>
          </p:cNvPr>
          <p:cNvPicPr>
            <a:picLocks noChangeAspect="1"/>
          </p:cNvPicPr>
          <p:nvPr/>
        </p:nvPicPr>
        <p:blipFill>
          <a:blip r:embed="rId2"/>
          <a:stretch>
            <a:fillRect/>
          </a:stretch>
        </p:blipFill>
        <p:spPr>
          <a:xfrm>
            <a:off x="4813300" y="2837791"/>
            <a:ext cx="3701978" cy="2693188"/>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People's Revolutionary Tribunal</a:t>
            </a:r>
          </a:p>
        </p:txBody>
      </p:sp>
      <p:pic>
        <p:nvPicPr>
          <p:cNvPr id="4" name="Picture 3" descr="990bb6c24f627600b6b0c4a27a19d2b5">
            <a:extLst>
              <a:ext uri="{FF2B5EF4-FFF2-40B4-BE49-F238E27FC236}">
                <a16:creationId xmlns:a16="http://schemas.microsoft.com/office/drawing/2014/main" id="{242489EC-FB5B-FF43-A7A8-AA5CD0156F0A}"/>
              </a:ext>
            </a:extLst>
          </p:cNvPr>
          <p:cNvPicPr>
            <a:picLocks noChangeAspect="1"/>
          </p:cNvPicPr>
          <p:nvPr/>
        </p:nvPicPr>
        <p:blipFill rotWithShape="1">
          <a:blip r:embed="rId2"/>
          <a:srcRect t="34486" b="308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500" dirty="0"/>
              <a:t>Aug 1979</a:t>
            </a:r>
          </a:p>
          <a:p>
            <a:pPr>
              <a:lnSpc>
                <a:spcPct val="90000"/>
              </a:lnSpc>
            </a:pPr>
            <a:r>
              <a:rPr lang="en-US" sz="1500" dirty="0"/>
              <a:t>The government installed by Vietnam formed the “People’s Revolutionary Tribunal” in August 1979 in the first attempt to bring perpetrators of the genocide to justice. It tried Pol Pot and </a:t>
            </a:r>
            <a:r>
              <a:rPr lang="en-US" sz="1500" dirty="0" err="1"/>
              <a:t>Ieng</a:t>
            </a:r>
            <a:r>
              <a:rPr lang="en-US" sz="1500" dirty="0"/>
              <a:t> </a:t>
            </a:r>
            <a:r>
              <a:rPr lang="en-US" sz="1500" dirty="0" err="1"/>
              <a:t>Sary</a:t>
            </a:r>
            <a:r>
              <a:rPr lang="en-US" sz="1500" dirty="0"/>
              <a:t> even though neither had been arrested and heard testimony about widespread torture and executions. Both were convicted of genocide and sentenced to death. However, the trial was extremely biased. Proceedings took only five days, failed to use internationally-accepted legal procedures and protections, and overall appeared to be a show trial in which the verdict was decided ahead of time.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Paris Agreements on Cambodia</a:t>
            </a:r>
          </a:p>
        </p:txBody>
      </p:sp>
      <p:pic>
        <p:nvPicPr>
          <p:cNvPr id="4" name="Picture 3" descr="c7d8dedac17d178bb55e8e96d4967947">
            <a:extLst>
              <a:ext uri="{FF2B5EF4-FFF2-40B4-BE49-F238E27FC236}">
                <a16:creationId xmlns:a16="http://schemas.microsoft.com/office/drawing/2014/main" id="{AFED26FE-2499-E74C-A649-75B2B96934C7}"/>
              </a:ext>
            </a:extLst>
          </p:cNvPr>
          <p:cNvPicPr>
            <a:picLocks noChangeAspect="1"/>
          </p:cNvPicPr>
          <p:nvPr/>
        </p:nvPicPr>
        <p:blipFill rotWithShape="1">
          <a:blip r:embed="rId2"/>
          <a:srcRect t="8711" b="1946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nSpc>
                <a:spcPct val="90000"/>
              </a:lnSpc>
              <a:buNone/>
            </a:pPr>
            <a:r>
              <a:rPr lang="en-US" sz="1600" dirty="0"/>
              <a:t>Oct 23, 1991</a:t>
            </a:r>
          </a:p>
          <a:p>
            <a:pPr>
              <a:lnSpc>
                <a:spcPct val="90000"/>
              </a:lnSpc>
            </a:pPr>
            <a:r>
              <a:rPr lang="en-US" sz="1600" dirty="0"/>
              <a:t>19 governments signed the Paris Peace Agreements on the Comprehensive Political Settlement of the Cambodia Conflict in order to end the ongoing conflict and set up fair and free elections. It also including setting up the United Nations Transitional Authority in Cambodia (UNTAC) to facilitate the Agreements. </a:t>
            </a:r>
          </a:p>
          <a:p>
            <a:pPr>
              <a:lnSpc>
                <a:spcPct val="90000"/>
              </a:lnSpc>
            </a:pPr>
            <a:r>
              <a:rPr lang="en-US" sz="1600" dirty="0"/>
              <a:t>The remaining Khmer Rouge forces rejected the agreements and continued to fight.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r>
              <a:rPr lang="en-US">
                <a:solidFill>
                  <a:schemeClr val="bg1"/>
                </a:solidFill>
              </a:rPr>
              <a:t>UNAMIC</a:t>
            </a:r>
          </a:p>
        </p:txBody>
      </p:sp>
      <p:pic>
        <p:nvPicPr>
          <p:cNvPr id="5" name="Picture 4" descr="A group of people in a room&#10;&#10;Description automatically generated">
            <a:extLst>
              <a:ext uri="{FF2B5EF4-FFF2-40B4-BE49-F238E27FC236}">
                <a16:creationId xmlns:a16="http://schemas.microsoft.com/office/drawing/2014/main" id="{055BADD9-84EF-FD49-AF0C-DAB98E474C72}"/>
              </a:ext>
            </a:extLst>
          </p:cNvPr>
          <p:cNvPicPr>
            <a:picLocks noChangeAspect="1"/>
          </p:cNvPicPr>
          <p:nvPr/>
        </p:nvPicPr>
        <p:blipFill rotWithShape="1">
          <a:blip r:embed="rId2"/>
          <a:srcRect l="13811" r="1531"/>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pPr marL="0" indent="0">
              <a:buNone/>
            </a:pPr>
            <a:r>
              <a:rPr lang="en-US" sz="1900" dirty="0"/>
              <a:t>Oct 1991 to Mar 1992</a:t>
            </a:r>
          </a:p>
          <a:p>
            <a:r>
              <a:rPr lang="en-US" sz="1900" dirty="0"/>
              <a:t>The United Nations Advance Mission in Cambodia was established to assist the ceasefire before UNTAC could be put in place. It also trained Cambodians in landmine detection and clearance.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a:t>UNTAC </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Autofit/>
          </a:bodyPr>
          <a:lstStyle/>
          <a:p>
            <a:pPr marL="0" indent="0">
              <a:lnSpc>
                <a:spcPct val="90000"/>
              </a:lnSpc>
              <a:buNone/>
            </a:pPr>
            <a:r>
              <a:rPr lang="en-US" sz="1400" dirty="0"/>
              <a:t>Mar 15, 1992 to Sep 1993</a:t>
            </a:r>
          </a:p>
          <a:p>
            <a:pPr>
              <a:lnSpc>
                <a:spcPct val="90000"/>
              </a:lnSpc>
            </a:pPr>
            <a:r>
              <a:rPr lang="en-US" sz="1400" dirty="0"/>
              <a:t>The UN Security Council approved the United Nations Transitional Authority in Cambodia (UNTAC) in February 1992, with deployment beginning a month later. UNTAC took control of Cambodia's key administrative departments: foreign affairs, defense, security, finance, and communications. UNTAC also oversaw the 2003 election, including the campaign and registration of voters.</a:t>
            </a:r>
          </a:p>
          <a:p>
            <a:pPr>
              <a:lnSpc>
                <a:spcPct val="90000"/>
              </a:lnSpc>
            </a:pPr>
            <a:r>
              <a:rPr lang="en-US" sz="1400" dirty="0"/>
              <a:t>Other UNTAC responsibilities included:</a:t>
            </a:r>
          </a:p>
          <a:p>
            <a:pPr lvl="1">
              <a:lnSpc>
                <a:spcPct val="90000"/>
              </a:lnSpc>
            </a:pPr>
            <a:r>
              <a:rPr lang="en-US" sz="1400" dirty="0"/>
              <a:t>supervising the ceasefire, the end of foreign military assistance, and the withdrawal of foreign forces</a:t>
            </a:r>
          </a:p>
          <a:p>
            <a:pPr lvl="1">
              <a:lnSpc>
                <a:spcPct val="90000"/>
              </a:lnSpc>
            </a:pPr>
            <a:r>
              <a:rPr lang="en-US" sz="1400" dirty="0"/>
              <a:t>regroup, divide, and disarm the armed forces of all Cambodian parties and ensure a 70% level of demobilization</a:t>
            </a:r>
          </a:p>
          <a:p>
            <a:pPr lvl="1">
              <a:lnSpc>
                <a:spcPct val="90000"/>
              </a:lnSpc>
            </a:pPr>
            <a:r>
              <a:rPr lang="en-US" sz="1400" dirty="0"/>
              <a:t>ensure and respect of human rights</a:t>
            </a:r>
          </a:p>
        </p:txBody>
      </p:sp>
      <p:pic>
        <p:nvPicPr>
          <p:cNvPr id="4" name="Picture 3" descr="bc5d6e95c3f54885f9fd27c8a5026f53">
            <a:extLst>
              <a:ext uri="{FF2B5EF4-FFF2-40B4-BE49-F238E27FC236}">
                <a16:creationId xmlns:a16="http://schemas.microsoft.com/office/drawing/2014/main" id="{661CC3BE-BBC8-D841-AF03-AC9FD0CE40C9}"/>
              </a:ext>
            </a:extLst>
          </p:cNvPr>
          <p:cNvPicPr>
            <a:picLocks noChangeAspect="1"/>
          </p:cNvPicPr>
          <p:nvPr/>
        </p:nvPicPr>
        <p:blipFill rotWithShape="1">
          <a:blip r:embed="rId2"/>
          <a:srcRect l="36854" r="14299"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a:t>UN-Supervised General Elections</a:t>
            </a:r>
          </a:p>
        </p:txBody>
      </p: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1700" dirty="0"/>
              <a:t>May 1993</a:t>
            </a:r>
          </a:p>
          <a:p>
            <a:r>
              <a:rPr lang="en-US" sz="1700" dirty="0"/>
              <a:t>UNTAC oversaw the 1993 elections in which Hun Sen, a former Khmer Rouge commander who had been the leader of the pro-Vietnamese government, and Sihanouk's son, Prince Norodom Ranariddh were elected as co-prime ministers. Sihanouk became king once again.</a:t>
            </a:r>
            <a:br>
              <a:rPr lang="en-US" sz="1700" dirty="0"/>
            </a:br>
            <a:r>
              <a:rPr lang="en-US" sz="1700" dirty="0"/>
              <a:t>In order to monitor and protect human rights in the newly-democratic state, the UN established an office in Cambodia shortly after the elections. </a:t>
            </a:r>
          </a:p>
        </p:txBody>
      </p:sp>
      <p:pic>
        <p:nvPicPr>
          <p:cNvPr id="4" name="Picture 3" descr="dda5341e4408eeefdd9a18754f5350ce">
            <a:extLst>
              <a:ext uri="{FF2B5EF4-FFF2-40B4-BE49-F238E27FC236}">
                <a16:creationId xmlns:a16="http://schemas.microsoft.com/office/drawing/2014/main" id="{69E568C1-D70F-A140-B20C-E96A4A25F6F2}"/>
              </a:ext>
            </a:extLst>
          </p:cNvPr>
          <p:cNvPicPr>
            <a:picLocks noChangeAspect="1"/>
          </p:cNvPicPr>
          <p:nvPr/>
        </p:nvPicPr>
        <p:blipFill rotWithShape="1">
          <a:blip r:embed="rId2"/>
          <a:srcRect l="17978" r="19819"/>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FB26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682" y="822960"/>
            <a:ext cx="7372350" cy="1325880"/>
          </a:xfrm>
        </p:spPr>
        <p:txBody>
          <a:bodyPr>
            <a:normAutofit/>
          </a:bodyPr>
          <a:lstStyle/>
          <a:p>
            <a:r>
              <a:rPr lang="en-US" sz="3500">
                <a:solidFill>
                  <a:srgbClr val="FFFFFF"/>
                </a:solidFill>
              </a:rPr>
              <a:t>The Current Kingdom of Cambodia</a:t>
            </a:r>
          </a:p>
        </p:txBody>
      </p:sp>
      <p:pic>
        <p:nvPicPr>
          <p:cNvPr id="6" name="Picture 5" descr="A picture containing drawing&#10;&#10;Description automatically generated">
            <a:extLst>
              <a:ext uri="{FF2B5EF4-FFF2-40B4-BE49-F238E27FC236}">
                <a16:creationId xmlns:a16="http://schemas.microsoft.com/office/drawing/2014/main" id="{B6FB08B3-C10B-0444-A2D3-7BD4B4D3B633}"/>
              </a:ext>
            </a:extLst>
          </p:cNvPr>
          <p:cNvPicPr>
            <a:picLocks noChangeAspect="1"/>
          </p:cNvPicPr>
          <p:nvPr/>
        </p:nvPicPr>
        <p:blipFill>
          <a:blip r:embed="rId3"/>
          <a:stretch>
            <a:fillRect/>
          </a:stretch>
        </p:blipFill>
        <p:spPr>
          <a:xfrm>
            <a:off x="603503" y="3207705"/>
            <a:ext cx="3716020" cy="2477346"/>
          </a:xfrm>
          <a:prstGeom prst="rect">
            <a:avLst/>
          </a:prstGeom>
        </p:spPr>
      </p:pic>
      <p:sp>
        <p:nvSpPr>
          <p:cNvPr id="3" name="Content Placeholder 2"/>
          <p:cNvSpPr>
            <a:spLocks noGrp="1"/>
          </p:cNvSpPr>
          <p:nvPr>
            <p:ph idx="1"/>
          </p:nvPr>
        </p:nvSpPr>
        <p:spPr>
          <a:xfrm>
            <a:off x="4766153" y="2827419"/>
            <a:ext cx="3771900" cy="3227626"/>
          </a:xfrm>
        </p:spPr>
        <p:txBody>
          <a:bodyPr anchor="ctr">
            <a:normAutofit/>
          </a:bodyPr>
          <a:lstStyle/>
          <a:p>
            <a:pPr marL="0" indent="0">
              <a:buNone/>
            </a:pPr>
            <a:r>
              <a:rPr lang="en-US" sz="1700" dirty="0">
                <a:solidFill>
                  <a:srgbClr val="000000"/>
                </a:solidFill>
              </a:rPr>
              <a:t>1993 to 2020</a:t>
            </a:r>
          </a:p>
          <a:p>
            <a:r>
              <a:rPr lang="en-US" sz="1700" dirty="0">
                <a:solidFill>
                  <a:srgbClr val="000000"/>
                </a:solidFill>
              </a:rPr>
              <a:t>With the first post-Khmer Rouge democratic elections having taken place in 1993, the monarchy has been restored and the country’s name was reinstated to the Kingdom of Cambodia. The name is still held today.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Role of the US in the 70s</a:t>
            </a:r>
          </a:p>
        </p:txBody>
      </p:sp>
      <p:pic>
        <p:nvPicPr>
          <p:cNvPr id="4" name="Picture 3" descr="d0db6092131a08751479b9ab3314eb77">
            <a:extLst>
              <a:ext uri="{FF2B5EF4-FFF2-40B4-BE49-F238E27FC236}">
                <a16:creationId xmlns:a16="http://schemas.microsoft.com/office/drawing/2014/main" id="{5439D737-5039-C946-9A5F-B8F84A86C2B1}"/>
              </a:ext>
            </a:extLst>
          </p:cNvPr>
          <p:cNvPicPr>
            <a:picLocks noChangeAspect="1"/>
          </p:cNvPicPr>
          <p:nvPr/>
        </p:nvPicPr>
        <p:blipFill rotWithShape="1">
          <a:blip r:embed="rId2"/>
          <a:srcRect t="3453" b="3959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757678"/>
          </a:xfrm>
        </p:spPr>
        <p:txBody>
          <a:bodyPr anchor="ctr">
            <a:normAutofit fontScale="85000" lnSpcReduction="10000"/>
          </a:bodyPr>
          <a:lstStyle/>
          <a:p>
            <a:pPr marL="0" indent="0">
              <a:lnSpc>
                <a:spcPct val="90000"/>
              </a:lnSpc>
              <a:buNone/>
            </a:pPr>
            <a:r>
              <a:rPr lang="en-US" sz="1600" dirty="0"/>
              <a:t>Mar 1969 to 1979</a:t>
            </a:r>
          </a:p>
          <a:p>
            <a:pPr>
              <a:lnSpc>
                <a:spcPct val="90000"/>
              </a:lnSpc>
            </a:pPr>
            <a:r>
              <a:rPr lang="en-US" sz="1600" dirty="0"/>
              <a:t>The US’s role in the Cambodian Genocide is highly controversial. Covert US bombings in Cambodia, which killed thousands of Cambodians and inadvertently strengthened the Khmer Rouge, were defended as being in support of Lon </a:t>
            </a:r>
            <a:r>
              <a:rPr lang="en-US" sz="1600" dirty="0" err="1"/>
              <a:t>Nol’s</a:t>
            </a:r>
            <a:r>
              <a:rPr lang="en-US" sz="1600" dirty="0"/>
              <a:t> pro-American government. </a:t>
            </a:r>
          </a:p>
          <a:p>
            <a:pPr>
              <a:lnSpc>
                <a:spcPct val="90000"/>
              </a:lnSpc>
            </a:pPr>
            <a:r>
              <a:rPr lang="en-US" sz="1600" dirty="0"/>
              <a:t>The US also had detailed information about the genocide committed by the Khmer Rouge, but took little to no action, largely due to the recent context of failure in Vietnam. While President Carter called the Khmer Rouge “the worst violator of human rights in the world today” in April 1978, he still did nothing despite his commitment to human rights. Following Vietnam’s invasion of Cambodia and the installation of a pro-Vietnamese government, President Carter’s administration refused to accept this government as Cambodia’s UN representative, voting to keep the Khmer Rouge representative instead.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a:normAutofit/>
          </a:bodyPr>
          <a:lstStyle/>
          <a:p>
            <a:pPr>
              <a:lnSpc>
                <a:spcPct val="90000"/>
              </a:lnSpc>
            </a:pPr>
            <a:r>
              <a:rPr lang="en-US" dirty="0">
                <a:solidFill>
                  <a:schemeClr val="bg1"/>
                </a:solidFill>
              </a:rPr>
              <a:t>Role of the US in the 90s</a:t>
            </a:r>
          </a:p>
        </p:txBody>
      </p:sp>
      <p:pic>
        <p:nvPicPr>
          <p:cNvPr id="4" name="Picture 3" descr="df81f6081d8b291fc28e331280fd9375">
            <a:extLst>
              <a:ext uri="{FF2B5EF4-FFF2-40B4-BE49-F238E27FC236}">
                <a16:creationId xmlns:a16="http://schemas.microsoft.com/office/drawing/2014/main" id="{6C6FB4BD-E1F8-AC41-AF1A-4DD74BF3509F}"/>
              </a:ext>
            </a:extLst>
          </p:cNvPr>
          <p:cNvPicPr>
            <a:picLocks noChangeAspect="1"/>
          </p:cNvPicPr>
          <p:nvPr/>
        </p:nvPicPr>
        <p:blipFill rotWithShape="1">
          <a:blip r:embed="rId2"/>
          <a:srcRect l="11749"/>
          <a:stretch/>
        </p:blipFill>
        <p:spPr>
          <a:xfrm>
            <a:off x="630936" y="2516777"/>
            <a:ext cx="4677156" cy="3660185"/>
          </a:xfrm>
          <a:prstGeom prst="rect">
            <a:avLst/>
          </a:prstGeom>
        </p:spPr>
      </p:pic>
      <p:sp>
        <p:nvSpPr>
          <p:cNvPr id="3" name="Content Placeholder 2"/>
          <p:cNvSpPr>
            <a:spLocks noGrp="1"/>
          </p:cNvSpPr>
          <p:nvPr>
            <p:ph idx="1"/>
          </p:nvPr>
        </p:nvSpPr>
        <p:spPr>
          <a:xfrm>
            <a:off x="5660136" y="2516777"/>
            <a:ext cx="2852928" cy="3660185"/>
          </a:xfrm>
        </p:spPr>
        <p:txBody>
          <a:bodyPr anchor="ctr">
            <a:normAutofit/>
          </a:bodyPr>
          <a:lstStyle/>
          <a:p>
            <a:pPr marL="0" indent="0">
              <a:lnSpc>
                <a:spcPct val="90000"/>
              </a:lnSpc>
              <a:buNone/>
            </a:pPr>
            <a:r>
              <a:rPr lang="en-US" sz="1400" dirty="0"/>
              <a:t>1990 to 1999</a:t>
            </a:r>
          </a:p>
          <a:p>
            <a:pPr>
              <a:lnSpc>
                <a:spcPct val="90000"/>
              </a:lnSpc>
            </a:pPr>
            <a:r>
              <a:rPr lang="en-US" sz="1400" dirty="0"/>
              <a:t>The US record on Cambodia improved in the 1990s, with US humanitarian aid being resumed as relations between the two nations improved. In 1994, President Clinton approved the Cambodia Genocide Justice Act, calling for the main perpetrators to be brought to trial and providing $500,000 for collecting information about their crimes. 150,000 refugees were also permanently resettled in the US.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2f7154038c26b9cc5877421cc69b80f9">
            <a:extLst>
              <a:ext uri="{FF2B5EF4-FFF2-40B4-BE49-F238E27FC236}">
                <a16:creationId xmlns:a16="http://schemas.microsoft.com/office/drawing/2014/main" id="{BAE7630C-4C70-9040-864B-4282B0172C87}"/>
              </a:ext>
            </a:extLst>
          </p:cNvPr>
          <p:cNvPicPr>
            <a:picLocks noChangeAspect="1"/>
          </p:cNvPicPr>
          <p:nvPr/>
        </p:nvPicPr>
        <p:blipFill rotWithShape="1">
          <a:blip r:embed="rId2"/>
          <a:srcRect b="15639"/>
          <a:stretch/>
        </p:blipFill>
        <p:spPr>
          <a:xfrm>
            <a:off x="20" y="10"/>
            <a:ext cx="9143980" cy="4666928"/>
          </a:xfrm>
          <a:prstGeom prst="rect">
            <a:avLst/>
          </a:prstGeom>
        </p:spPr>
      </p:pic>
      <p:pic>
        <p:nvPicPr>
          <p:cNvPr id="9" name="Picture 8">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657"/>
          <a:stretch/>
        </p:blipFill>
        <p:spPr>
          <a:xfrm>
            <a:off x="0" y="3542616"/>
            <a:ext cx="9144000" cy="3315384"/>
          </a:xfrm>
          <a:prstGeom prst="rect">
            <a:avLst/>
          </a:prstGeom>
        </p:spPr>
      </p:pic>
      <p:sp>
        <p:nvSpPr>
          <p:cNvPr id="11" name="Oval 10">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748" y="4551037"/>
            <a:ext cx="3766337" cy="1509931"/>
          </a:xfrm>
        </p:spPr>
        <p:txBody>
          <a:bodyPr>
            <a:normAutofit/>
          </a:bodyPr>
          <a:lstStyle/>
          <a:p>
            <a:r>
              <a:rPr lang="en-US" sz="3500">
                <a:solidFill>
                  <a:srgbClr val="000000"/>
                </a:solidFill>
              </a:rPr>
              <a:t>Chinese Support for Khmer Rouge</a:t>
            </a:r>
          </a:p>
        </p:txBody>
      </p:sp>
      <p:sp>
        <p:nvSpPr>
          <p:cNvPr id="3" name="Content Placeholder 2"/>
          <p:cNvSpPr>
            <a:spLocks noGrp="1"/>
          </p:cNvSpPr>
          <p:nvPr>
            <p:ph idx="1"/>
          </p:nvPr>
        </p:nvSpPr>
        <p:spPr>
          <a:xfrm>
            <a:off x="4852685" y="4388303"/>
            <a:ext cx="3694808" cy="2268529"/>
          </a:xfrm>
        </p:spPr>
        <p:txBody>
          <a:bodyPr anchor="ctr">
            <a:normAutofit fontScale="92500" lnSpcReduction="20000"/>
          </a:bodyPr>
          <a:lstStyle/>
          <a:p>
            <a:pPr marL="0" indent="0">
              <a:lnSpc>
                <a:spcPct val="90000"/>
              </a:lnSpc>
              <a:buNone/>
            </a:pPr>
            <a:r>
              <a:rPr lang="en-US" sz="1500" dirty="0">
                <a:solidFill>
                  <a:srgbClr val="000000"/>
                </a:solidFill>
              </a:rPr>
              <a:t>1967 to 2020</a:t>
            </a:r>
          </a:p>
          <a:p>
            <a:pPr>
              <a:lnSpc>
                <a:spcPct val="90000"/>
              </a:lnSpc>
            </a:pPr>
            <a:r>
              <a:rPr lang="en-US" sz="1500" dirty="0">
                <a:solidFill>
                  <a:srgbClr val="000000"/>
                </a:solidFill>
              </a:rPr>
              <a:t>The amount of support China provided the Khmer Rouge is somewhat mysterious. Many have claimed that the Khmer Rouge relied on the aid and technical advisors provided by China both before and after the 1975-1979 regime despite Pol Pot's rhetoric of self-reliance. China has rejected claims that they provided significant military aid or technical assistance. </a:t>
            </a:r>
          </a:p>
          <a:p>
            <a:pPr>
              <a:lnSpc>
                <a:spcPct val="90000"/>
              </a:lnSpc>
            </a:pPr>
            <a:r>
              <a:rPr lang="en-US" sz="1500" dirty="0">
                <a:solidFill>
                  <a:srgbClr val="000000"/>
                </a:solidFill>
              </a:rPr>
              <a:t>To this day, China is Cambodia's biggest investor, which limits the influence of Western investors </a:t>
            </a:r>
            <a:r>
              <a:rPr lang="en-US" sz="1400" dirty="0">
                <a:solidFill>
                  <a:srgbClr val="000000"/>
                </a:solidFill>
              </a:rPr>
              <a:t>who are increasingly wary of Hun Sen.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781fa2cfb31252fc8c9161ab80856fdd">
            <a:extLst>
              <a:ext uri="{FF2B5EF4-FFF2-40B4-BE49-F238E27FC236}">
                <a16:creationId xmlns:a16="http://schemas.microsoft.com/office/drawing/2014/main" id="{9B1DA06E-1D1A-7A4B-94A7-53D4C43365E5}"/>
              </a:ext>
            </a:extLst>
          </p:cNvPr>
          <p:cNvPicPr>
            <a:picLocks noChangeAspect="1"/>
          </p:cNvPicPr>
          <p:nvPr/>
        </p:nvPicPr>
        <p:blipFill rotWithShape="1">
          <a:blip r:embed="rId2"/>
          <a:srcRect l="17880" r="14727"/>
          <a:stretch/>
        </p:blipFill>
        <p:spPr>
          <a:xfrm>
            <a:off x="20" y="10"/>
            <a:ext cx="6501364" cy="6857990"/>
          </a:xfrm>
          <a:prstGeom prst="rect">
            <a:avLst/>
          </a:prstGeom>
        </p:spPr>
      </p:pic>
      <p:sp>
        <p:nvSpPr>
          <p:cNvPr id="11" name="Rectangle 10">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26549" y="0"/>
            <a:ext cx="731745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77852" y="1161288"/>
            <a:ext cx="2578608" cy="1124712"/>
          </a:xfrm>
        </p:spPr>
        <p:txBody>
          <a:bodyPr anchor="b">
            <a:normAutofit/>
          </a:bodyPr>
          <a:lstStyle/>
          <a:p>
            <a:r>
              <a:rPr lang="en-US" sz="2400"/>
              <a:t>Pol Pot's Death</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506356"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63" y="2443480"/>
            <a:ext cx="2414016"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277852" y="2718054"/>
            <a:ext cx="2579180" cy="3207258"/>
          </a:xfrm>
        </p:spPr>
        <p:txBody>
          <a:bodyPr anchor="t">
            <a:normAutofit/>
          </a:bodyPr>
          <a:lstStyle/>
          <a:p>
            <a:pPr marL="0" indent="0">
              <a:buNone/>
            </a:pPr>
            <a:r>
              <a:rPr lang="en-US" sz="1500" dirty="0"/>
              <a:t>Apr 14, 1998</a:t>
            </a:r>
          </a:p>
          <a:p>
            <a:r>
              <a:rPr lang="en-US" sz="1500" dirty="0"/>
              <a:t>Pol Pot, leader of the Khmer Rouge, died while under house arrest at age 73. Though he was found guilty in the People's Revolutionary Tribunal, Pol Pot was never tried in an internationally-recognized court.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p:spPr>
        <p:txBody>
          <a:bodyPr>
            <a:normAutofit/>
          </a:bodyPr>
          <a:lstStyle/>
          <a:p>
            <a:r>
              <a:rPr lang="en-US" sz="3500">
                <a:solidFill>
                  <a:srgbClr val="FFFFFF"/>
                </a:solidFill>
              </a:rPr>
              <a:t>Ten Stages of Genocide</a:t>
            </a:r>
          </a:p>
        </p:txBody>
      </p:sp>
      <p:sp>
        <p:nvSpPr>
          <p:cNvPr id="3" name="Content Placeholder 2"/>
          <p:cNvSpPr>
            <a:spLocks noGrp="1"/>
          </p:cNvSpPr>
          <p:nvPr>
            <p:ph idx="1"/>
          </p:nvPr>
        </p:nvSpPr>
        <p:spPr>
          <a:xfrm>
            <a:off x="1025718" y="2490436"/>
            <a:ext cx="7281746" cy="3567173"/>
          </a:xfrm>
        </p:spPr>
        <p:txBody>
          <a:bodyPr anchor="ctr">
            <a:normAutofit fontScale="92500" lnSpcReduction="20000"/>
          </a:bodyPr>
          <a:lstStyle/>
          <a:p>
            <a:pPr>
              <a:lnSpc>
                <a:spcPct val="90000"/>
              </a:lnSpc>
            </a:pPr>
            <a:r>
              <a:rPr lang="en-US" sz="1900" dirty="0"/>
              <a:t>Dr. Gregory Stanton, Founding President of Genocide Watch, is the author of the Ten Stages of Genocide. The stages are:</a:t>
            </a:r>
            <a:br>
              <a:rPr lang="en-US" sz="1900" dirty="0"/>
            </a:br>
            <a:br>
              <a:rPr lang="en-US" sz="1900" dirty="0"/>
            </a:br>
            <a:r>
              <a:rPr lang="en-US" sz="1900" dirty="0"/>
              <a:t>1. Classification</a:t>
            </a:r>
            <a:br>
              <a:rPr lang="en-US" sz="1900" dirty="0"/>
            </a:br>
            <a:r>
              <a:rPr lang="en-US" sz="1900" dirty="0"/>
              <a:t>2. Symbolization</a:t>
            </a:r>
            <a:br>
              <a:rPr lang="en-US" sz="1900" dirty="0"/>
            </a:br>
            <a:r>
              <a:rPr lang="en-US" sz="1900" dirty="0"/>
              <a:t>3. Discrimination</a:t>
            </a:r>
            <a:br>
              <a:rPr lang="en-US" sz="1900" dirty="0"/>
            </a:br>
            <a:r>
              <a:rPr lang="en-US" sz="1900" dirty="0"/>
              <a:t>4. Dehumanization</a:t>
            </a:r>
            <a:br>
              <a:rPr lang="en-US" sz="1900" dirty="0"/>
            </a:br>
            <a:r>
              <a:rPr lang="en-US" sz="1900" dirty="0"/>
              <a:t>5. Organization</a:t>
            </a:r>
            <a:br>
              <a:rPr lang="en-US" sz="1900" dirty="0"/>
            </a:br>
            <a:r>
              <a:rPr lang="en-US" sz="1900" dirty="0"/>
              <a:t>6. Polarization</a:t>
            </a:r>
            <a:br>
              <a:rPr lang="en-US" sz="1900" dirty="0"/>
            </a:br>
            <a:r>
              <a:rPr lang="en-US" sz="1900" dirty="0"/>
              <a:t>7. Preparation</a:t>
            </a:r>
            <a:br>
              <a:rPr lang="en-US" sz="1900" dirty="0"/>
            </a:br>
            <a:r>
              <a:rPr lang="en-US" sz="1900" dirty="0"/>
              <a:t>8. Persecution</a:t>
            </a:r>
            <a:br>
              <a:rPr lang="en-US" sz="1900" dirty="0"/>
            </a:br>
            <a:r>
              <a:rPr lang="en-US" sz="1900" dirty="0"/>
              <a:t>​9. Extermination</a:t>
            </a:r>
            <a:br>
              <a:rPr lang="en-US" sz="1900" dirty="0"/>
            </a:br>
            <a:r>
              <a:rPr lang="en-US" sz="1900" dirty="0"/>
              <a:t>10. Denial</a:t>
            </a:r>
          </a:p>
          <a:p>
            <a:pPr>
              <a:lnSpc>
                <a:spcPct val="90000"/>
              </a:lnSpc>
            </a:pPr>
            <a:r>
              <a:rPr lang="en-US" sz="1900" dirty="0"/>
              <a:t>Cambodia reached all ten stages of genocide. Though it is well documented that 1.5-2 million Cambodians died during the period 1975-1979, former Khmer Rouge officials, including Pol Pot, denied the extent of the genocide.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6cbd7465678e1634305290d98b7757c1">
            <a:extLst>
              <a:ext uri="{FF2B5EF4-FFF2-40B4-BE49-F238E27FC236}">
                <a16:creationId xmlns:a16="http://schemas.microsoft.com/office/drawing/2014/main" id="{ED146268-8D1B-344C-BD74-FDD9A6AC7AC1}"/>
              </a:ext>
            </a:extLst>
          </p:cNvPr>
          <p:cNvPicPr>
            <a:picLocks noChangeAspect="1"/>
          </p:cNvPicPr>
          <p:nvPr/>
        </p:nvPicPr>
        <p:blipFill rotWithShape="1">
          <a:blip r:embed="rId2"/>
          <a:srcRect l="17692" t="8533" r="2123" b="1"/>
          <a:stretch/>
        </p:blipFill>
        <p:spPr>
          <a:xfrm>
            <a:off x="20" y="10"/>
            <a:ext cx="9143979" cy="6857990"/>
          </a:xfrm>
          <a:prstGeom prst="rect">
            <a:avLst/>
          </a:prstGeom>
        </p:spPr>
      </p:pic>
      <p:sp>
        <p:nvSpPr>
          <p:cNvPr id="43" name="Freeform: Shape 17">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19">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2605" y="-2"/>
            <a:ext cx="4081395"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88273" y="632990"/>
            <a:ext cx="3046982" cy="1043409"/>
          </a:xfrm>
        </p:spPr>
        <p:txBody>
          <a:bodyPr>
            <a:normAutofit/>
          </a:bodyPr>
          <a:lstStyle/>
          <a:p>
            <a:r>
              <a:rPr lang="en-US" sz="3100"/>
              <a:t>Khmer Rouge Disbands</a:t>
            </a:r>
          </a:p>
        </p:txBody>
      </p:sp>
      <p:sp>
        <p:nvSpPr>
          <p:cNvPr id="3" name="Content Placeholder 2"/>
          <p:cNvSpPr>
            <a:spLocks noGrp="1"/>
          </p:cNvSpPr>
          <p:nvPr>
            <p:ph idx="1"/>
          </p:nvPr>
        </p:nvSpPr>
        <p:spPr>
          <a:xfrm>
            <a:off x="5715773" y="1774372"/>
            <a:ext cx="3046981" cy="2754086"/>
          </a:xfrm>
        </p:spPr>
        <p:txBody>
          <a:bodyPr anchor="t">
            <a:normAutofit/>
          </a:bodyPr>
          <a:lstStyle/>
          <a:p>
            <a:pPr marL="0" indent="0">
              <a:buNone/>
            </a:pPr>
            <a:r>
              <a:rPr lang="en-US" sz="1600" dirty="0"/>
              <a:t>1999</a:t>
            </a:r>
          </a:p>
          <a:p>
            <a:r>
              <a:rPr lang="en-US" sz="1600" dirty="0"/>
              <a:t>The remaining Khmer Rouge forces rejected the Paris Agreements and continued to engage in conflict. However, following the death of Pol Pot in April 1998, the last of the Khmer Rouge soldiers surrendered in 1999. </a:t>
            </a:r>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5">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884682" y="822960"/>
            <a:ext cx="7372350" cy="1325880"/>
          </a:xfrm>
        </p:spPr>
        <p:txBody>
          <a:bodyPr>
            <a:normAutofit/>
          </a:bodyPr>
          <a:lstStyle/>
          <a:p>
            <a:r>
              <a:rPr lang="en-US" sz="3500">
                <a:solidFill>
                  <a:srgbClr val="FFFFFF"/>
                </a:solidFill>
              </a:rPr>
              <a:t>Cambodia and UN Agree on Tribunal</a:t>
            </a:r>
          </a:p>
        </p:txBody>
      </p:sp>
      <p:pic>
        <p:nvPicPr>
          <p:cNvPr id="4" name="Picture 3" descr="078ee832286eecc33db56eb1ae25dfc3">
            <a:extLst>
              <a:ext uri="{FF2B5EF4-FFF2-40B4-BE49-F238E27FC236}">
                <a16:creationId xmlns:a16="http://schemas.microsoft.com/office/drawing/2014/main" id="{EAC0FB6E-A30D-5B4E-919B-11089389753B}"/>
              </a:ext>
            </a:extLst>
          </p:cNvPr>
          <p:cNvPicPr>
            <a:picLocks noChangeAspect="1"/>
          </p:cNvPicPr>
          <p:nvPr/>
        </p:nvPicPr>
        <p:blipFill rotWithShape="1">
          <a:blip r:embed="rId3"/>
          <a:srcRect t="-261" r="1" b="-717"/>
          <a:stretch/>
        </p:blipFill>
        <p:spPr>
          <a:xfrm>
            <a:off x="603503" y="2672754"/>
            <a:ext cx="3716020" cy="3752430"/>
          </a:xfrm>
          <a:prstGeom prst="rect">
            <a:avLst/>
          </a:prstGeom>
        </p:spPr>
      </p:pic>
      <p:sp>
        <p:nvSpPr>
          <p:cNvPr id="3" name="Content Placeholder 2"/>
          <p:cNvSpPr>
            <a:spLocks noGrp="1"/>
          </p:cNvSpPr>
          <p:nvPr>
            <p:ph idx="1"/>
          </p:nvPr>
        </p:nvSpPr>
        <p:spPr>
          <a:xfrm>
            <a:off x="4766153" y="2827419"/>
            <a:ext cx="3771900" cy="3227626"/>
          </a:xfrm>
        </p:spPr>
        <p:txBody>
          <a:bodyPr anchor="ctr">
            <a:normAutofit/>
          </a:bodyPr>
          <a:lstStyle/>
          <a:p>
            <a:pPr marL="0" indent="0">
              <a:buNone/>
            </a:pPr>
            <a:r>
              <a:rPr lang="en-US" sz="1700" dirty="0">
                <a:solidFill>
                  <a:srgbClr val="000000"/>
                </a:solidFill>
              </a:rPr>
              <a:t>Jun 2003</a:t>
            </a:r>
          </a:p>
          <a:p>
            <a:r>
              <a:rPr lang="en-US" sz="1700" dirty="0">
                <a:solidFill>
                  <a:srgbClr val="000000"/>
                </a:solidFill>
              </a:rPr>
              <a:t>In 1997, the Cambodian government requested assistance from the UN in prosecuting former Khmer Rouge officials. Following negotiations that began in 2001, the UN and Cambodia signed a final agreement to create the Extraordinary Chambers in the Courts of Cambodia.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ECCC Structure</a:t>
            </a:r>
          </a:p>
        </p:txBody>
      </p:sp>
      <p:pic>
        <p:nvPicPr>
          <p:cNvPr id="4" name="Picture 3" descr="111ef86e9cea43db51bcbf63a3589e3c">
            <a:extLst>
              <a:ext uri="{FF2B5EF4-FFF2-40B4-BE49-F238E27FC236}">
                <a16:creationId xmlns:a16="http://schemas.microsoft.com/office/drawing/2014/main" id="{BF69BEBE-AF5C-1C4B-B18C-B4974B7B7A5C}"/>
              </a:ext>
            </a:extLst>
          </p:cNvPr>
          <p:cNvPicPr>
            <a:picLocks noChangeAspect="1"/>
          </p:cNvPicPr>
          <p:nvPr/>
        </p:nvPicPr>
        <p:blipFill rotWithShape="1">
          <a:blip r:embed="rId2"/>
          <a:srcRect t="20037" b="2136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867406"/>
          </a:xfrm>
        </p:spPr>
        <p:txBody>
          <a:bodyPr anchor="ctr">
            <a:normAutofit fontScale="92500" lnSpcReduction="10000"/>
          </a:bodyPr>
          <a:lstStyle/>
          <a:p>
            <a:pPr marL="0" indent="0">
              <a:lnSpc>
                <a:spcPct val="90000"/>
              </a:lnSpc>
              <a:buNone/>
            </a:pPr>
            <a:r>
              <a:rPr lang="en-US" sz="1400" dirty="0"/>
              <a:t>Jun 2003</a:t>
            </a:r>
          </a:p>
          <a:p>
            <a:pPr>
              <a:lnSpc>
                <a:spcPct val="90000"/>
              </a:lnSpc>
            </a:pPr>
            <a:r>
              <a:rPr lang="en-US" sz="1400" dirty="0"/>
              <a:t>The structure of the Extraordinary Chambers in the Courts of Cambodia (ECCC) was agreed upon in June 2003. It is a hybrid court composed of both Cambodian and international judges and is carried out within Cambodia, unlike previous tribunals. It has an official mandate to bring to trial “senior leaders of Democratic Kampuchea and those who were most responsible for the crimes and serious violations of Cambodian laws related to crimes, international humanitarian law and custom, and international conventions recognized by Cambodia, that were committed during the period from April 17, 1975 to January 6, 1979.”</a:t>
            </a:r>
          </a:p>
          <a:p>
            <a:pPr>
              <a:lnSpc>
                <a:spcPct val="90000"/>
              </a:lnSpc>
            </a:pPr>
            <a:r>
              <a:rPr lang="en-US" sz="1400" dirty="0"/>
              <a:t>The ECCC is made up of three Judicial Chambers (Pre-Trial and Supreme Court), two Judicial Offices (Co-Investigating Judges and Co-Prosecutors) and one Administrative Office, which includes a Victims Support Section (VSS). Through the VSS, victims can file complaints or become “civil parties,” through which they give testimony and directly question the accused in court.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4690872" cy="1828800"/>
          </a:xfrm>
        </p:spPr>
        <p:txBody>
          <a:bodyPr>
            <a:normAutofit/>
          </a:bodyPr>
          <a:lstStyle/>
          <a:p>
            <a:r>
              <a:t>Case 001</a:t>
            </a:r>
          </a:p>
        </p:txBody>
      </p:sp>
      <p:sp>
        <p:nvSpPr>
          <p:cNvPr id="3" name="Content Placeholder 2"/>
          <p:cNvSpPr>
            <a:spLocks noGrp="1"/>
          </p:cNvSpPr>
          <p:nvPr>
            <p:ph idx="1"/>
          </p:nvPr>
        </p:nvSpPr>
        <p:spPr>
          <a:xfrm>
            <a:off x="628650" y="2322576"/>
            <a:ext cx="4690872" cy="3858768"/>
          </a:xfrm>
        </p:spPr>
        <p:txBody>
          <a:bodyPr>
            <a:normAutofit/>
          </a:bodyPr>
          <a:lstStyle/>
          <a:p>
            <a:pPr marL="0" indent="0">
              <a:lnSpc>
                <a:spcPct val="90000"/>
              </a:lnSpc>
              <a:buNone/>
            </a:pPr>
            <a:r>
              <a:rPr lang="en-US" sz="1800" dirty="0"/>
              <a:t>2009 to Feb 2012</a:t>
            </a:r>
          </a:p>
          <a:p>
            <a:pPr>
              <a:lnSpc>
                <a:spcPct val="90000"/>
              </a:lnSpc>
            </a:pPr>
            <a:r>
              <a:rPr lang="en-US" sz="1800" dirty="0"/>
              <a:t>The subject of Case 001 is </a:t>
            </a:r>
            <a:r>
              <a:rPr lang="en-US" sz="1800" dirty="0" err="1"/>
              <a:t>Kaing</a:t>
            </a:r>
            <a:r>
              <a:rPr lang="en-US" sz="1800" dirty="0"/>
              <a:t> </a:t>
            </a:r>
            <a:r>
              <a:rPr lang="en-US" sz="1800" dirty="0" err="1"/>
              <a:t>Guek</a:t>
            </a:r>
            <a:r>
              <a:rPr lang="en-US" sz="1800" dirty="0"/>
              <a:t> </a:t>
            </a:r>
            <a:r>
              <a:rPr lang="en-US" sz="1800" dirty="0" err="1"/>
              <a:t>Eav</a:t>
            </a:r>
            <a:r>
              <a:rPr lang="en-US" sz="1800" dirty="0"/>
              <a:t>, the former commander of S-21, the notorious Khmer Rouge prison. He was the first of the former Khmer Rouge officials to come to trial in 2009. </a:t>
            </a:r>
          </a:p>
          <a:p>
            <a:pPr>
              <a:lnSpc>
                <a:spcPct val="90000"/>
              </a:lnSpc>
            </a:pPr>
            <a:r>
              <a:rPr lang="en-US" sz="1800" dirty="0"/>
              <a:t>In July 2010, he was found guilty of crimes against humanity and grave breaches of the 1949 Geneva Conventions and sentenced to 35 years of imprisonment. In February 2012, after both the prosecution and defense appealed the sentence, the Supreme Court Chamber increased the sentence to life imprisonment. </a:t>
            </a:r>
          </a:p>
        </p:txBody>
      </p:sp>
      <p:pic>
        <p:nvPicPr>
          <p:cNvPr id="4" name="Picture 3" descr="964dc371a129a4f4bd2db92974d8c22d">
            <a:extLst>
              <a:ext uri="{FF2B5EF4-FFF2-40B4-BE49-F238E27FC236}">
                <a16:creationId xmlns:a16="http://schemas.microsoft.com/office/drawing/2014/main" id="{91CFDAB3-F159-3845-AE92-F8A63166C24E}"/>
              </a:ext>
            </a:extLst>
          </p:cNvPr>
          <p:cNvPicPr>
            <a:picLocks noChangeAspect="1"/>
          </p:cNvPicPr>
          <p:nvPr/>
        </p:nvPicPr>
        <p:blipFill rotWithShape="1">
          <a:blip r:embed="rId2"/>
          <a:srcRect r="19967"/>
          <a:stretch/>
        </p:blipFill>
        <p:spPr>
          <a:xfrm>
            <a:off x="5664199" y="10"/>
            <a:ext cx="3479800" cy="6857990"/>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8398" y="891539"/>
            <a:ext cx="3673601" cy="1346693"/>
          </a:xfrm>
        </p:spPr>
        <p:txBody>
          <a:bodyPr>
            <a:normAutofit/>
          </a:bodyPr>
          <a:lstStyle/>
          <a:p>
            <a:r>
              <a:rPr lang="en-US" sz="3500"/>
              <a:t>Case 002</a:t>
            </a:r>
          </a:p>
        </p:txBody>
      </p:sp>
      <p:sp>
        <p:nvSpPr>
          <p:cNvPr id="12" name="Rectangle 11">
            <a:extLst>
              <a:ext uri="{FF2B5EF4-FFF2-40B4-BE49-F238E27FC236}">
                <a16:creationId xmlns:a16="http://schemas.microsoft.com/office/drawing/2014/main" id="{B4540FEF-83D0-4AC0-B031-8BA3F765B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98398" y="1926336"/>
            <a:ext cx="3659233" cy="4036314"/>
          </a:xfrm>
        </p:spPr>
        <p:txBody>
          <a:bodyPr>
            <a:normAutofit lnSpcReduction="10000"/>
          </a:bodyPr>
          <a:lstStyle/>
          <a:p>
            <a:pPr marL="0" indent="0">
              <a:lnSpc>
                <a:spcPct val="90000"/>
              </a:lnSpc>
              <a:buNone/>
            </a:pPr>
            <a:r>
              <a:rPr lang="en-US" sz="1400" dirty="0"/>
              <a:t>2011 to Nov 2018</a:t>
            </a:r>
          </a:p>
          <a:p>
            <a:pPr>
              <a:lnSpc>
                <a:spcPct val="90000"/>
              </a:lnSpc>
            </a:pPr>
            <a:r>
              <a:rPr lang="en-US" sz="1400" dirty="0"/>
              <a:t>Case 002 was originally lodged against Khieu </a:t>
            </a:r>
            <a:r>
              <a:rPr lang="en-US" sz="1400" dirty="0" err="1"/>
              <a:t>Samphan</a:t>
            </a:r>
            <a:r>
              <a:rPr lang="en-US" sz="1400" dirty="0"/>
              <a:t>, the former head of state of Democratic Kampuchea; </a:t>
            </a:r>
            <a:r>
              <a:rPr lang="en-US" sz="1400" dirty="0" err="1"/>
              <a:t>Nuon</a:t>
            </a:r>
            <a:r>
              <a:rPr lang="en-US" sz="1400" dirty="0"/>
              <a:t> </a:t>
            </a:r>
            <a:r>
              <a:rPr lang="en-US" sz="1400" dirty="0" err="1"/>
              <a:t>Chea</a:t>
            </a:r>
            <a:r>
              <a:rPr lang="en-US" sz="1400" dirty="0"/>
              <a:t>, no. 2 in the hierarchy as the former deputy secretary of the Communist Party of Kampuchea; </a:t>
            </a:r>
            <a:r>
              <a:rPr lang="en-US" sz="1400" dirty="0" err="1"/>
              <a:t>Ieng</a:t>
            </a:r>
            <a:r>
              <a:rPr lang="en-US" sz="1400" dirty="0"/>
              <a:t> </a:t>
            </a:r>
            <a:r>
              <a:rPr lang="en-US" sz="1400" dirty="0" err="1"/>
              <a:t>Sary</a:t>
            </a:r>
            <a:r>
              <a:rPr lang="en-US" sz="1400" dirty="0"/>
              <a:t>, the former foreign minister; and </a:t>
            </a:r>
            <a:r>
              <a:rPr lang="en-US" sz="1400" dirty="0" err="1"/>
              <a:t>Ieng</a:t>
            </a:r>
            <a:r>
              <a:rPr lang="en-US" sz="1400" dirty="0"/>
              <a:t> </a:t>
            </a:r>
            <a:r>
              <a:rPr lang="en-US" sz="1400" dirty="0" err="1"/>
              <a:t>Thirith</a:t>
            </a:r>
            <a:r>
              <a:rPr lang="en-US" sz="1400" dirty="0"/>
              <a:t>, the former social affairs minister. </a:t>
            </a:r>
            <a:r>
              <a:rPr lang="en-US" sz="1400" dirty="0" err="1"/>
              <a:t>Ieng</a:t>
            </a:r>
            <a:r>
              <a:rPr lang="en-US" sz="1400" dirty="0"/>
              <a:t> </a:t>
            </a:r>
            <a:r>
              <a:rPr lang="en-US" sz="1400" dirty="0" err="1"/>
              <a:t>Thirith</a:t>
            </a:r>
            <a:r>
              <a:rPr lang="en-US" sz="1400" dirty="0"/>
              <a:t> was found mentally unfit to stand trial and was removed from the case in 2012; she died in August 2015. Her husband, </a:t>
            </a:r>
            <a:r>
              <a:rPr lang="en-US" sz="1400" dirty="0" err="1"/>
              <a:t>Ieng</a:t>
            </a:r>
            <a:r>
              <a:rPr lang="en-US" sz="1400" dirty="0"/>
              <a:t> </a:t>
            </a:r>
            <a:r>
              <a:rPr lang="en-US" sz="1400" dirty="0" err="1"/>
              <a:t>Sary</a:t>
            </a:r>
            <a:r>
              <a:rPr lang="en-US" sz="1400" dirty="0"/>
              <a:t>, died in March 2013 before he could be convicted. </a:t>
            </a:r>
          </a:p>
          <a:p>
            <a:pPr>
              <a:lnSpc>
                <a:spcPct val="90000"/>
              </a:lnSpc>
            </a:pPr>
            <a:r>
              <a:rPr lang="en-US" sz="1400" dirty="0"/>
              <a:t>Both Khieu </a:t>
            </a:r>
            <a:r>
              <a:rPr lang="en-US" sz="1400" dirty="0" err="1"/>
              <a:t>Samphan</a:t>
            </a:r>
            <a:r>
              <a:rPr lang="en-US" sz="1400" dirty="0"/>
              <a:t> and </a:t>
            </a:r>
            <a:r>
              <a:rPr lang="en-US" sz="1400" dirty="0" err="1"/>
              <a:t>Nuon</a:t>
            </a:r>
            <a:r>
              <a:rPr lang="en-US" sz="1400" dirty="0"/>
              <a:t> </a:t>
            </a:r>
            <a:r>
              <a:rPr lang="en-US" sz="1400" dirty="0" err="1"/>
              <a:t>Chea</a:t>
            </a:r>
            <a:r>
              <a:rPr lang="en-US" sz="1400" dirty="0"/>
              <a:t> were convicted on crimes against humanity, grave breaches of the 1949 Geneva Conventions, and genocide against the Cham, the Vietnamese, Buddhists, and former Khmer Republic officials. They were sentenced to life imprisonment. </a:t>
            </a:r>
            <a:r>
              <a:rPr lang="en-US" sz="1400" dirty="0" err="1"/>
              <a:t>Nuon</a:t>
            </a:r>
            <a:r>
              <a:rPr lang="en-US" sz="1400" dirty="0"/>
              <a:t> </a:t>
            </a:r>
            <a:r>
              <a:rPr lang="en-US" sz="1400" dirty="0" err="1"/>
              <a:t>Chea</a:t>
            </a:r>
            <a:r>
              <a:rPr lang="en-US" sz="1400" dirty="0"/>
              <a:t> died in prison in August 2019. </a:t>
            </a:r>
          </a:p>
        </p:txBody>
      </p:sp>
      <p:pic>
        <p:nvPicPr>
          <p:cNvPr id="5" name="Picture 4" descr="240c79a17469021ef23e3d1a6a09693d">
            <a:extLst>
              <a:ext uri="{FF2B5EF4-FFF2-40B4-BE49-F238E27FC236}">
                <a16:creationId xmlns:a16="http://schemas.microsoft.com/office/drawing/2014/main" id="{4ABFBA1D-B847-8448-B6A1-7719614E3223}"/>
              </a:ext>
            </a:extLst>
          </p:cNvPr>
          <p:cNvPicPr>
            <a:picLocks noChangeAspect="1"/>
          </p:cNvPicPr>
          <p:nvPr/>
        </p:nvPicPr>
        <p:blipFill rotWithShape="1">
          <a:blip r:embed="rId2"/>
          <a:srcRect l="7976" r="25126" b="-2"/>
          <a:stretch/>
        </p:blipFill>
        <p:spPr>
          <a:xfrm>
            <a:off x="5098246" y="891540"/>
            <a:ext cx="2096486" cy="5071110"/>
          </a:xfrm>
          <a:prstGeom prst="rect">
            <a:avLst/>
          </a:prstGeom>
          <a:effectLst>
            <a:outerShdw blurRad="406400" dist="317500" dir="5400000" sx="89000" sy="89000" rotWithShape="0">
              <a:prstClr val="black">
                <a:alpha val="15000"/>
              </a:prstClr>
            </a:outerShdw>
          </a:effectLst>
        </p:spPr>
      </p:pic>
      <p:pic>
        <p:nvPicPr>
          <p:cNvPr id="4" name="Picture 3" descr="8184eea23613e42f9dc99991ada61f69">
            <a:extLst>
              <a:ext uri="{FF2B5EF4-FFF2-40B4-BE49-F238E27FC236}">
                <a16:creationId xmlns:a16="http://schemas.microsoft.com/office/drawing/2014/main" id="{CCE14468-C317-6B4E-BEEE-FAEECD5EB09B}"/>
              </a:ext>
            </a:extLst>
          </p:cNvPr>
          <p:cNvPicPr>
            <a:picLocks noChangeAspect="1"/>
          </p:cNvPicPr>
          <p:nvPr/>
        </p:nvPicPr>
        <p:blipFill rotWithShape="1">
          <a:blip r:embed="rId3"/>
          <a:srcRect l="22597" r="24793" b="-2"/>
          <a:stretch/>
        </p:blipFill>
        <p:spPr>
          <a:xfrm>
            <a:off x="7194732" y="891540"/>
            <a:ext cx="1942179" cy="5071110"/>
          </a:xfrm>
          <a:prstGeom prst="rect">
            <a:avLst/>
          </a:prstGeom>
          <a:effectLst>
            <a:outerShdw blurRad="406400" dist="317500" dir="5400000" sx="89000" sy="89000" rotWithShape="0">
              <a:prstClr val="black">
                <a:alpha val="15000"/>
              </a:prstClr>
            </a:outerShdw>
          </a:effectLst>
        </p:spPr>
      </p:pic>
      <p:cxnSp>
        <p:nvCxnSpPr>
          <p:cNvPr id="14" name="Straight Connector 13">
            <a:extLst>
              <a:ext uri="{FF2B5EF4-FFF2-40B4-BE49-F238E27FC236}">
                <a16:creationId xmlns:a16="http://schemas.microsoft.com/office/drawing/2014/main" id="{07EBD21B-F126-49B7-A7E1-BF43C0BD87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94732" y="891540"/>
            <a:ext cx="0" cy="507492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21DD34-C6F2-4402-9A01-962807DB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64820" y="764373"/>
            <a:ext cx="3865881" cy="1293028"/>
          </a:xfrm>
        </p:spPr>
        <p:txBody>
          <a:bodyPr>
            <a:normAutofit/>
          </a:bodyPr>
          <a:lstStyle/>
          <a:p>
            <a:r>
              <a:rPr lang="en-US" sz="3500"/>
              <a:t>Case 003 and 004</a:t>
            </a:r>
          </a:p>
        </p:txBody>
      </p:sp>
      <p:sp>
        <p:nvSpPr>
          <p:cNvPr id="3" name="Content Placeholder 2"/>
          <p:cNvSpPr>
            <a:spLocks noGrp="1"/>
          </p:cNvSpPr>
          <p:nvPr>
            <p:ph idx="1"/>
          </p:nvPr>
        </p:nvSpPr>
        <p:spPr>
          <a:xfrm>
            <a:off x="464820" y="2194560"/>
            <a:ext cx="3865880" cy="4024125"/>
          </a:xfrm>
        </p:spPr>
        <p:txBody>
          <a:bodyPr>
            <a:normAutofit/>
          </a:bodyPr>
          <a:lstStyle/>
          <a:p>
            <a:pPr marL="0" indent="0">
              <a:lnSpc>
                <a:spcPct val="90000"/>
              </a:lnSpc>
              <a:buNone/>
            </a:pPr>
            <a:r>
              <a:rPr lang="en-US" sz="1400" dirty="0"/>
              <a:t>2009 to 2020</a:t>
            </a:r>
          </a:p>
          <a:p>
            <a:pPr>
              <a:lnSpc>
                <a:spcPct val="90000"/>
              </a:lnSpc>
            </a:pPr>
            <a:r>
              <a:rPr lang="en-US" sz="1400" dirty="0"/>
              <a:t>In September 2009, investigations were requested in Case 003 against </a:t>
            </a:r>
            <a:r>
              <a:rPr lang="en-US" sz="1400" dirty="0" err="1"/>
              <a:t>Sou</a:t>
            </a:r>
            <a:r>
              <a:rPr lang="en-US" sz="1400" dirty="0"/>
              <a:t> Met (former Khmer Rouge air force commander) and </a:t>
            </a:r>
            <a:r>
              <a:rPr lang="en-US" sz="1400" dirty="0" err="1"/>
              <a:t>Meas</a:t>
            </a:r>
            <a:r>
              <a:rPr lang="en-US" sz="1400" dirty="0"/>
              <a:t> </a:t>
            </a:r>
            <a:r>
              <a:rPr lang="en-US" sz="1400" dirty="0" err="1"/>
              <a:t>Muth</a:t>
            </a:r>
            <a:r>
              <a:rPr lang="en-US" sz="1400" dirty="0"/>
              <a:t> (former Khmer Rouge navy commander), as well as Case 004 against </a:t>
            </a:r>
            <a:r>
              <a:rPr lang="en-US" sz="1400" dirty="0" err="1"/>
              <a:t>Yim</a:t>
            </a:r>
            <a:r>
              <a:rPr lang="en-US" sz="1400" dirty="0"/>
              <a:t> </a:t>
            </a:r>
            <a:r>
              <a:rPr lang="en-US" sz="1400" dirty="0" err="1"/>
              <a:t>Tith</a:t>
            </a:r>
            <a:r>
              <a:rPr lang="en-US" sz="1400" dirty="0"/>
              <a:t> (former district and zone official), </a:t>
            </a:r>
            <a:r>
              <a:rPr lang="en-US" sz="1400" dirty="0" err="1"/>
              <a:t>Im</a:t>
            </a:r>
            <a:r>
              <a:rPr lang="en-US" sz="1400" dirty="0"/>
              <a:t> </a:t>
            </a:r>
            <a:r>
              <a:rPr lang="en-US" sz="1400" dirty="0" err="1"/>
              <a:t>Chaem</a:t>
            </a:r>
            <a:r>
              <a:rPr lang="en-US" sz="1400" dirty="0"/>
              <a:t> (former district official), and </a:t>
            </a:r>
            <a:r>
              <a:rPr lang="en-US" sz="1400" dirty="0" err="1"/>
              <a:t>Ao</a:t>
            </a:r>
            <a:r>
              <a:rPr lang="en-US" sz="1400" dirty="0"/>
              <a:t> An (former deputy secretary in the Central Zone of Democratic Kampuchea).</a:t>
            </a:r>
          </a:p>
          <a:p>
            <a:pPr>
              <a:lnSpc>
                <a:spcPct val="90000"/>
              </a:lnSpc>
            </a:pPr>
            <a:r>
              <a:rPr lang="en-US" sz="1400" dirty="0"/>
              <a:t>The charges against </a:t>
            </a:r>
            <a:r>
              <a:rPr lang="en-US" sz="1400" dirty="0" err="1"/>
              <a:t>Im</a:t>
            </a:r>
            <a:r>
              <a:rPr lang="en-US" sz="1400" dirty="0"/>
              <a:t> </a:t>
            </a:r>
            <a:r>
              <a:rPr lang="en-US" sz="1400" dirty="0" err="1"/>
              <a:t>Chaem</a:t>
            </a:r>
            <a:r>
              <a:rPr lang="en-US" sz="1400" dirty="0"/>
              <a:t> were dismissed in early 2017 on the basis that she did not fall under the “most responsible” qualification. </a:t>
            </a:r>
            <a:r>
              <a:rPr lang="en-US" sz="1400" dirty="0" err="1"/>
              <a:t>Sou</a:t>
            </a:r>
            <a:r>
              <a:rPr lang="en-US" sz="1400" dirty="0"/>
              <a:t> Met died in June 2015. </a:t>
            </a:r>
            <a:r>
              <a:rPr lang="en-US" sz="1400" dirty="0" err="1"/>
              <a:t>Meas</a:t>
            </a:r>
            <a:r>
              <a:rPr lang="en-US" sz="1400" dirty="0"/>
              <a:t> </a:t>
            </a:r>
            <a:r>
              <a:rPr lang="en-US" sz="1400" dirty="0" err="1"/>
              <a:t>Muth</a:t>
            </a:r>
            <a:r>
              <a:rPr lang="en-US" sz="1400" dirty="0"/>
              <a:t>, </a:t>
            </a:r>
            <a:r>
              <a:rPr lang="en-US" sz="1400" dirty="0" err="1"/>
              <a:t>Ao</a:t>
            </a:r>
            <a:r>
              <a:rPr lang="en-US" sz="1400" dirty="0"/>
              <a:t> An, and </a:t>
            </a:r>
            <a:r>
              <a:rPr lang="en-US" sz="1400" dirty="0" err="1"/>
              <a:t>Yim</a:t>
            </a:r>
            <a:r>
              <a:rPr lang="en-US" sz="1400" dirty="0"/>
              <a:t> </a:t>
            </a:r>
            <a:r>
              <a:rPr lang="en-US" sz="1400" dirty="0" err="1"/>
              <a:t>Tith</a:t>
            </a:r>
            <a:r>
              <a:rPr lang="en-US" sz="1400" dirty="0"/>
              <a:t> all face charges of genocide, crimes against humanity, and violations of Cambodian criminal law. However, the cases have stalled as a result of the Cambodian government’s unwillingness to cooperate.</a:t>
            </a:r>
          </a:p>
        </p:txBody>
      </p:sp>
      <p:pic>
        <p:nvPicPr>
          <p:cNvPr id="5" name="Picture 4" descr="28da37a2a51d86b7cb43b7a271c08005">
            <a:extLst>
              <a:ext uri="{FF2B5EF4-FFF2-40B4-BE49-F238E27FC236}">
                <a16:creationId xmlns:a16="http://schemas.microsoft.com/office/drawing/2014/main" id="{18C33B6C-5612-5844-914F-93ECD8134601}"/>
              </a:ext>
            </a:extLst>
          </p:cNvPr>
          <p:cNvPicPr>
            <a:picLocks noChangeAspect="1"/>
          </p:cNvPicPr>
          <p:nvPr/>
        </p:nvPicPr>
        <p:blipFill rotWithShape="1">
          <a:blip r:embed="rId2"/>
          <a:srcRect l="4505" r="7677" b="3"/>
          <a:stretch/>
        </p:blipFill>
        <p:spPr>
          <a:xfrm>
            <a:off x="4813299" y="10"/>
            <a:ext cx="2452632" cy="3933487"/>
          </a:xfrm>
          <a:prstGeom prst="rect">
            <a:avLst/>
          </a:prstGeom>
        </p:spPr>
      </p:pic>
      <p:pic>
        <p:nvPicPr>
          <p:cNvPr id="6" name="Picture 5" descr="27e39541ef38b0d7ff8df82f383b3fc8">
            <a:extLst>
              <a:ext uri="{FF2B5EF4-FFF2-40B4-BE49-F238E27FC236}">
                <a16:creationId xmlns:a16="http://schemas.microsoft.com/office/drawing/2014/main" id="{B09EB29D-71B8-1145-9DB3-E656DB0E94DD}"/>
              </a:ext>
            </a:extLst>
          </p:cNvPr>
          <p:cNvPicPr>
            <a:picLocks noChangeAspect="1"/>
          </p:cNvPicPr>
          <p:nvPr/>
        </p:nvPicPr>
        <p:blipFill rotWithShape="1">
          <a:blip r:embed="rId3"/>
          <a:srcRect l="19367" r="19370" b="3"/>
          <a:stretch/>
        </p:blipFill>
        <p:spPr>
          <a:xfrm>
            <a:off x="7336630" y="10"/>
            <a:ext cx="1807370" cy="3933486"/>
          </a:xfrm>
          <a:prstGeom prst="rect">
            <a:avLst/>
          </a:prstGeom>
        </p:spPr>
      </p:pic>
      <p:pic>
        <p:nvPicPr>
          <p:cNvPr id="4" name="Picture 3" descr="6df16af6f6e9de803484fbd506a693ef">
            <a:extLst>
              <a:ext uri="{FF2B5EF4-FFF2-40B4-BE49-F238E27FC236}">
                <a16:creationId xmlns:a16="http://schemas.microsoft.com/office/drawing/2014/main" id="{4903187D-CF98-D841-9C75-0C4DC340C7B7}"/>
              </a:ext>
            </a:extLst>
          </p:cNvPr>
          <p:cNvPicPr>
            <a:picLocks noChangeAspect="1"/>
          </p:cNvPicPr>
          <p:nvPr/>
        </p:nvPicPr>
        <p:blipFill rotWithShape="1">
          <a:blip r:embed="rId4"/>
          <a:srcRect t="12160" r="-3" b="35408"/>
          <a:stretch/>
        </p:blipFill>
        <p:spPr>
          <a:xfrm>
            <a:off x="4813300" y="4019724"/>
            <a:ext cx="4330700" cy="2838276"/>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4690872" cy="1828800"/>
          </a:xfrm>
        </p:spPr>
        <p:txBody>
          <a:bodyPr>
            <a:normAutofit/>
          </a:bodyPr>
          <a:lstStyle/>
          <a:p>
            <a:r>
              <a:rPr dirty="0"/>
              <a:t>Summary</a:t>
            </a:r>
          </a:p>
        </p:txBody>
      </p:sp>
      <p:sp>
        <p:nvSpPr>
          <p:cNvPr id="3" name="Content Placeholder 2"/>
          <p:cNvSpPr>
            <a:spLocks noGrp="1"/>
          </p:cNvSpPr>
          <p:nvPr>
            <p:ph idx="1"/>
          </p:nvPr>
        </p:nvSpPr>
        <p:spPr>
          <a:xfrm>
            <a:off x="628650" y="1719071"/>
            <a:ext cx="4690872" cy="4773803"/>
          </a:xfrm>
        </p:spPr>
        <p:txBody>
          <a:bodyPr>
            <a:normAutofit fontScale="92500" lnSpcReduction="10000"/>
          </a:bodyPr>
          <a:lstStyle/>
          <a:p>
            <a:pPr>
              <a:lnSpc>
                <a:spcPct val="90000"/>
              </a:lnSpc>
            </a:pPr>
            <a:r>
              <a:rPr lang="en-US" sz="1400" dirty="0"/>
              <a:t>Under the Khmer Rouge regime, Cambodians were forced to leave their homes to live and work in factories and on communal farms or infrastructure projects. </a:t>
            </a:r>
          </a:p>
          <a:p>
            <a:pPr>
              <a:lnSpc>
                <a:spcPct val="90000"/>
              </a:lnSpc>
            </a:pPr>
            <a:r>
              <a:rPr lang="en-US" sz="1400" dirty="0"/>
              <a:t>1.5-2 million Cambodians were murdered or died of starvation, exhaustion, or illness. </a:t>
            </a:r>
          </a:p>
          <a:p>
            <a:pPr>
              <a:lnSpc>
                <a:spcPct val="90000"/>
              </a:lnSpc>
            </a:pPr>
            <a:r>
              <a:rPr lang="en-US" sz="1400" dirty="0"/>
              <a:t>In 2003, the United Nations and Cambodian government came to an agreement to form a joint tribunal called the Extraordinary Chambers in the Courts of Cambodia (ECCC) for the purpose of bringing to justice those "most responsible" for the Cambodian Genocide. </a:t>
            </a:r>
          </a:p>
          <a:p>
            <a:pPr>
              <a:lnSpc>
                <a:spcPct val="90000"/>
              </a:lnSpc>
            </a:pPr>
            <a:r>
              <a:rPr lang="en-US" sz="1400" dirty="0"/>
              <a:t>To date, only three former Khmer Rouge officials have been convicted by the ECCC. The court has faced challenges moving forward with further convictions due to disagreements between international and national officials, as well as reluctance of the Cambodian government to cooperate.</a:t>
            </a:r>
          </a:p>
          <a:p>
            <a:pPr>
              <a:lnSpc>
                <a:spcPct val="90000"/>
              </a:lnSpc>
            </a:pPr>
            <a:r>
              <a:rPr lang="en-US" sz="1400" dirty="0"/>
              <a:t>The ECCC has not only been criticized for its small number of convictions, but also its limited scope and enormous expenditure of $300 million. Some Cambodians, particularly younger generations who were not alive during the genocide, argue that the money would be better spent on development projects.</a:t>
            </a:r>
          </a:p>
          <a:p>
            <a:pPr>
              <a:lnSpc>
                <a:spcPct val="90000"/>
              </a:lnSpc>
            </a:pPr>
            <a:r>
              <a:rPr lang="en-US" sz="1400" dirty="0"/>
              <a:t>Despite its critiques, the ECCC has been a success in the sense that it was widely accessible to Cambodians and thus helped provide justice and a sense of healing. Additionally, continuing to pursue convictions over 40 years later sends a message that perpetrators of genocide will be brought to justice. </a:t>
            </a:r>
          </a:p>
        </p:txBody>
      </p:sp>
      <p:pic>
        <p:nvPicPr>
          <p:cNvPr id="4" name="Picture 3" descr="a9d22f6d218408c326f599c3b3628ac0">
            <a:extLst>
              <a:ext uri="{FF2B5EF4-FFF2-40B4-BE49-F238E27FC236}">
                <a16:creationId xmlns:a16="http://schemas.microsoft.com/office/drawing/2014/main" id="{5CCE1D2D-B147-3148-A692-B125F5440D56}"/>
              </a:ext>
            </a:extLst>
          </p:cNvPr>
          <p:cNvPicPr>
            <a:picLocks noChangeAspect="1"/>
          </p:cNvPicPr>
          <p:nvPr/>
        </p:nvPicPr>
        <p:blipFill rotWithShape="1">
          <a:blip r:embed="rId2"/>
          <a:srcRect l="26409" r="35283" b="2"/>
          <a:stretch/>
        </p:blipFill>
        <p:spPr>
          <a:xfrm>
            <a:off x="5664199" y="10"/>
            <a:ext cx="3479800" cy="6857990"/>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t>Kingdom of Cambodia</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rmAutofit/>
          </a:bodyPr>
          <a:lstStyle/>
          <a:p>
            <a:pPr marL="0" indent="0">
              <a:buNone/>
            </a:pPr>
            <a:r>
              <a:rPr lang="en-US" sz="1500" dirty="0"/>
              <a:t>Nov 9, 1953 to Mar 1970 </a:t>
            </a:r>
          </a:p>
          <a:p>
            <a:r>
              <a:rPr lang="en-US" sz="1500" dirty="0"/>
              <a:t>King Norodom Sihanouk led the country following Cambodia's independence from France on November 9, 1953.  In 1955, he abdicated the throne to become Prime Minister. Sihanouk attempted to remain non-aligned during the Cold War, though he accepted military aid from the United States. However, as the US became increasingly involved in conflicts in Southeast Asia, Sihanouk distanced himself from the West. His authoritarian rule contributed to the formation of opposition groups like the Khmer Rouge. </a:t>
            </a:r>
          </a:p>
        </p:txBody>
      </p:sp>
      <p:pic>
        <p:nvPicPr>
          <p:cNvPr id="4" name="Picture 3">
            <a:extLst>
              <a:ext uri="{FF2B5EF4-FFF2-40B4-BE49-F238E27FC236}">
                <a16:creationId xmlns:a16="http://schemas.microsoft.com/office/drawing/2014/main" id="{C194B12A-0A93-2D43-8998-D16531801B91}"/>
              </a:ext>
            </a:extLst>
          </p:cNvPr>
          <p:cNvPicPr>
            <a:picLocks noChangeAspect="1"/>
          </p:cNvPicPr>
          <p:nvPr/>
        </p:nvPicPr>
        <p:blipFill rotWithShape="1">
          <a:blip r:embed="rId2"/>
          <a:srcRect l="2698" r="8788"/>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0f989c059395832ef8da3edb2a7cdbfa">
            <a:extLst>
              <a:ext uri="{FF2B5EF4-FFF2-40B4-BE49-F238E27FC236}">
                <a16:creationId xmlns:a16="http://schemas.microsoft.com/office/drawing/2014/main" id="{D7DF8EEB-4D0E-D34C-9181-9B7B2D443655}"/>
              </a:ext>
            </a:extLst>
          </p:cNvPr>
          <p:cNvPicPr>
            <a:picLocks noChangeAspect="1"/>
          </p:cNvPicPr>
          <p:nvPr/>
        </p:nvPicPr>
        <p:blipFill rotWithShape="1">
          <a:blip r:embed="rId2"/>
          <a:srcRect l="9091" t="3012" b="7275"/>
          <a:stretch/>
        </p:blipFill>
        <p:spPr>
          <a:xfrm>
            <a:off x="20" y="10"/>
            <a:ext cx="9143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2605" y="-2"/>
            <a:ext cx="4081395"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888273" y="632990"/>
            <a:ext cx="3046982" cy="1043409"/>
          </a:xfrm>
        </p:spPr>
        <p:txBody>
          <a:bodyPr>
            <a:normAutofit/>
          </a:bodyPr>
          <a:lstStyle/>
          <a:p>
            <a:r>
              <a:rPr lang="en-US" sz="2900"/>
              <a:t>Khmer Rouge Launch Insurgency</a:t>
            </a:r>
          </a:p>
        </p:txBody>
      </p:sp>
      <p:sp>
        <p:nvSpPr>
          <p:cNvPr id="3" name="Content Placeholder 2"/>
          <p:cNvSpPr>
            <a:spLocks noGrp="1"/>
          </p:cNvSpPr>
          <p:nvPr>
            <p:ph idx="1"/>
          </p:nvPr>
        </p:nvSpPr>
        <p:spPr>
          <a:xfrm>
            <a:off x="5715773" y="1774372"/>
            <a:ext cx="3046981" cy="2754086"/>
          </a:xfrm>
        </p:spPr>
        <p:txBody>
          <a:bodyPr anchor="t">
            <a:normAutofit/>
          </a:bodyPr>
          <a:lstStyle/>
          <a:p>
            <a:pPr marL="0" indent="0">
              <a:lnSpc>
                <a:spcPct val="90000"/>
              </a:lnSpc>
              <a:buNone/>
            </a:pPr>
            <a:r>
              <a:rPr lang="en-US" sz="1600" dirty="0"/>
              <a:t>1967</a:t>
            </a:r>
          </a:p>
          <a:p>
            <a:pPr>
              <a:lnSpc>
                <a:spcPct val="90000"/>
              </a:lnSpc>
            </a:pPr>
            <a:r>
              <a:rPr lang="en-US" sz="1600" dirty="0"/>
              <a:t>The Khmer Rouge, led by Pol Pot, launched an insurgency against Sihanouk from northwest Cambodia. It was met with brutal repression by the government, and as a result, the Khmer Rouge made very few gains in the early years of their military campaign.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100"/>
              <a:t>Lon Nol's Coup d'Etat</a:t>
            </a:r>
          </a:p>
        </p:txBody>
      </p:sp>
      <p:pic>
        <p:nvPicPr>
          <p:cNvPr id="4" name="Picture 3" descr="3cdfa1094863b7c2e07860096209b66b">
            <a:extLst>
              <a:ext uri="{FF2B5EF4-FFF2-40B4-BE49-F238E27FC236}">
                <a16:creationId xmlns:a16="http://schemas.microsoft.com/office/drawing/2014/main" id="{B988F25B-4F36-3349-B87C-FA1923E25220}"/>
              </a:ext>
            </a:extLst>
          </p:cNvPr>
          <p:cNvPicPr>
            <a:picLocks noChangeAspect="1"/>
          </p:cNvPicPr>
          <p:nvPr/>
        </p:nvPicPr>
        <p:blipFill rotWithShape="1">
          <a:blip r:embed="rId2"/>
          <a:srcRect t="827" b="2638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buNone/>
            </a:pPr>
            <a:r>
              <a:rPr lang="en-US" sz="1600" dirty="0"/>
              <a:t>Mar 1970</a:t>
            </a:r>
          </a:p>
          <a:p>
            <a:r>
              <a:rPr lang="en-US" sz="1600" dirty="0"/>
              <a:t>Lon </a:t>
            </a:r>
            <a:r>
              <a:rPr lang="en-US" sz="1600" dirty="0" err="1"/>
              <a:t>Nol</a:t>
            </a:r>
            <a:r>
              <a:rPr lang="en-US" sz="1600" dirty="0"/>
              <a:t> led a coup </a:t>
            </a:r>
            <a:r>
              <a:rPr lang="en-US" sz="1600" dirty="0" err="1"/>
              <a:t>d'etat</a:t>
            </a:r>
            <a:r>
              <a:rPr lang="en-US" sz="1600" dirty="0"/>
              <a:t> to overthrow Sihanouk, who was out of the country at the time. Lon </a:t>
            </a:r>
            <a:r>
              <a:rPr lang="en-US" sz="1600" dirty="0" err="1"/>
              <a:t>Nol</a:t>
            </a:r>
            <a:r>
              <a:rPr lang="en-US" sz="1600" dirty="0"/>
              <a:t> became president, establishing a pro-American regime. </a:t>
            </a:r>
          </a:p>
          <a:p>
            <a:r>
              <a:rPr lang="en-US" sz="1600" dirty="0"/>
              <a:t>Sihanouk quickly moved to join his former enemies, the Khmer Rouge, and went on the radio to encourage all Cambodians to do the same.  This helped the Khmer Rouge gain much more popular support, especially from rural areas.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70" y="4495466"/>
            <a:ext cx="2708910" cy="1536192"/>
          </a:xfrm>
        </p:spPr>
        <p:txBody>
          <a:bodyPr>
            <a:normAutofit/>
          </a:bodyPr>
          <a:lstStyle/>
          <a:p>
            <a:r>
              <a:rPr lang="en-US" sz="2800"/>
              <a:t>Khmer Republic</a:t>
            </a:r>
          </a:p>
        </p:txBody>
      </p:sp>
      <p:pic>
        <p:nvPicPr>
          <p:cNvPr id="4" name="Picture 3" descr="6a0b8a04be7a08769b5dca6d1e6ca5d5">
            <a:extLst>
              <a:ext uri="{FF2B5EF4-FFF2-40B4-BE49-F238E27FC236}">
                <a16:creationId xmlns:a16="http://schemas.microsoft.com/office/drawing/2014/main" id="{8D06909B-E944-3D4D-9A53-1BA1465387FD}"/>
              </a:ext>
            </a:extLst>
          </p:cNvPr>
          <p:cNvPicPr>
            <a:picLocks noChangeAspect="1"/>
          </p:cNvPicPr>
          <p:nvPr/>
        </p:nvPicPr>
        <p:blipFill rotWithShape="1">
          <a:blip r:embed="rId2"/>
          <a:srcRect b="34556"/>
          <a:stretch/>
        </p:blipFill>
        <p:spPr>
          <a:xfrm>
            <a:off x="20" y="10"/>
            <a:ext cx="9143980" cy="3994473"/>
          </a:xfrm>
          <a:prstGeom prst="rect">
            <a:avLst/>
          </a:prstGeom>
        </p:spPr>
      </p:pic>
      <p:sp>
        <p:nvSpPr>
          <p:cNvPr id="13" name="Rectangle 12">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971869" y="4495466"/>
            <a:ext cx="4545767" cy="1536192"/>
          </a:xfrm>
        </p:spPr>
        <p:txBody>
          <a:bodyPr anchor="ctr">
            <a:normAutofit/>
          </a:bodyPr>
          <a:lstStyle/>
          <a:p>
            <a:pPr>
              <a:lnSpc>
                <a:spcPct val="90000"/>
              </a:lnSpc>
            </a:pPr>
            <a:r>
              <a:rPr lang="en-US" sz="1600" dirty="0"/>
              <a:t>Mar 1970 to Apr 1975</a:t>
            </a:r>
          </a:p>
          <a:p>
            <a:pPr>
              <a:lnSpc>
                <a:spcPct val="90000"/>
              </a:lnSpc>
            </a:pPr>
            <a:r>
              <a:rPr lang="en-US" sz="1600" dirty="0"/>
              <a:t>Lon </a:t>
            </a:r>
            <a:r>
              <a:rPr lang="en-US" sz="1600" dirty="0" err="1"/>
              <a:t>Nol</a:t>
            </a:r>
            <a:r>
              <a:rPr lang="en-US" sz="1600" dirty="0"/>
              <a:t> overthrew Sihanouk, set up a US-backed regime known as the Khmer Republic, and established himself as President.  Though the regime was initially popular, support waned as Lon </a:t>
            </a:r>
            <a:r>
              <a:rPr lang="en-US" sz="1600" dirty="0" err="1"/>
              <a:t>Nol</a:t>
            </a:r>
            <a:r>
              <a:rPr lang="en-US" sz="1600" dirty="0"/>
              <a:t> became increasingly dictatorial.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4751" y="448253"/>
            <a:ext cx="7890527" cy="1325563"/>
          </a:xfrm>
        </p:spPr>
        <p:txBody>
          <a:bodyPr>
            <a:normAutofit/>
          </a:bodyPr>
          <a:lstStyle/>
          <a:p>
            <a:r>
              <a:rPr lang="en-US"/>
              <a:t>US Covert Bombing of Cambodia</a:t>
            </a:r>
          </a:p>
        </p:txBody>
      </p:sp>
      <p:sp>
        <p:nvSpPr>
          <p:cNvPr id="3" name="Content Placeholder 2"/>
          <p:cNvSpPr>
            <a:spLocks noGrp="1"/>
          </p:cNvSpPr>
          <p:nvPr>
            <p:ph idx="1"/>
          </p:nvPr>
        </p:nvSpPr>
        <p:spPr>
          <a:xfrm>
            <a:off x="628650" y="2191807"/>
            <a:ext cx="3702050" cy="3985155"/>
          </a:xfrm>
        </p:spPr>
        <p:txBody>
          <a:bodyPr>
            <a:normAutofit/>
          </a:bodyPr>
          <a:lstStyle/>
          <a:p>
            <a:pPr marL="0" indent="0">
              <a:buNone/>
            </a:pPr>
            <a:r>
              <a:rPr lang="en-US" sz="1700" dirty="0"/>
              <a:t>1969 to 1974</a:t>
            </a:r>
          </a:p>
          <a:p>
            <a:r>
              <a:rPr lang="en-US" sz="1700" dirty="0"/>
              <a:t>Nixon ordered covert bombings on eastern Cambodia beginning in March 1969 in order to destroy North Vietnamese supply lines. </a:t>
            </a:r>
            <a:br>
              <a:rPr lang="en-US" sz="1700" dirty="0"/>
            </a:br>
            <a:r>
              <a:rPr lang="en-US" sz="1700" dirty="0"/>
              <a:t>Up to 750,000 Cambodians were killed by napalm and cluster bombs dropped by American B-52 bombers between 1970-1974. Overall, the US dropped 2.7 million tons of bombs on more than 113,000 sites. This is believed to have contributed to increased support for the Khmer Rouge.</a:t>
            </a:r>
          </a:p>
        </p:txBody>
      </p:sp>
      <p:pic>
        <p:nvPicPr>
          <p:cNvPr id="4" name="Picture 3" descr="3f18d1c85173963a4930dced69504949">
            <a:extLst>
              <a:ext uri="{FF2B5EF4-FFF2-40B4-BE49-F238E27FC236}">
                <a16:creationId xmlns:a16="http://schemas.microsoft.com/office/drawing/2014/main" id="{6ADBDA52-366A-A141-A0AB-2C8CA72A0B78}"/>
              </a:ext>
            </a:extLst>
          </p:cNvPr>
          <p:cNvPicPr>
            <a:picLocks noChangeAspect="1"/>
          </p:cNvPicPr>
          <p:nvPr/>
        </p:nvPicPr>
        <p:blipFill rotWithShape="1">
          <a:blip r:embed="rId2"/>
          <a:srcRect l="3238"/>
          <a:stretch/>
        </p:blipFill>
        <p:spPr>
          <a:xfrm>
            <a:off x="4813300" y="2796145"/>
            <a:ext cx="3701978" cy="2776480"/>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628650" y="448721"/>
            <a:ext cx="3530753" cy="1225650"/>
          </a:xfrm>
        </p:spPr>
        <p:txBody>
          <a:bodyPr anchor="b">
            <a:normAutofit/>
          </a:bodyPr>
          <a:lstStyle/>
          <a:p>
            <a:r>
              <a:rPr lang="en-US" sz="3300">
                <a:solidFill>
                  <a:schemeClr val="bg1"/>
                </a:solidFill>
              </a:rPr>
              <a:t>Khmer Rouge Beliefs and Plans</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73326" y="1909192"/>
            <a:ext cx="3439885" cy="3647710"/>
          </a:xfrm>
        </p:spPr>
        <p:txBody>
          <a:bodyPr>
            <a:normAutofit fontScale="92500"/>
          </a:bodyPr>
          <a:lstStyle/>
          <a:p>
            <a:pPr>
              <a:lnSpc>
                <a:spcPct val="90000"/>
              </a:lnSpc>
            </a:pPr>
            <a:r>
              <a:rPr lang="en-US" sz="1400" dirty="0">
                <a:solidFill>
                  <a:schemeClr val="bg1"/>
                </a:solidFill>
              </a:rPr>
              <a:t>Pol Pot was educated in France and inspired by Maoist communism.</a:t>
            </a:r>
          </a:p>
          <a:p>
            <a:pPr>
              <a:lnSpc>
                <a:spcPct val="90000"/>
              </a:lnSpc>
            </a:pPr>
            <a:r>
              <a:rPr lang="en-US" sz="1400" dirty="0">
                <a:solidFill>
                  <a:schemeClr val="bg1"/>
                </a:solidFill>
              </a:rPr>
              <a:t>The Khmer Rouge's goal was to transform Cambodia into a classless, agrarian utopia.</a:t>
            </a:r>
          </a:p>
          <a:p>
            <a:pPr>
              <a:lnSpc>
                <a:spcPct val="90000"/>
              </a:lnSpc>
            </a:pPr>
            <a:r>
              <a:rPr lang="en-US" sz="1400" dirty="0">
                <a:solidFill>
                  <a:schemeClr val="bg1"/>
                </a:solidFill>
              </a:rPr>
              <a:t>Their rule was based on strict one-party rule, the rejection of urban and Western ideas, and the abolition of private property.</a:t>
            </a:r>
          </a:p>
          <a:p>
            <a:pPr>
              <a:lnSpc>
                <a:spcPct val="90000"/>
              </a:lnSpc>
            </a:pPr>
            <a:r>
              <a:rPr lang="en-US" sz="1400" dirty="0">
                <a:solidFill>
                  <a:schemeClr val="bg1"/>
                </a:solidFill>
              </a:rPr>
              <a:t> Pol Pot declared 1975 "Year Zero" and established a Four-Year Plan to rapidly increase rice production through collective farming to ensure self-reliance. </a:t>
            </a:r>
          </a:p>
          <a:p>
            <a:pPr>
              <a:lnSpc>
                <a:spcPct val="90000"/>
              </a:lnSpc>
            </a:pPr>
            <a:r>
              <a:rPr lang="en-US" sz="1400" dirty="0">
                <a:solidFill>
                  <a:schemeClr val="bg1"/>
                </a:solidFill>
              </a:rPr>
              <a:t>Demanded unquestioning loyalty to the nameless and faceless regime that people knew as </a:t>
            </a:r>
            <a:r>
              <a:rPr lang="en-US" sz="1400" dirty="0" err="1">
                <a:solidFill>
                  <a:schemeClr val="bg1"/>
                </a:solidFill>
              </a:rPr>
              <a:t>Angkar</a:t>
            </a:r>
            <a:r>
              <a:rPr lang="en-US" sz="1400" dirty="0">
                <a:solidFill>
                  <a:schemeClr val="bg1"/>
                </a:solidFill>
              </a:rPr>
              <a:t> (“the organization”)</a:t>
            </a:r>
          </a:p>
          <a:p>
            <a:pPr>
              <a:lnSpc>
                <a:spcPct val="90000"/>
              </a:lnSpc>
            </a:pPr>
            <a:r>
              <a:rPr lang="en-US" sz="1400" dirty="0">
                <a:solidFill>
                  <a:schemeClr val="bg1"/>
                </a:solidFill>
              </a:rPr>
              <a:t>The Khmer Rouge attempted to achieve their goals through forced labor, thought control, and mass execution.</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dcf474242880fa7a9ed05a24c5e15da7">
            <a:extLst>
              <a:ext uri="{FF2B5EF4-FFF2-40B4-BE49-F238E27FC236}">
                <a16:creationId xmlns:a16="http://schemas.microsoft.com/office/drawing/2014/main" id="{5F5605C5-2E4A-ED44-B749-9480CF98ED61}"/>
              </a:ext>
            </a:extLst>
          </p:cNvPr>
          <p:cNvPicPr>
            <a:picLocks noChangeAspect="1"/>
          </p:cNvPicPr>
          <p:nvPr/>
        </p:nvPicPr>
        <p:blipFill rotWithShape="1">
          <a:blip r:embed="rId2"/>
          <a:srcRect l="4265" r="6248"/>
          <a:stretch/>
        </p:blipFill>
        <p:spPr>
          <a:xfrm>
            <a:off x="4894089" y="10"/>
            <a:ext cx="4249911" cy="685799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TotalTime>
  <Words>3485</Words>
  <Application>Microsoft Macintosh PowerPoint</Application>
  <PresentationFormat>On-screen Show (4:3)</PresentationFormat>
  <Paragraphs>140</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Key Findings</vt:lpstr>
      <vt:lpstr>Cambodia country profile</vt:lpstr>
      <vt:lpstr>Ten Stages of Genocide</vt:lpstr>
      <vt:lpstr>Kingdom of Cambodia</vt:lpstr>
      <vt:lpstr>Khmer Rouge Launch Insurgency</vt:lpstr>
      <vt:lpstr>Lon Nol's Coup d'Etat</vt:lpstr>
      <vt:lpstr>Khmer Republic</vt:lpstr>
      <vt:lpstr>US Covert Bombing of Cambodia</vt:lpstr>
      <vt:lpstr>Khmer Rouge Beliefs and Plans</vt:lpstr>
      <vt:lpstr>Khmer Rouge seize Phnom Penh </vt:lpstr>
      <vt:lpstr>Democratic Kampuchea</vt:lpstr>
      <vt:lpstr>Religious Persecution</vt:lpstr>
      <vt:lpstr>Interrogation Centers and Prisons</vt:lpstr>
      <vt:lpstr>Mass Graves</vt:lpstr>
      <vt:lpstr>Second Wave of Persecutions</vt:lpstr>
      <vt:lpstr>Vietnam Overthrows Khmer Rouge</vt:lpstr>
      <vt:lpstr>People's Republic of Kampuchea</vt:lpstr>
      <vt:lpstr>Death from Starvation and Disease</vt:lpstr>
      <vt:lpstr>Sino-Vietnamese War</vt:lpstr>
      <vt:lpstr>People's Revolutionary Tribunal</vt:lpstr>
      <vt:lpstr>Paris Agreements on Cambodia</vt:lpstr>
      <vt:lpstr>UNAMIC</vt:lpstr>
      <vt:lpstr>UNTAC </vt:lpstr>
      <vt:lpstr>UN-Supervised General Elections</vt:lpstr>
      <vt:lpstr>The Current Kingdom of Cambodia</vt:lpstr>
      <vt:lpstr>Role of the US in the 70s</vt:lpstr>
      <vt:lpstr>Role of the US in the 90s</vt:lpstr>
      <vt:lpstr>Chinese Support for Khmer Rouge</vt:lpstr>
      <vt:lpstr>Pol Pot's Death</vt:lpstr>
      <vt:lpstr>Khmer Rouge Disbands</vt:lpstr>
      <vt:lpstr>Cambodia and UN Agree on Tribunal</vt:lpstr>
      <vt:lpstr>ECCC Structure</vt:lpstr>
      <vt:lpstr>Case 001</vt:lpstr>
      <vt:lpstr>Case 002</vt:lpstr>
      <vt:lpstr>Case 003 and 004</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Findings</dc:title>
  <dc:creator>Sarah Kane</dc:creator>
  <cp:lastModifiedBy>Sarah Kane</cp:lastModifiedBy>
  <cp:revision>5</cp:revision>
  <dcterms:created xsi:type="dcterms:W3CDTF">2020-08-11T15:41:16Z</dcterms:created>
  <dcterms:modified xsi:type="dcterms:W3CDTF">2020-08-11T15:52:14Z</dcterms:modified>
</cp:coreProperties>
</file>