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58" r:id="rId2"/>
    <p:sldId id="346" r:id="rId3"/>
    <p:sldId id="256" r:id="rId4"/>
    <p:sldId id="348" r:id="rId5"/>
    <p:sldId id="350" r:id="rId6"/>
    <p:sldId id="352" r:id="rId7"/>
    <p:sldId id="354" r:id="rId8"/>
    <p:sldId id="356" r:id="rId9"/>
    <p:sldId id="258" r:id="rId10"/>
    <p:sldId id="260" r:id="rId11"/>
    <p:sldId id="262" r:id="rId12"/>
    <p:sldId id="264" r:id="rId13"/>
    <p:sldId id="266" r:id="rId14"/>
    <p:sldId id="268" r:id="rId15"/>
    <p:sldId id="270" r:id="rId16"/>
    <p:sldId id="272" r:id="rId17"/>
    <p:sldId id="274" r:id="rId18"/>
    <p:sldId id="276" r:id="rId19"/>
    <p:sldId id="278" r:id="rId20"/>
    <p:sldId id="280" r:id="rId21"/>
    <p:sldId id="283" r:id="rId22"/>
    <p:sldId id="285" r:id="rId23"/>
    <p:sldId id="287" r:id="rId24"/>
    <p:sldId id="290" r:id="rId25"/>
    <p:sldId id="292" r:id="rId26"/>
    <p:sldId id="294" r:id="rId27"/>
    <p:sldId id="296" r:id="rId28"/>
    <p:sldId id="298" r:id="rId29"/>
    <p:sldId id="301" r:id="rId30"/>
    <p:sldId id="315" r:id="rId31"/>
    <p:sldId id="307" r:id="rId32"/>
    <p:sldId id="305" r:id="rId33"/>
    <p:sldId id="311" r:id="rId34"/>
    <p:sldId id="313" r:id="rId35"/>
    <p:sldId id="303" r:id="rId36"/>
    <p:sldId id="309" r:id="rId37"/>
    <p:sldId id="317" r:id="rId38"/>
    <p:sldId id="319" r:id="rId39"/>
    <p:sldId id="321" r:id="rId40"/>
    <p:sldId id="323" r:id="rId41"/>
    <p:sldId id="325" r:id="rId42"/>
    <p:sldId id="327" r:id="rId43"/>
    <p:sldId id="329" r:id="rId44"/>
    <p:sldId id="331" r:id="rId45"/>
    <p:sldId id="333" r:id="rId46"/>
    <p:sldId id="335" r:id="rId47"/>
    <p:sldId id="337" r:id="rId48"/>
    <p:sldId id="339" r:id="rId49"/>
    <p:sldId id="341" r:id="rId50"/>
    <p:sldId id="344" r:id="rId51"/>
    <p:sldId id="360" r:id="rId52"/>
    <p:sldId id="362" r:id="rId53"/>
    <p:sldId id="364" r:id="rId54"/>
    <p:sldId id="366" r:id="rId55"/>
    <p:sldId id="368" r:id="rId56"/>
    <p:sldId id="370" r:id="rId57"/>
    <p:sldId id="374" r:id="rId58"/>
    <p:sldId id="376" r:id="rId59"/>
    <p:sldId id="378" r:id="rId60"/>
    <p:sldId id="379" r:id="rId61"/>
    <p:sldId id="382" r:id="rId62"/>
    <p:sldId id="372" r:id="rId63"/>
    <p:sldId id="383" r:id="rId64"/>
    <p:sldId id="384" r:id="rId65"/>
    <p:sldId id="386" r:id="rId66"/>
    <p:sldId id="390" r:id="rId67"/>
    <p:sldId id="392" r:id="rId68"/>
    <p:sldId id="394" r:id="rId69"/>
    <p:sldId id="388" r:id="rId70"/>
    <p:sldId id="397" r:id="rId71"/>
    <p:sldId id="399" r:id="rId72"/>
    <p:sldId id="401" r:id="rId73"/>
    <p:sldId id="403" r:id="rId74"/>
    <p:sldId id="405" r:id="rId75"/>
    <p:sldId id="407" r:id="rId76"/>
    <p:sldId id="409" r:id="rId77"/>
    <p:sldId id="411" r:id="rId78"/>
    <p:sldId id="413" r:id="rId79"/>
    <p:sldId id="415" r:id="rId80"/>
    <p:sldId id="417" r:id="rId81"/>
    <p:sldId id="419" r:id="rId82"/>
    <p:sldId id="421" r:id="rId83"/>
    <p:sldId id="423" r:id="rId84"/>
    <p:sldId id="425" r:id="rId85"/>
    <p:sldId id="427" r:id="rId86"/>
    <p:sldId id="429" r:id="rId87"/>
    <p:sldId id="431" r:id="rId88"/>
    <p:sldId id="433" r:id="rId89"/>
    <p:sldId id="435" r:id="rId90"/>
    <p:sldId id="437" r:id="rId91"/>
    <p:sldId id="439" r:id="rId92"/>
    <p:sldId id="441" r:id="rId93"/>
    <p:sldId id="443" r:id="rId94"/>
    <p:sldId id="445" r:id="rId95"/>
    <p:sldId id="447" r:id="rId96"/>
    <p:sldId id="449" r:id="rId97"/>
    <p:sldId id="451" r:id="rId98"/>
    <p:sldId id="453" r:id="rId99"/>
    <p:sldId id="457" r:id="rId100"/>
    <p:sldId id="45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66731-BA0E-46B0-89B1-75F9525763C1}" v="75" dt="2020-08-17T16:17:59.253"/>
    <p1510:client id="{849307E3-AD92-4E3D-A677-947CB5C61CD0}" v="6" dt="2020-08-17T16:50:01.920"/>
    <p1510:client id="{E46403F4-F137-4FFC-BC96-B800AF9CC546}" v="15" dt="2020-08-16T17:55:27.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snapToObjects="1">
      <p:cViewPr varScale="1">
        <p:scale>
          <a:sx n="103" d="100"/>
          <a:sy n="103" d="100"/>
        </p:scale>
        <p:origin x="68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hacklock" userId="S::tshacklock@genocidewatch.org::13c9731c-69d0-478f-b2f1-2477504e951b" providerId="AD" clId="Web-{849307E3-AD92-4E3D-A677-947CB5C61CD0}"/>
    <pc:docChg chg="sldOrd">
      <pc:chgData name="Thomas Shacklock" userId="S::tshacklock@genocidewatch.org::13c9731c-69d0-478f-b2f1-2477504e951b" providerId="AD" clId="Web-{849307E3-AD92-4E3D-A677-947CB5C61CD0}" dt="2020-08-17T16:50:01.920" v="5"/>
      <pc:docMkLst>
        <pc:docMk/>
      </pc:docMkLst>
      <pc:sldChg chg="ord">
        <pc:chgData name="Thomas Shacklock" userId="S::tshacklock@genocidewatch.org::13c9731c-69d0-478f-b2f1-2477504e951b" providerId="AD" clId="Web-{849307E3-AD92-4E3D-A677-947CB5C61CD0}" dt="2020-08-17T16:50:01.920" v="5"/>
        <pc:sldMkLst>
          <pc:docMk/>
          <pc:sldMk cId="0" sldId="370"/>
        </pc:sldMkLst>
      </pc:sldChg>
      <pc:sldChg chg="ord">
        <pc:chgData name="Thomas Shacklock" userId="S::tshacklock@genocidewatch.org::13c9731c-69d0-478f-b2f1-2477504e951b" providerId="AD" clId="Web-{849307E3-AD92-4E3D-A677-947CB5C61CD0}" dt="2020-08-17T16:33:11.810" v="3"/>
        <pc:sldMkLst>
          <pc:docMk/>
          <pc:sldMk cId="0" sldId="372"/>
        </pc:sldMkLst>
      </pc:sldChg>
      <pc:sldChg chg="ord">
        <pc:chgData name="Thomas Shacklock" userId="S::tshacklock@genocidewatch.org::13c9731c-69d0-478f-b2f1-2477504e951b" providerId="AD" clId="Web-{849307E3-AD92-4E3D-A677-947CB5C61CD0}" dt="2020-08-17T16:28:49.759" v="1"/>
        <pc:sldMkLst>
          <pc:docMk/>
          <pc:sldMk cId="0" sldId="388"/>
        </pc:sldMkLst>
      </pc:sldChg>
    </pc:docChg>
  </pc:docChgLst>
  <pc:docChgLst>
    <pc:chgData name="Thomas Shacklock" userId="S::tshacklock@genocidewatch.org::13c9731c-69d0-478f-b2f1-2477504e951b" providerId="AD" clId="Web-{E46403F4-F137-4FFC-BC96-B800AF9CC546}"/>
    <pc:docChg chg="modSld">
      <pc:chgData name="Thomas Shacklock" userId="S::tshacklock@genocidewatch.org::13c9731c-69d0-478f-b2f1-2477504e951b" providerId="AD" clId="Web-{E46403F4-F137-4FFC-BC96-B800AF9CC546}" dt="2020-08-16T17:52:23.966" v="13" actId="20577"/>
      <pc:docMkLst>
        <pc:docMk/>
      </pc:docMkLst>
      <pc:sldChg chg="modSp">
        <pc:chgData name="Thomas Shacklock" userId="S::tshacklock@genocidewatch.org::13c9731c-69d0-478f-b2f1-2477504e951b" providerId="AD" clId="Web-{E46403F4-F137-4FFC-BC96-B800AF9CC546}" dt="2020-08-16T17:52:23.966" v="12" actId="20577"/>
        <pc:sldMkLst>
          <pc:docMk/>
          <pc:sldMk cId="2899412018" sldId="346"/>
        </pc:sldMkLst>
        <pc:spChg chg="mod">
          <ac:chgData name="Thomas Shacklock" userId="S::tshacklock@genocidewatch.org::13c9731c-69d0-478f-b2f1-2477504e951b" providerId="AD" clId="Web-{E46403F4-F137-4FFC-BC96-B800AF9CC546}" dt="2020-08-16T17:52:23.966" v="12" actId="20577"/>
          <ac:spMkLst>
            <pc:docMk/>
            <pc:sldMk cId="2899412018" sldId="346"/>
            <ac:spMk id="3" creationId="{00000000-0000-0000-0000-000000000000}"/>
          </ac:spMkLst>
        </pc:spChg>
      </pc:sldChg>
      <pc:sldChg chg="modSp">
        <pc:chgData name="Thomas Shacklock" userId="S::tshacklock@genocidewatch.org::13c9731c-69d0-478f-b2f1-2477504e951b" providerId="AD" clId="Web-{E46403F4-F137-4FFC-BC96-B800AF9CC546}" dt="2020-08-16T17:51:12.570" v="2" actId="20577"/>
        <pc:sldMkLst>
          <pc:docMk/>
          <pc:sldMk cId="739116387" sldId="358"/>
        </pc:sldMkLst>
        <pc:spChg chg="mod">
          <ac:chgData name="Thomas Shacklock" userId="S::tshacklock@genocidewatch.org::13c9731c-69d0-478f-b2f1-2477504e951b" providerId="AD" clId="Web-{E46403F4-F137-4FFC-BC96-B800AF9CC546}" dt="2020-08-16T17:51:12.570" v="2" actId="20577"/>
          <ac:spMkLst>
            <pc:docMk/>
            <pc:sldMk cId="739116387" sldId="358"/>
            <ac:spMk id="3" creationId="{00000000-0000-0000-0000-000000000000}"/>
          </ac:spMkLst>
        </pc:spChg>
      </pc:sldChg>
    </pc:docChg>
  </pc:docChgLst>
  <pc:docChgLst>
    <pc:chgData name="Thomas Shacklock" userId="S::tshacklock@genocidewatch.org::13c9731c-69d0-478f-b2f1-2477504e951b" providerId="AD" clId="Web-{5A366731-BA0E-46B0-89B1-75F9525763C1}"/>
    <pc:docChg chg="modSld">
      <pc:chgData name="Thomas Shacklock" userId="S::tshacklock@genocidewatch.org::13c9731c-69d0-478f-b2f1-2477504e951b" providerId="AD" clId="Web-{5A366731-BA0E-46B0-89B1-75F9525763C1}" dt="2020-08-17T16:17:59.253" v="72" actId="20577"/>
      <pc:docMkLst>
        <pc:docMk/>
      </pc:docMkLst>
      <pc:sldChg chg="modSp">
        <pc:chgData name="Thomas Shacklock" userId="S::tshacklock@genocidewatch.org::13c9731c-69d0-478f-b2f1-2477504e951b" providerId="AD" clId="Web-{5A366731-BA0E-46B0-89B1-75F9525763C1}" dt="2020-08-17T08:11:52.513" v="4" actId="20577"/>
        <pc:sldMkLst>
          <pc:docMk/>
          <pc:sldMk cId="0" sldId="272"/>
        </pc:sldMkLst>
        <pc:spChg chg="mod">
          <ac:chgData name="Thomas Shacklock" userId="S::tshacklock@genocidewatch.org::13c9731c-69d0-478f-b2f1-2477504e951b" providerId="AD" clId="Web-{5A366731-BA0E-46B0-89B1-75F9525763C1}" dt="2020-08-17T08:11:52.513" v="4" actId="20577"/>
          <ac:spMkLst>
            <pc:docMk/>
            <pc:sldMk cId="0" sldId="272"/>
            <ac:spMk id="3" creationId="{00000000-0000-0000-0000-000000000000}"/>
          </ac:spMkLst>
        </pc:spChg>
      </pc:sldChg>
      <pc:sldChg chg="modSp">
        <pc:chgData name="Thomas Shacklock" userId="S::tshacklock@genocidewatch.org::13c9731c-69d0-478f-b2f1-2477504e951b" providerId="AD" clId="Web-{5A366731-BA0E-46B0-89B1-75F9525763C1}" dt="2020-08-17T08:21:24.343" v="8" actId="20577"/>
        <pc:sldMkLst>
          <pc:docMk/>
          <pc:sldMk cId="0" sldId="280"/>
        </pc:sldMkLst>
        <pc:spChg chg="mod">
          <ac:chgData name="Thomas Shacklock" userId="S::tshacklock@genocidewatch.org::13c9731c-69d0-478f-b2f1-2477504e951b" providerId="AD" clId="Web-{5A366731-BA0E-46B0-89B1-75F9525763C1}" dt="2020-08-17T08:21:24.343" v="8" actId="20577"/>
          <ac:spMkLst>
            <pc:docMk/>
            <pc:sldMk cId="0" sldId="280"/>
            <ac:spMk id="3" creationId="{00000000-0000-0000-0000-000000000000}"/>
          </ac:spMkLst>
        </pc:spChg>
      </pc:sldChg>
      <pc:sldChg chg="modSp">
        <pc:chgData name="Thomas Shacklock" userId="S::tshacklock@genocidewatch.org::13c9731c-69d0-478f-b2f1-2477504e951b" providerId="AD" clId="Web-{5A366731-BA0E-46B0-89B1-75F9525763C1}" dt="2020-08-17T08:26:49.610" v="12" actId="20577"/>
        <pc:sldMkLst>
          <pc:docMk/>
          <pc:sldMk cId="0" sldId="292"/>
        </pc:sldMkLst>
        <pc:spChg chg="mod">
          <ac:chgData name="Thomas Shacklock" userId="S::tshacklock@genocidewatch.org::13c9731c-69d0-478f-b2f1-2477504e951b" providerId="AD" clId="Web-{5A366731-BA0E-46B0-89B1-75F9525763C1}" dt="2020-08-17T08:26:49.610" v="12" actId="20577"/>
          <ac:spMkLst>
            <pc:docMk/>
            <pc:sldMk cId="0" sldId="292"/>
            <ac:spMk id="3" creationId="{00000000-0000-0000-0000-000000000000}"/>
          </ac:spMkLst>
        </pc:spChg>
      </pc:sldChg>
      <pc:sldChg chg="modSp">
        <pc:chgData name="Thomas Shacklock" userId="S::tshacklock@genocidewatch.org::13c9731c-69d0-478f-b2f1-2477504e951b" providerId="AD" clId="Web-{5A366731-BA0E-46B0-89B1-75F9525763C1}" dt="2020-08-17T08:47:41.083" v="16" actId="20577"/>
        <pc:sldMkLst>
          <pc:docMk/>
          <pc:sldMk cId="0" sldId="327"/>
        </pc:sldMkLst>
        <pc:spChg chg="mod">
          <ac:chgData name="Thomas Shacklock" userId="S::tshacklock@genocidewatch.org::13c9731c-69d0-478f-b2f1-2477504e951b" providerId="AD" clId="Web-{5A366731-BA0E-46B0-89B1-75F9525763C1}" dt="2020-08-17T08:47:41.083" v="16" actId="20577"/>
          <ac:spMkLst>
            <pc:docMk/>
            <pc:sldMk cId="0" sldId="327"/>
            <ac:spMk id="3" creationId="{00000000-0000-0000-0000-000000000000}"/>
          </ac:spMkLst>
        </pc:spChg>
      </pc:sldChg>
      <pc:sldChg chg="modSp">
        <pc:chgData name="Thomas Shacklock" userId="S::tshacklock@genocidewatch.org::13c9731c-69d0-478f-b2f1-2477504e951b" providerId="AD" clId="Web-{5A366731-BA0E-46B0-89B1-75F9525763C1}" dt="2020-08-17T08:48:25.974" v="20" actId="20577"/>
        <pc:sldMkLst>
          <pc:docMk/>
          <pc:sldMk cId="0" sldId="329"/>
        </pc:sldMkLst>
        <pc:spChg chg="mod">
          <ac:chgData name="Thomas Shacklock" userId="S::tshacklock@genocidewatch.org::13c9731c-69d0-478f-b2f1-2477504e951b" providerId="AD" clId="Web-{5A366731-BA0E-46B0-89B1-75F9525763C1}" dt="2020-08-17T08:48:25.974" v="20" actId="20577"/>
          <ac:spMkLst>
            <pc:docMk/>
            <pc:sldMk cId="0" sldId="329"/>
            <ac:spMk id="3" creationId="{00000000-0000-0000-0000-000000000000}"/>
          </ac:spMkLst>
        </pc:spChg>
      </pc:sldChg>
      <pc:sldChg chg="modSp">
        <pc:chgData name="Thomas Shacklock" userId="S::tshacklock@genocidewatch.org::13c9731c-69d0-478f-b2f1-2477504e951b" providerId="AD" clId="Web-{5A366731-BA0E-46B0-89B1-75F9525763C1}" dt="2020-08-17T08:49:17.630" v="26" actId="20577"/>
        <pc:sldMkLst>
          <pc:docMk/>
          <pc:sldMk cId="0" sldId="331"/>
        </pc:sldMkLst>
        <pc:spChg chg="mod">
          <ac:chgData name="Thomas Shacklock" userId="S::tshacklock@genocidewatch.org::13c9731c-69d0-478f-b2f1-2477504e951b" providerId="AD" clId="Web-{5A366731-BA0E-46B0-89B1-75F9525763C1}" dt="2020-08-17T08:49:17.630" v="26" actId="20577"/>
          <ac:spMkLst>
            <pc:docMk/>
            <pc:sldMk cId="0" sldId="331"/>
            <ac:spMk id="3" creationId="{00000000-0000-0000-0000-000000000000}"/>
          </ac:spMkLst>
        </pc:spChg>
      </pc:sldChg>
      <pc:sldChg chg="modSp">
        <pc:chgData name="Thomas Shacklock" userId="S::tshacklock@genocidewatch.org::13c9731c-69d0-478f-b2f1-2477504e951b" providerId="AD" clId="Web-{5A366731-BA0E-46B0-89B1-75F9525763C1}" dt="2020-08-17T08:50:51.943" v="30" actId="20577"/>
        <pc:sldMkLst>
          <pc:docMk/>
          <pc:sldMk cId="0" sldId="337"/>
        </pc:sldMkLst>
        <pc:spChg chg="mod">
          <ac:chgData name="Thomas Shacklock" userId="S::tshacklock@genocidewatch.org::13c9731c-69d0-478f-b2f1-2477504e951b" providerId="AD" clId="Web-{5A366731-BA0E-46B0-89B1-75F9525763C1}" dt="2020-08-17T08:50:51.943" v="30" actId="20577"/>
          <ac:spMkLst>
            <pc:docMk/>
            <pc:sldMk cId="0" sldId="337"/>
            <ac:spMk id="3" creationId="{00000000-0000-0000-0000-000000000000}"/>
          </ac:spMkLst>
        </pc:spChg>
      </pc:sldChg>
      <pc:sldChg chg="modSp">
        <pc:chgData name="Thomas Shacklock" userId="S::tshacklock@genocidewatch.org::13c9731c-69d0-478f-b2f1-2477504e951b" providerId="AD" clId="Web-{5A366731-BA0E-46B0-89B1-75F9525763C1}" dt="2020-08-17T08:56:13.913" v="48" actId="20577"/>
        <pc:sldMkLst>
          <pc:docMk/>
          <pc:sldMk cId="0" sldId="339"/>
        </pc:sldMkLst>
        <pc:spChg chg="mod">
          <ac:chgData name="Thomas Shacklock" userId="S::tshacklock@genocidewatch.org::13c9731c-69d0-478f-b2f1-2477504e951b" providerId="AD" clId="Web-{5A366731-BA0E-46B0-89B1-75F9525763C1}" dt="2020-08-17T08:56:13.913" v="48" actId="20577"/>
          <ac:spMkLst>
            <pc:docMk/>
            <pc:sldMk cId="0" sldId="339"/>
            <ac:spMk id="3" creationId="{00000000-0000-0000-0000-000000000000}"/>
          </ac:spMkLst>
        </pc:spChg>
      </pc:sldChg>
      <pc:sldChg chg="modSp">
        <pc:chgData name="Thomas Shacklock" userId="S::tshacklock@genocidewatch.org::13c9731c-69d0-478f-b2f1-2477504e951b" providerId="AD" clId="Web-{5A366731-BA0E-46B0-89B1-75F9525763C1}" dt="2020-08-17T08:04:04.824" v="2" actId="20577"/>
        <pc:sldMkLst>
          <pc:docMk/>
          <pc:sldMk cId="1263475390" sldId="356"/>
        </pc:sldMkLst>
        <pc:spChg chg="mod">
          <ac:chgData name="Thomas Shacklock" userId="S::tshacklock@genocidewatch.org::13c9731c-69d0-478f-b2f1-2477504e951b" providerId="AD" clId="Web-{5A366731-BA0E-46B0-89B1-75F9525763C1}" dt="2020-08-17T08:04:04.824" v="2" actId="20577"/>
          <ac:spMkLst>
            <pc:docMk/>
            <pc:sldMk cId="1263475390" sldId="356"/>
            <ac:spMk id="3" creationId="{00000000-0000-0000-0000-000000000000}"/>
          </ac:spMkLst>
        </pc:spChg>
      </pc:sldChg>
      <pc:sldChg chg="modSp">
        <pc:chgData name="Thomas Shacklock" userId="S::tshacklock@genocidewatch.org::13c9731c-69d0-478f-b2f1-2477504e951b" providerId="AD" clId="Web-{5A366731-BA0E-46B0-89B1-75F9525763C1}" dt="2020-08-17T09:08:33.900" v="54" actId="20577"/>
        <pc:sldMkLst>
          <pc:docMk/>
          <pc:sldMk cId="0" sldId="388"/>
        </pc:sldMkLst>
        <pc:spChg chg="mod">
          <ac:chgData name="Thomas Shacklock" userId="S::tshacklock@genocidewatch.org::13c9731c-69d0-478f-b2f1-2477504e951b" providerId="AD" clId="Web-{5A366731-BA0E-46B0-89B1-75F9525763C1}" dt="2020-08-17T09:08:33.900" v="54" actId="20577"/>
          <ac:spMkLst>
            <pc:docMk/>
            <pc:sldMk cId="0" sldId="388"/>
            <ac:spMk id="3" creationId="{00000000-0000-0000-0000-000000000000}"/>
          </ac:spMkLst>
        </pc:spChg>
      </pc:sldChg>
      <pc:sldChg chg="modSp">
        <pc:chgData name="Thomas Shacklock" userId="S::tshacklock@genocidewatch.org::13c9731c-69d0-478f-b2f1-2477504e951b" providerId="AD" clId="Web-{5A366731-BA0E-46B0-89B1-75F9525763C1}" dt="2020-08-17T09:13:34.760" v="60" actId="20577"/>
        <pc:sldMkLst>
          <pc:docMk/>
          <pc:sldMk cId="0" sldId="405"/>
        </pc:sldMkLst>
        <pc:spChg chg="mod">
          <ac:chgData name="Thomas Shacklock" userId="S::tshacklock@genocidewatch.org::13c9731c-69d0-478f-b2f1-2477504e951b" providerId="AD" clId="Web-{5A366731-BA0E-46B0-89B1-75F9525763C1}" dt="2020-08-17T09:13:34.760" v="60" actId="20577"/>
          <ac:spMkLst>
            <pc:docMk/>
            <pc:sldMk cId="0" sldId="405"/>
            <ac:spMk id="3" creationId="{00000000-0000-0000-0000-000000000000}"/>
          </ac:spMkLst>
        </pc:spChg>
      </pc:sldChg>
      <pc:sldChg chg="modSp">
        <pc:chgData name="Thomas Shacklock" userId="S::tshacklock@genocidewatch.org::13c9731c-69d0-478f-b2f1-2477504e951b" providerId="AD" clId="Web-{5A366731-BA0E-46B0-89B1-75F9525763C1}" dt="2020-08-17T09:14:44.854" v="64" actId="20577"/>
        <pc:sldMkLst>
          <pc:docMk/>
          <pc:sldMk cId="0" sldId="409"/>
        </pc:sldMkLst>
        <pc:spChg chg="mod">
          <ac:chgData name="Thomas Shacklock" userId="S::tshacklock@genocidewatch.org::13c9731c-69d0-478f-b2f1-2477504e951b" providerId="AD" clId="Web-{5A366731-BA0E-46B0-89B1-75F9525763C1}" dt="2020-08-17T09:14:44.854" v="64" actId="20577"/>
          <ac:spMkLst>
            <pc:docMk/>
            <pc:sldMk cId="0" sldId="409"/>
            <ac:spMk id="3" creationId="{00000000-0000-0000-0000-000000000000}"/>
          </ac:spMkLst>
        </pc:spChg>
      </pc:sldChg>
      <pc:sldChg chg="modSp">
        <pc:chgData name="Thomas Shacklock" userId="S::tshacklock@genocidewatch.org::13c9731c-69d0-478f-b2f1-2477504e951b" providerId="AD" clId="Web-{5A366731-BA0E-46B0-89B1-75F9525763C1}" dt="2020-08-17T09:16:37.620" v="68" actId="20577"/>
        <pc:sldMkLst>
          <pc:docMk/>
          <pc:sldMk cId="0" sldId="415"/>
        </pc:sldMkLst>
        <pc:spChg chg="mod">
          <ac:chgData name="Thomas Shacklock" userId="S::tshacklock@genocidewatch.org::13c9731c-69d0-478f-b2f1-2477504e951b" providerId="AD" clId="Web-{5A366731-BA0E-46B0-89B1-75F9525763C1}" dt="2020-08-17T09:16:37.620" v="68" actId="20577"/>
          <ac:spMkLst>
            <pc:docMk/>
            <pc:sldMk cId="0" sldId="415"/>
            <ac:spMk id="3" creationId="{00000000-0000-0000-0000-000000000000}"/>
          </ac:spMkLst>
        </pc:spChg>
      </pc:sldChg>
      <pc:sldChg chg="modSp">
        <pc:chgData name="Thomas Shacklock" userId="S::tshacklock@genocidewatch.org::13c9731c-69d0-478f-b2f1-2477504e951b" providerId="AD" clId="Web-{5A366731-BA0E-46B0-89B1-75F9525763C1}" dt="2020-08-17T16:16:42.222" v="70" actId="20577"/>
        <pc:sldMkLst>
          <pc:docMk/>
          <pc:sldMk cId="0" sldId="443"/>
        </pc:sldMkLst>
        <pc:spChg chg="mod">
          <ac:chgData name="Thomas Shacklock" userId="S::tshacklock@genocidewatch.org::13c9731c-69d0-478f-b2f1-2477504e951b" providerId="AD" clId="Web-{5A366731-BA0E-46B0-89B1-75F9525763C1}" dt="2020-08-17T16:16:42.222" v="70" actId="20577"/>
          <ac:spMkLst>
            <pc:docMk/>
            <pc:sldMk cId="0" sldId="443"/>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12/21/20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1f456219590a3d329186972c2d272a3">
            <a:extLst>
              <a:ext uri="{FF2B5EF4-FFF2-40B4-BE49-F238E27FC236}">
                <a16:creationId xmlns:a16="http://schemas.microsoft.com/office/drawing/2014/main" id="{BD465AC7-4296-884B-BA2A-6352E230B63D}"/>
              </a:ext>
            </a:extLst>
          </p:cNvPr>
          <p:cNvPicPr>
            <a:picLocks noChangeAspect="1"/>
          </p:cNvPicPr>
          <p:nvPr/>
        </p:nvPicPr>
        <p:blipFill rotWithShape="1">
          <a:blip r:embed="rId2"/>
          <a:srcRect t="26555"/>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Summary Part 1</a:t>
            </a:r>
          </a:p>
        </p:txBody>
      </p:sp>
      <p:sp>
        <p:nvSpPr>
          <p:cNvPr id="3" name="Content Placeholder 2"/>
          <p:cNvSpPr>
            <a:spLocks noGrp="1"/>
          </p:cNvSpPr>
          <p:nvPr>
            <p:ph idx="1"/>
          </p:nvPr>
        </p:nvSpPr>
        <p:spPr>
          <a:xfrm>
            <a:off x="425196" y="4956314"/>
            <a:ext cx="8293608" cy="1306417"/>
          </a:xfrm>
        </p:spPr>
        <p:txBody>
          <a:bodyPr vert="horz" lIns="91440" tIns="45720" rIns="91440" bIns="45720" rtlCol="0" anchor="t">
            <a:normAutofit/>
          </a:bodyPr>
          <a:lstStyle/>
          <a:p>
            <a:pPr>
              <a:lnSpc>
                <a:spcPct val="90000"/>
              </a:lnSpc>
            </a:pPr>
            <a:r>
              <a:rPr lang="en-US" sz="1300" dirty="0"/>
              <a:t>Three countries share control over different areas of Kashmir: China, India, and Pakistan. </a:t>
            </a:r>
          </a:p>
          <a:p>
            <a:pPr>
              <a:lnSpc>
                <a:spcPct val="90000"/>
              </a:lnSpc>
            </a:pPr>
            <a:r>
              <a:rPr lang="en-US" sz="1300" dirty="0"/>
              <a:t>Pakistan and India have fought over territory in Kashmir since the 1940s.</a:t>
            </a:r>
            <a:endParaRPr lang="en-US" sz="1300" dirty="0">
              <a:cs typeface="Calibri"/>
            </a:endParaRPr>
          </a:p>
          <a:p>
            <a:pPr>
              <a:lnSpc>
                <a:spcPct val="90000"/>
              </a:lnSpc>
            </a:pPr>
            <a:r>
              <a:rPr lang="en-US" sz="1300" dirty="0"/>
              <a:t>Pakistan and India signed the first formal ceasefire agreement in 2003, but violent conflicts between alleged Pakistani-funded militant groups and Indian authorities still continue. </a:t>
            </a:r>
            <a:endParaRPr lang="en-US" sz="1300" dirty="0">
              <a:cs typeface="Calibri"/>
            </a:endParaRPr>
          </a:p>
          <a:p>
            <a:pPr>
              <a:lnSpc>
                <a:spcPct val="90000"/>
              </a:lnSpc>
            </a:pPr>
            <a:r>
              <a:rPr lang="en-US" sz="1300" dirty="0"/>
              <a:t>In August 2019, India revoked Article 370 of their constitution, which will cause Indian-controlled Kashmir to lose its autonomy and split into two entities. </a:t>
            </a:r>
          </a:p>
        </p:txBody>
      </p:sp>
    </p:spTree>
    <p:extLst>
      <p:ext uri="{BB962C8B-B14F-4D97-AF65-F5344CB8AC3E}">
        <p14:creationId xmlns:p14="http://schemas.microsoft.com/office/powerpoint/2010/main" val="73911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8480" y="640081"/>
            <a:ext cx="2532887" cy="2513427"/>
          </a:xfrm>
          <a:noFill/>
        </p:spPr>
        <p:txBody>
          <a:bodyPr vert="horz" lIns="91440" tIns="45720" rIns="91440" bIns="45720" rtlCol="0" anchor="b">
            <a:normAutofit/>
          </a:bodyPr>
          <a:lstStyle/>
          <a:p>
            <a:pPr algn="l" defTabSz="914400">
              <a:lnSpc>
                <a:spcPct val="90000"/>
              </a:lnSpc>
            </a:pPr>
            <a:r>
              <a:rPr lang="en-US" sz="2900" dirty="0">
                <a:solidFill>
                  <a:schemeClr val="bg1"/>
                </a:solidFill>
              </a:rPr>
              <a:t>Pakistan Gains Independence From Britain</a:t>
            </a:r>
          </a:p>
        </p:txBody>
      </p:sp>
      <p:sp>
        <p:nvSpPr>
          <p:cNvPr id="3" name="Content Placeholder 2"/>
          <p:cNvSpPr>
            <a:spLocks noGrp="1"/>
          </p:cNvSpPr>
          <p:nvPr>
            <p:ph idx="1"/>
          </p:nvPr>
        </p:nvSpPr>
        <p:spPr>
          <a:xfrm>
            <a:off x="488480" y="3552092"/>
            <a:ext cx="2532888" cy="2665829"/>
          </a:xfrm>
          <a:noFill/>
        </p:spPr>
        <p:txBody>
          <a:bodyPr vert="horz" lIns="91440" tIns="45720" rIns="91440" bIns="45720" rtlCol="0">
            <a:normAutofit/>
          </a:bodyPr>
          <a:lstStyle/>
          <a:p>
            <a:pPr marL="0" indent="0" defTabSz="914400">
              <a:lnSpc>
                <a:spcPct val="90000"/>
              </a:lnSpc>
              <a:spcBef>
                <a:spcPts val="1000"/>
              </a:spcBef>
              <a:buNone/>
            </a:pPr>
            <a:r>
              <a:rPr lang="en-US" sz="2400" dirty="0">
                <a:solidFill>
                  <a:schemeClr val="bg1"/>
                </a:solidFill>
              </a:rPr>
              <a:t>Pakistan became independent from Great Britain in August 1947. </a:t>
            </a:r>
          </a:p>
          <a:p>
            <a:pPr marL="0" indent="0" defTabSz="914400">
              <a:lnSpc>
                <a:spcPct val="90000"/>
              </a:lnSpc>
              <a:spcBef>
                <a:spcPts val="1000"/>
              </a:spcBef>
              <a:buNone/>
            </a:pPr>
            <a:endParaRPr lang="en-US" sz="2400" dirty="0">
              <a:solidFill>
                <a:schemeClr val="bg1"/>
              </a:solidFill>
            </a:endParaRPr>
          </a:p>
          <a:p>
            <a:pPr marL="0" indent="0" defTabSz="914400">
              <a:lnSpc>
                <a:spcPct val="90000"/>
              </a:lnSpc>
              <a:spcBef>
                <a:spcPts val="1000"/>
              </a:spcBef>
              <a:buNone/>
            </a:pPr>
            <a:r>
              <a:rPr lang="en-US" sz="1600" i="1" dirty="0">
                <a:solidFill>
                  <a:schemeClr val="bg1"/>
                </a:solidFill>
              </a:rPr>
              <a:t>Pictured right: Founder of Pakistan Mohammed Ali Jinnah</a:t>
            </a:r>
          </a:p>
        </p:txBody>
      </p:sp>
      <p:pic>
        <p:nvPicPr>
          <p:cNvPr id="4" name="Picture 3" descr="2cd6b6c09b5ee95ceac02a352ff6c599">
            <a:extLst>
              <a:ext uri="{FF2B5EF4-FFF2-40B4-BE49-F238E27FC236}">
                <a16:creationId xmlns:a16="http://schemas.microsoft.com/office/drawing/2014/main" id="{751F8828-36A7-1F4A-AE12-C4424173E020}"/>
              </a:ext>
            </a:extLst>
          </p:cNvPr>
          <p:cNvPicPr>
            <a:picLocks noChangeAspect="1"/>
          </p:cNvPicPr>
          <p:nvPr/>
        </p:nvPicPr>
        <p:blipFill rotWithShape="1">
          <a:blip r:embed="rId2"/>
          <a:srcRect t="3751" r="-2" b="3749"/>
          <a:stretch/>
        </p:blipFill>
        <p:spPr>
          <a:xfrm>
            <a:off x="3490722" y="10"/>
            <a:ext cx="5653278" cy="685799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dirty="0"/>
              <a:t>Conclusion</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600" dirty="0"/>
              <a:t>Aug 4, 2020</a:t>
            </a:r>
          </a:p>
          <a:p>
            <a:pPr marL="0" indent="0">
              <a:lnSpc>
                <a:spcPct val="90000"/>
              </a:lnSpc>
              <a:buNone/>
            </a:pPr>
            <a:endParaRPr lang="en-US" sz="1600" dirty="0"/>
          </a:p>
          <a:p>
            <a:pPr marL="0" indent="0">
              <a:lnSpc>
                <a:spcPct val="90000"/>
              </a:lnSpc>
              <a:buNone/>
            </a:pPr>
            <a:r>
              <a:rPr lang="en-US" sz="1600" dirty="0"/>
              <a:t>Since revoking Jammu and Kashmir's special status under Article 370, the Indian government has taken significant steps to further Prime Minister Narendra Modi's Hindu nationalist agenda. It has incrementally attacked the rights and livelihoods of the country's Muslim minority, creating much anger, fear, and misery among the majority Muslim population of Kashmir. </a:t>
            </a:r>
            <a:br>
              <a:rPr lang="en-US" sz="1600" dirty="0"/>
            </a:br>
            <a:br>
              <a:rPr lang="en-US" sz="1600" dirty="0"/>
            </a:br>
            <a:r>
              <a:rPr lang="en-US" sz="1600" dirty="0"/>
              <a:t>Kashmiri residents have faced ongoing repression, violence, and human rights abuses by the Indian authorities. They have also been prevented from freely criticizing the government via communications networks, and they fear becoming increasingly marginalized by India's Hindu majority.</a:t>
            </a:r>
          </a:p>
        </p:txBody>
      </p:sp>
      <p:pic>
        <p:nvPicPr>
          <p:cNvPr id="4" name="Picture 3" descr="d546dd6e6919bcbd35b28bb26b344350">
            <a:extLst>
              <a:ext uri="{FF2B5EF4-FFF2-40B4-BE49-F238E27FC236}">
                <a16:creationId xmlns:a16="http://schemas.microsoft.com/office/drawing/2014/main" id="{59DF73B5-8534-474E-87B4-14987D9DDAC3}"/>
              </a:ext>
            </a:extLst>
          </p:cNvPr>
          <p:cNvPicPr>
            <a:picLocks noChangeAspect="1"/>
          </p:cNvPicPr>
          <p:nvPr/>
        </p:nvPicPr>
        <p:blipFill rotWithShape="1">
          <a:blip r:embed="rId2"/>
          <a:srcRect l="29682" r="42182"/>
          <a:stretch/>
        </p:blipFill>
        <p:spPr>
          <a:xfrm>
            <a:off x="20" y="10"/>
            <a:ext cx="3476673" cy="6857990"/>
          </a:xfrm>
          <a:prstGeom prst="rect">
            <a:avLst/>
          </a:prstGeom>
          <a:effectLst/>
        </p:spPr>
      </p:pic>
      <p:cxnSp>
        <p:nvCxnSpPr>
          <p:cNvPr id="18"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5552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First Indo-Pakistani War</a:t>
            </a:r>
          </a:p>
        </p:txBody>
      </p:sp>
      <p:pic>
        <p:nvPicPr>
          <p:cNvPr id="4" name="Picture 3" descr="19e1aae68e860b44d39454baee17ec02">
            <a:extLst>
              <a:ext uri="{FF2B5EF4-FFF2-40B4-BE49-F238E27FC236}">
                <a16:creationId xmlns:a16="http://schemas.microsoft.com/office/drawing/2014/main" id="{458C22DD-7667-4A45-87CD-FE186F703888}"/>
              </a:ext>
            </a:extLst>
          </p:cNvPr>
          <p:cNvPicPr>
            <a:picLocks noChangeAspect="1"/>
          </p:cNvPicPr>
          <p:nvPr/>
        </p:nvPicPr>
        <p:blipFill rotWithShape="1">
          <a:blip r:embed="rId2"/>
          <a:srcRect t="19523" b="833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600" dirty="0"/>
              <a:t>Oct 1947 to Jan 1949</a:t>
            </a:r>
          </a:p>
          <a:p>
            <a:pPr marL="0" indent="0">
              <a:lnSpc>
                <a:spcPct val="90000"/>
              </a:lnSpc>
              <a:buNone/>
            </a:pPr>
            <a:endParaRPr lang="en-US" sz="1600" dirty="0"/>
          </a:p>
          <a:p>
            <a:pPr marL="0" indent="0">
              <a:lnSpc>
                <a:spcPct val="90000"/>
              </a:lnSpc>
              <a:buNone/>
            </a:pPr>
            <a:r>
              <a:rPr lang="en-US" sz="1600" dirty="0"/>
              <a:t>The first Indo-Pakistani war began in response to an invasion of Pakistani tribesmen in Kashmir. The "Maharaja [of Kashmir] requested armed assistance from the government of India. In return he acceded to India, handing over powers of defense, communication and foreign affairs." The Indo-Pakistani war ended over a year later after a ceasefire was arranged by the United Nations. "A ceasefire line was established where the two sides stopped fighting and a UN peacekeeping force established."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4313" y="629266"/>
            <a:ext cx="2750279" cy="1676603"/>
          </a:xfrm>
        </p:spPr>
        <p:txBody>
          <a:bodyPr>
            <a:normAutofit/>
          </a:bodyPr>
          <a:lstStyle/>
          <a:p>
            <a:r>
              <a:rPr lang="en-US" sz="3500" dirty="0"/>
              <a:t>Article 370 Instituted</a:t>
            </a:r>
          </a:p>
        </p:txBody>
      </p:sp>
      <p:sp>
        <p:nvSpPr>
          <p:cNvPr id="9"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408" y="559407"/>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32660c58106299ac689926715098f4e8">
            <a:extLst>
              <a:ext uri="{FF2B5EF4-FFF2-40B4-BE49-F238E27FC236}">
                <a16:creationId xmlns:a16="http://schemas.microsoft.com/office/drawing/2014/main" id="{BEE22304-62A0-5B4D-8246-AA8CB99D0D39}"/>
              </a:ext>
            </a:extLst>
          </p:cNvPr>
          <p:cNvPicPr>
            <a:picLocks noChangeAspect="1"/>
          </p:cNvPicPr>
          <p:nvPr/>
        </p:nvPicPr>
        <p:blipFill>
          <a:blip r:embed="rId2"/>
          <a:stretch>
            <a:fillRect/>
          </a:stretch>
        </p:blipFill>
        <p:spPr>
          <a:xfrm>
            <a:off x="558106" y="1899569"/>
            <a:ext cx="4548495" cy="3058862"/>
          </a:xfrm>
          <a:prstGeom prst="rect">
            <a:avLst/>
          </a:prstGeom>
          <a:effectLst/>
        </p:spPr>
      </p:pic>
      <p:sp>
        <p:nvSpPr>
          <p:cNvPr id="3" name="Content Placeholder 2"/>
          <p:cNvSpPr>
            <a:spLocks noGrp="1"/>
          </p:cNvSpPr>
          <p:nvPr>
            <p:ph idx="1"/>
          </p:nvPr>
        </p:nvSpPr>
        <p:spPr>
          <a:xfrm>
            <a:off x="6034314" y="2438401"/>
            <a:ext cx="2750277" cy="3779520"/>
          </a:xfrm>
        </p:spPr>
        <p:txBody>
          <a:bodyPr>
            <a:normAutofit/>
          </a:bodyPr>
          <a:lstStyle/>
          <a:p>
            <a:pPr marL="0" indent="0">
              <a:buNone/>
            </a:pPr>
            <a:r>
              <a:rPr lang="en-US" sz="1600" dirty="0"/>
              <a:t>Jan 1949</a:t>
            </a:r>
          </a:p>
          <a:p>
            <a:pPr marL="0" indent="0">
              <a:buNone/>
            </a:pPr>
            <a:endParaRPr lang="en-US" sz="1600" dirty="0"/>
          </a:p>
          <a:p>
            <a:pPr marL="0" indent="0">
              <a:buNone/>
            </a:pPr>
            <a:r>
              <a:rPr lang="en-US" sz="1600" dirty="0"/>
              <a:t>Article 370 was written into India's constitution, exempting Jammu and Kashmir from adhering to its constitution and allowing the state its autonomy.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dirty="0"/>
              <a:t>Article 35A</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dirty="0"/>
              <a:t>Jan 1954</a:t>
            </a:r>
          </a:p>
          <a:p>
            <a:pPr marL="0" indent="0">
              <a:buNone/>
            </a:pPr>
            <a:endParaRPr lang="en-US" sz="1700" dirty="0"/>
          </a:p>
          <a:p>
            <a:pPr marL="0" indent="0">
              <a:buNone/>
            </a:pPr>
            <a:r>
              <a:rPr lang="en-US" sz="1700" dirty="0"/>
              <a:t>Article 35A was added under Article 370 of India's constitution regarding Kashmir's status. This specific article allowed Jammu and Kashmir to decide who could be residents. It also kept outsiders from integrating into the state.</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9b8537eabc905a7450dc861d8ee13d6f">
            <a:extLst>
              <a:ext uri="{FF2B5EF4-FFF2-40B4-BE49-F238E27FC236}">
                <a16:creationId xmlns:a16="http://schemas.microsoft.com/office/drawing/2014/main" id="{9564EFCC-6214-0C48-8454-603931FBFE2D}"/>
              </a:ext>
            </a:extLst>
          </p:cNvPr>
          <p:cNvPicPr>
            <a:picLocks noChangeAspect="1"/>
          </p:cNvPicPr>
          <p:nvPr/>
        </p:nvPicPr>
        <p:blipFill>
          <a:blip r:embed="rId2"/>
          <a:stretch>
            <a:fillRect/>
          </a:stretch>
        </p:blipFill>
        <p:spPr>
          <a:xfrm>
            <a:off x="4054396" y="1728798"/>
            <a:ext cx="4514498" cy="3397158"/>
          </a:xfrm>
          <a:prstGeom prst="rect">
            <a:avLst/>
          </a:prstGeom>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1070835"/>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803186"/>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35029" y="804101"/>
            <a:ext cx="291017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5876328" y="1213968"/>
            <a:ext cx="2415095" cy="1715106"/>
          </a:xfrm>
        </p:spPr>
        <p:txBody>
          <a:bodyPr anchor="b">
            <a:normAutofit/>
          </a:bodyPr>
          <a:lstStyle/>
          <a:p>
            <a:pPr>
              <a:lnSpc>
                <a:spcPct val="90000"/>
              </a:lnSpc>
            </a:pPr>
            <a:r>
              <a:rPr lang="en-US" sz="2900" dirty="0">
                <a:solidFill>
                  <a:srgbClr val="FFFFFF"/>
                </a:solidFill>
              </a:rPr>
              <a:t>Jammu and Kashmir State Becomes Part of India</a:t>
            </a:r>
          </a:p>
        </p:txBody>
      </p:sp>
      <p:pic>
        <p:nvPicPr>
          <p:cNvPr id="4" name="Picture 3" descr="f621971bdb10ee716eef4585d809f7bb">
            <a:extLst>
              <a:ext uri="{FF2B5EF4-FFF2-40B4-BE49-F238E27FC236}">
                <a16:creationId xmlns:a16="http://schemas.microsoft.com/office/drawing/2014/main" id="{79CEDCDE-DFCB-3E4D-B6B6-F54939C2119E}"/>
              </a:ext>
            </a:extLst>
          </p:cNvPr>
          <p:cNvPicPr>
            <a:picLocks noChangeAspect="1"/>
          </p:cNvPicPr>
          <p:nvPr/>
        </p:nvPicPr>
        <p:blipFill rotWithShape="1">
          <a:blip r:embed="rId2"/>
          <a:srcRect l="6958" r="17560" b="-1"/>
          <a:stretch/>
        </p:blipFill>
        <p:spPr>
          <a:xfrm>
            <a:off x="603075" y="804101"/>
            <a:ext cx="5047917" cy="5249798"/>
          </a:xfrm>
          <a:prstGeom prst="rect">
            <a:avLst/>
          </a:prstGeom>
        </p:spPr>
      </p:pic>
      <p:sp>
        <p:nvSpPr>
          <p:cNvPr id="3" name="Content Placeholder 2"/>
          <p:cNvSpPr>
            <a:spLocks noGrp="1"/>
          </p:cNvSpPr>
          <p:nvPr>
            <p:ph idx="1"/>
          </p:nvPr>
        </p:nvSpPr>
        <p:spPr>
          <a:xfrm>
            <a:off x="5876328" y="3072208"/>
            <a:ext cx="2448687" cy="2660684"/>
          </a:xfrm>
        </p:spPr>
        <p:txBody>
          <a:bodyPr anchor="t">
            <a:normAutofit/>
          </a:bodyPr>
          <a:lstStyle/>
          <a:p>
            <a:pPr marL="0" indent="0">
              <a:buNone/>
            </a:pPr>
            <a:endParaRPr lang="en-US" sz="1700" dirty="0">
              <a:solidFill>
                <a:srgbClr val="FFFFFF"/>
              </a:solidFill>
            </a:endParaRPr>
          </a:p>
          <a:p>
            <a:pPr marL="0" indent="0">
              <a:buNone/>
            </a:pPr>
            <a:r>
              <a:rPr lang="en-US" sz="1700" dirty="0">
                <a:solidFill>
                  <a:srgbClr val="FFFFFF"/>
                </a:solidFill>
              </a:rPr>
              <a:t>In 1957, the Indian constitution stated that Jammu and Kashmir was considered part of India.</a:t>
            </a:r>
          </a:p>
        </p:txBody>
      </p:sp>
      <p:sp>
        <p:nvSpPr>
          <p:cNvPr id="17"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53443" y="1530154"/>
            <a:ext cx="3905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Second Indo-Pakistani War</a:t>
            </a:r>
          </a:p>
        </p:txBody>
      </p:sp>
      <p:pic>
        <p:nvPicPr>
          <p:cNvPr id="4" name="Picture 3" descr="cfc0830049a05303308aea7d53a04db4">
            <a:extLst>
              <a:ext uri="{FF2B5EF4-FFF2-40B4-BE49-F238E27FC236}">
                <a16:creationId xmlns:a16="http://schemas.microsoft.com/office/drawing/2014/main" id="{1FC39BDB-32D0-B04A-864D-A94E40C62616}"/>
              </a:ext>
            </a:extLst>
          </p:cNvPr>
          <p:cNvPicPr>
            <a:picLocks noChangeAspect="1"/>
          </p:cNvPicPr>
          <p:nvPr/>
        </p:nvPicPr>
        <p:blipFill rotWithShape="1">
          <a:blip r:embed="rId2"/>
          <a:srcRect l="7389" r="20114"/>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96708" y="917725"/>
            <a:ext cx="2693835" cy="4852362"/>
          </a:xfrm>
        </p:spPr>
        <p:txBody>
          <a:bodyPr anchor="ctr">
            <a:normAutofit/>
          </a:bodyPr>
          <a:lstStyle/>
          <a:p>
            <a:pPr marL="0" indent="0">
              <a:lnSpc>
                <a:spcPct val="90000"/>
              </a:lnSpc>
              <a:buNone/>
            </a:pPr>
            <a:r>
              <a:rPr lang="en-US" sz="1700" dirty="0">
                <a:solidFill>
                  <a:srgbClr val="FFFFFF"/>
                </a:solidFill>
              </a:rPr>
              <a:t>Aug 5, 1965 to Sep 22, 1965 </a:t>
            </a:r>
          </a:p>
          <a:p>
            <a:pPr marL="0" indent="0">
              <a:lnSpc>
                <a:spcPct val="90000"/>
              </a:lnSpc>
              <a:buNone/>
            </a:pPr>
            <a:endParaRPr lang="en-US" sz="1700" dirty="0">
              <a:solidFill>
                <a:srgbClr val="FFFFFF"/>
              </a:solidFill>
            </a:endParaRPr>
          </a:p>
          <a:p>
            <a:pPr marL="0" indent="0">
              <a:lnSpc>
                <a:spcPct val="90000"/>
              </a:lnSpc>
              <a:buNone/>
            </a:pPr>
            <a:r>
              <a:rPr lang="en-US" sz="1700" dirty="0">
                <a:solidFill>
                  <a:srgbClr val="FFFFFF"/>
                </a:solidFill>
              </a:rPr>
              <a:t>In January 1965, Pakistan reportedly sent forces into Indian-controlled Kashmir "believing the local population wanted to be out of Indian control." Months later, Pakistan tried to seize Jammu and Kashmir by force.</a:t>
            </a:r>
            <a:br>
              <a:rPr lang="en-US" sz="1700" dirty="0">
                <a:solidFill>
                  <a:srgbClr val="FFFFFF"/>
                </a:solidFill>
              </a:rPr>
            </a:br>
            <a:br>
              <a:rPr lang="en-US" sz="1700" dirty="0">
                <a:solidFill>
                  <a:srgbClr val="FFFFFF"/>
                </a:solidFill>
              </a:rPr>
            </a:br>
            <a:r>
              <a:rPr lang="en-US" sz="1700" dirty="0">
                <a:solidFill>
                  <a:srgbClr val="FFFFFF"/>
                </a:solidFill>
              </a:rPr>
              <a:t>The war ended in a stalemate between Pakistan and India after thousands were killed.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585216"/>
            <a:ext cx="7886700" cy="1325563"/>
          </a:xfrm>
        </p:spPr>
        <p:txBody>
          <a:bodyPr>
            <a:normAutofit/>
          </a:bodyPr>
          <a:lstStyle/>
          <a:p>
            <a:r>
              <a:rPr lang="en-US" dirty="0">
                <a:solidFill>
                  <a:schemeClr val="bg1"/>
                </a:solidFill>
              </a:rPr>
              <a:t>Tashkent Agreement</a:t>
            </a:r>
          </a:p>
        </p:txBody>
      </p:sp>
      <p:pic>
        <p:nvPicPr>
          <p:cNvPr id="4" name="Picture 3" descr="b8129724cf7bc362da064c55ea2c84d0">
            <a:extLst>
              <a:ext uri="{FF2B5EF4-FFF2-40B4-BE49-F238E27FC236}">
                <a16:creationId xmlns:a16="http://schemas.microsoft.com/office/drawing/2014/main" id="{11544751-5AA6-E843-8A60-5CF4C4297AC3}"/>
              </a:ext>
            </a:extLst>
          </p:cNvPr>
          <p:cNvPicPr>
            <a:picLocks noChangeAspect="1"/>
          </p:cNvPicPr>
          <p:nvPr/>
        </p:nvPicPr>
        <p:blipFill rotWithShape="1">
          <a:blip r:embed="rId2"/>
          <a:srcRect l="4161" r="2" b="2"/>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lnSpc>
                <a:spcPct val="90000"/>
              </a:lnSpc>
              <a:buNone/>
            </a:pPr>
            <a:r>
              <a:rPr lang="en-US" sz="1300" dirty="0"/>
              <a:t>Jan 10, 1966</a:t>
            </a:r>
          </a:p>
          <a:p>
            <a:pPr marL="0" indent="0">
              <a:lnSpc>
                <a:spcPct val="90000"/>
              </a:lnSpc>
              <a:buNone/>
            </a:pPr>
            <a:endParaRPr lang="en-US" sz="1300" dirty="0"/>
          </a:p>
          <a:p>
            <a:pPr marL="0" indent="0">
              <a:lnSpc>
                <a:spcPct val="90000"/>
              </a:lnSpc>
              <a:buNone/>
            </a:pPr>
            <a:r>
              <a:rPr lang="en-US" sz="1300" dirty="0"/>
              <a:t>The Tashkent Agreement was signed after the UN negotiated a ceasefire to the second Indo-Pakistani war in 1965. It was "signed by India’s prime minister Lal Bahadur Shastri... and Pakistan’s president Ayub Khan," and was "mediated by Soviet premier Aleksey Kosygin, who had invited the parties to Tashkent (present-day Uzbekistan). The parties agreed to withdraw all armed forces to positions held before Aug. 5, 1965; to restore diplomatic relations; and to discuss economic, refugee, and other questions.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1e9430e7f16e6ac5d00e8beb1ee88dd4">
            <a:extLst>
              <a:ext uri="{FF2B5EF4-FFF2-40B4-BE49-F238E27FC236}">
                <a16:creationId xmlns:a16="http://schemas.microsoft.com/office/drawing/2014/main" id="{330945DD-9307-0A44-BC76-EF4C5FEEA4B9}"/>
              </a:ext>
            </a:extLst>
          </p:cNvPr>
          <p:cNvPicPr>
            <a:picLocks noChangeAspect="1"/>
          </p:cNvPicPr>
          <p:nvPr/>
        </p:nvPicPr>
        <p:blipFill rotWithShape="1">
          <a:blip r:embed="rId2"/>
          <a:srcRect l="5083" t="9091" r="28774" b="2"/>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dirty="0"/>
              <a:t>Indo-Pakistani War of 1971</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lnSpc>
                <a:spcPct val="90000"/>
              </a:lnSpc>
              <a:buNone/>
            </a:pPr>
            <a:r>
              <a:rPr lang="en-US" sz="1300" dirty="0"/>
              <a:t>Mar 1971</a:t>
            </a:r>
          </a:p>
          <a:p>
            <a:pPr marL="0" indent="0">
              <a:lnSpc>
                <a:spcPct val="90000"/>
              </a:lnSpc>
              <a:buNone/>
            </a:pPr>
            <a:endParaRPr lang="en-US" sz="1300" dirty="0"/>
          </a:p>
          <a:p>
            <a:pPr marL="0" indent="0">
              <a:lnSpc>
                <a:spcPct val="90000"/>
              </a:lnSpc>
              <a:buNone/>
            </a:pPr>
            <a:r>
              <a:rPr lang="en-US" sz="1300" dirty="0"/>
              <a:t>Political unrest between East and West Pakistan resulted in East Pakistan declaring independence as the new Bangladesh. West Pakistan responded with military force, causing a mass exodus of Bangladeshi civilians to India.</a:t>
            </a:r>
            <a:br>
              <a:rPr lang="en-US" sz="1300" dirty="0"/>
            </a:br>
            <a:br>
              <a:rPr lang="en-US" sz="1300" dirty="0"/>
            </a:br>
            <a:r>
              <a:rPr lang="en-US" sz="1300" dirty="0"/>
              <a:t>India intervened in the civil war to support an independent Bangladesh, igniting the start of the Indo-Pakistani war in December 1971.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4675886"/>
            <a:ext cx="2763774" cy="1608328"/>
          </a:xfrm>
        </p:spPr>
        <p:txBody>
          <a:bodyPr>
            <a:normAutofit/>
          </a:bodyPr>
          <a:lstStyle/>
          <a:p>
            <a:r>
              <a:rPr lang="en-US" sz="3100" dirty="0"/>
              <a:t>Simla Agreement</a:t>
            </a:r>
          </a:p>
        </p:txBody>
      </p:sp>
      <p:sp>
        <p:nvSpPr>
          <p:cNvPr id="38" name="Rectangle 37">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4001"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4667" y="640091"/>
            <a:ext cx="6054666"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58269da5284230edbb689148d3795eb6">
            <a:extLst>
              <a:ext uri="{FF2B5EF4-FFF2-40B4-BE49-F238E27FC236}">
                <a16:creationId xmlns:a16="http://schemas.microsoft.com/office/drawing/2014/main" id="{4B3E24F8-1CB8-FF4F-AF4E-8EB9E5010FF3}"/>
              </a:ext>
            </a:extLst>
          </p:cNvPr>
          <p:cNvPicPr>
            <a:picLocks noChangeAspect="1"/>
          </p:cNvPicPr>
          <p:nvPr/>
        </p:nvPicPr>
        <p:blipFill>
          <a:blip r:embed="rId2"/>
          <a:stretch>
            <a:fillRect/>
          </a:stretch>
        </p:blipFill>
        <p:spPr>
          <a:xfrm>
            <a:off x="1719524" y="1766607"/>
            <a:ext cx="5704949" cy="1297876"/>
          </a:xfrm>
          <a:prstGeom prst="rect">
            <a:avLst/>
          </a:prstGeom>
        </p:spPr>
      </p:pic>
      <p:sp>
        <p:nvSpPr>
          <p:cNvPr id="3" name="Content Placeholder 2"/>
          <p:cNvSpPr>
            <a:spLocks noGrp="1"/>
          </p:cNvSpPr>
          <p:nvPr>
            <p:ph idx="1"/>
          </p:nvPr>
        </p:nvSpPr>
        <p:spPr>
          <a:xfrm>
            <a:off x="3648075" y="4675886"/>
            <a:ext cx="5006720" cy="1605083"/>
          </a:xfrm>
        </p:spPr>
        <p:txBody>
          <a:bodyPr anchor="ctr">
            <a:normAutofit/>
          </a:bodyPr>
          <a:lstStyle/>
          <a:p>
            <a:pPr marL="0" indent="0">
              <a:lnSpc>
                <a:spcPct val="90000"/>
              </a:lnSpc>
              <a:buNone/>
            </a:pPr>
            <a:r>
              <a:rPr lang="en-US" sz="1100" dirty="0"/>
              <a:t>Jul 2, 1972</a:t>
            </a:r>
          </a:p>
          <a:p>
            <a:pPr marL="0" indent="0">
              <a:lnSpc>
                <a:spcPct val="90000"/>
              </a:lnSpc>
              <a:buNone/>
            </a:pPr>
            <a:endParaRPr lang="en-US" sz="1100" dirty="0"/>
          </a:p>
          <a:p>
            <a:pPr marL="0" indent="0">
              <a:lnSpc>
                <a:spcPct val="90000"/>
              </a:lnSpc>
              <a:buNone/>
            </a:pPr>
            <a:r>
              <a:rPr lang="en-US" sz="1100" dirty="0"/>
              <a:t>The Simla Agreement was meant to help improve relations between India and Pakistan following the Indo-Pakistani War of 1971. The agreement stated that the two countries would "settle their differences by peaceful means through bilateral negotiations."</a:t>
            </a:r>
            <a:br>
              <a:rPr lang="en-US" sz="1100" dirty="0"/>
            </a:br>
            <a:br>
              <a:rPr lang="en-US" sz="1100" dirty="0"/>
            </a:br>
            <a:r>
              <a:rPr lang="en-US" sz="1100" dirty="0"/>
              <a:t>"The agreement was ratified on July 28, 1972 and came into force from August 4, 1972."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600" dirty="0"/>
              <a:t>Jammu and Kashmir Liberation Front Insurgency</a:t>
            </a:r>
          </a:p>
        </p:txBody>
      </p:sp>
      <p:pic>
        <p:nvPicPr>
          <p:cNvPr id="4" name="Picture 3" descr="34bcdcf5116f789ad62303a12b8c5e38">
            <a:extLst>
              <a:ext uri="{FF2B5EF4-FFF2-40B4-BE49-F238E27FC236}">
                <a16:creationId xmlns:a16="http://schemas.microsoft.com/office/drawing/2014/main" id="{AB87E17C-7C01-6B4F-B6C2-2AE4331C00CF}"/>
              </a:ext>
            </a:extLst>
          </p:cNvPr>
          <p:cNvPicPr>
            <a:picLocks noChangeAspect="1"/>
          </p:cNvPicPr>
          <p:nvPr/>
        </p:nvPicPr>
        <p:blipFill rotWithShape="1">
          <a:blip r:embed="rId2"/>
          <a:srcRect t="16816" b="17740"/>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buNone/>
            </a:pPr>
            <a:r>
              <a:rPr lang="en-US" sz="1600" dirty="0"/>
              <a:t>Jan 1987 </a:t>
            </a:r>
          </a:p>
          <a:p>
            <a:pPr marL="0" indent="0">
              <a:buNone/>
            </a:pPr>
            <a:endParaRPr lang="en-US" sz="1600" dirty="0"/>
          </a:p>
          <a:p>
            <a:pPr marL="0" indent="0">
              <a:buNone/>
            </a:pPr>
            <a:r>
              <a:rPr lang="en-US" sz="1600" dirty="0"/>
              <a:t>In response to state elections in India-administered Jammu and Kashmir in 1987, a pro-independence movement formed JKLF.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9df5315becc88ef52ac5c826a08a566d">
            <a:extLst>
              <a:ext uri="{FF2B5EF4-FFF2-40B4-BE49-F238E27FC236}">
                <a16:creationId xmlns:a16="http://schemas.microsoft.com/office/drawing/2014/main" id="{9B52DDEC-E1F6-1643-A019-5ECE138FB35C}"/>
              </a:ext>
            </a:extLst>
          </p:cNvPr>
          <p:cNvPicPr>
            <a:picLocks noChangeAspect="1"/>
          </p:cNvPicPr>
          <p:nvPr/>
        </p:nvPicPr>
        <p:blipFill rotWithShape="1">
          <a:blip r:embed="rId2"/>
          <a:srcRect b="20585"/>
          <a:stretch/>
        </p:blipFill>
        <p:spPr>
          <a:xfrm>
            <a:off x="20" y="10"/>
            <a:ext cx="9143980" cy="4465973"/>
          </a:xfrm>
          <a:prstGeom prst="rect">
            <a:avLst/>
          </a:prstGeom>
        </p:spPr>
      </p:pic>
      <p:sp>
        <p:nvSpPr>
          <p:cNvPr id="18" name="Rectangle: Rounded Corners 17">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Summary Part 2</a:t>
            </a:r>
          </a:p>
        </p:txBody>
      </p:sp>
      <p:sp>
        <p:nvSpPr>
          <p:cNvPr id="3" name="Content Placeholder 2"/>
          <p:cNvSpPr>
            <a:spLocks noGrp="1"/>
          </p:cNvSpPr>
          <p:nvPr>
            <p:ph idx="1"/>
          </p:nvPr>
        </p:nvSpPr>
        <p:spPr>
          <a:xfrm>
            <a:off x="425196" y="4956314"/>
            <a:ext cx="8293608" cy="1306417"/>
          </a:xfrm>
        </p:spPr>
        <p:txBody>
          <a:bodyPr vert="horz" lIns="91440" tIns="45720" rIns="91440" bIns="45720" rtlCol="0" anchor="t">
            <a:normAutofit lnSpcReduction="10000"/>
          </a:bodyPr>
          <a:lstStyle/>
          <a:p>
            <a:pPr>
              <a:lnSpc>
                <a:spcPct val="90000"/>
              </a:lnSpc>
            </a:pPr>
            <a:r>
              <a:rPr lang="en-US" sz="1200" dirty="0"/>
              <a:t>India has implemented a full communications blackout in Kashmir, cutting landline connections and suspending internet and mobile coverage, while also placing tens of thousands of troops in the region.</a:t>
            </a:r>
          </a:p>
          <a:p>
            <a:pPr>
              <a:lnSpc>
                <a:spcPct val="90000"/>
              </a:lnSpc>
            </a:pPr>
            <a:r>
              <a:rPr lang="en-US" sz="1200" dirty="0"/>
              <a:t>India's actions in Kashmir since announcing the revocation of Article 370 have drawn criticism from international human rights groups.</a:t>
            </a:r>
            <a:endParaRPr lang="en-US" sz="1200" dirty="0">
              <a:cs typeface="Calibri"/>
            </a:endParaRPr>
          </a:p>
          <a:p>
            <a:pPr>
              <a:lnSpc>
                <a:spcPct val="90000"/>
              </a:lnSpc>
            </a:pPr>
            <a:r>
              <a:rPr lang="en-US" sz="1200" dirty="0"/>
              <a:t>Pakistan's Prime Minister Imran Khan has already taken action against India for its decision to take away Kashmir's autonomy. Another war between Pakistan and India may begin over this.</a:t>
            </a:r>
            <a:endParaRPr lang="en-US" sz="1200" dirty="0">
              <a:cs typeface="Calibri"/>
            </a:endParaRPr>
          </a:p>
          <a:p>
            <a:pPr>
              <a:lnSpc>
                <a:spcPct val="90000"/>
              </a:lnSpc>
            </a:pPr>
            <a:r>
              <a:rPr lang="en-US" sz="1200" dirty="0"/>
              <a:t>The division of Jammu and Kashmir from Ladakh occurred in October of 2019.</a:t>
            </a:r>
            <a:endParaRPr lang="en-US" sz="1200" dirty="0">
              <a:cs typeface="Calibri"/>
            </a:endParaRPr>
          </a:p>
        </p:txBody>
      </p:sp>
    </p:spTree>
    <p:extLst>
      <p:ext uri="{BB962C8B-B14F-4D97-AF65-F5344CB8AC3E}">
        <p14:creationId xmlns:p14="http://schemas.microsoft.com/office/powerpoint/2010/main" val="289941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107624"/>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329321"/>
            <a:ext cx="2743200" cy="1645920"/>
          </a:xfrm>
        </p:spPr>
        <p:txBody>
          <a:bodyPr>
            <a:normAutofit/>
          </a:bodyPr>
          <a:lstStyle/>
          <a:p>
            <a:r>
              <a:rPr dirty="0"/>
              <a:t>Increased Violence in Kashmir </a:t>
            </a:r>
          </a:p>
        </p:txBody>
      </p:sp>
      <p:pic>
        <p:nvPicPr>
          <p:cNvPr id="4" name="Picture 3" descr="3808b3c1762f6cb7cadaa594b6c3205f">
            <a:extLst>
              <a:ext uri="{FF2B5EF4-FFF2-40B4-BE49-F238E27FC236}">
                <a16:creationId xmlns:a16="http://schemas.microsoft.com/office/drawing/2014/main" id="{70DE5BE2-35BF-0640-A77A-935BC49199BC}"/>
              </a:ext>
            </a:extLst>
          </p:cNvPr>
          <p:cNvPicPr>
            <a:picLocks noChangeAspect="1"/>
          </p:cNvPicPr>
          <p:nvPr/>
        </p:nvPicPr>
        <p:blipFill>
          <a:blip r:embed="rId2"/>
          <a:stretch>
            <a:fillRect/>
          </a:stretch>
        </p:blipFill>
        <p:spPr>
          <a:xfrm>
            <a:off x="418337" y="704810"/>
            <a:ext cx="4114800" cy="2798063"/>
          </a:xfrm>
          <a:prstGeom prst="rect">
            <a:avLst/>
          </a:prstGeom>
        </p:spPr>
      </p:pic>
      <p:pic>
        <p:nvPicPr>
          <p:cNvPr id="5" name="Picture 4" descr="09881f3559a9c2d52737c63d63bfcff1">
            <a:extLst>
              <a:ext uri="{FF2B5EF4-FFF2-40B4-BE49-F238E27FC236}">
                <a16:creationId xmlns:a16="http://schemas.microsoft.com/office/drawing/2014/main" id="{257C8CF4-EE0D-1F45-9E29-9D2469BA8859}"/>
              </a:ext>
            </a:extLst>
          </p:cNvPr>
          <p:cNvPicPr>
            <a:picLocks noChangeAspect="1"/>
          </p:cNvPicPr>
          <p:nvPr/>
        </p:nvPicPr>
        <p:blipFill>
          <a:blip r:embed="rId3"/>
          <a:stretch>
            <a:fillRect/>
          </a:stretch>
        </p:blipFill>
        <p:spPr>
          <a:xfrm>
            <a:off x="4649165" y="661059"/>
            <a:ext cx="4142232" cy="2680018"/>
          </a:xfrm>
          <a:prstGeom prst="rect">
            <a:avLst/>
          </a:prstGeom>
        </p:spPr>
      </p:pic>
      <p:sp>
        <p:nvSpPr>
          <p:cNvPr id="14" name="Rectangle 13">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80023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145423"/>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37579" y="4329321"/>
            <a:ext cx="4580057" cy="1645920"/>
          </a:xfrm>
        </p:spPr>
        <p:txBody>
          <a:bodyPr anchor="ctr">
            <a:normAutofit lnSpcReduction="10000"/>
          </a:bodyPr>
          <a:lstStyle/>
          <a:p>
            <a:pPr marL="0" indent="0">
              <a:lnSpc>
                <a:spcPct val="90000"/>
              </a:lnSpc>
              <a:buNone/>
            </a:pPr>
            <a:r>
              <a:rPr lang="en-US" sz="1100" dirty="0"/>
              <a:t>1990 to 1999</a:t>
            </a:r>
          </a:p>
          <a:p>
            <a:pPr marL="0" indent="0">
              <a:lnSpc>
                <a:spcPct val="90000"/>
              </a:lnSpc>
              <a:buNone/>
            </a:pPr>
            <a:endParaRPr lang="en-US" sz="1100" dirty="0"/>
          </a:p>
          <a:p>
            <a:pPr marL="0" indent="0">
              <a:lnSpc>
                <a:spcPct val="90000"/>
              </a:lnSpc>
              <a:buNone/>
            </a:pPr>
            <a:r>
              <a:rPr lang="en-US" sz="1100" dirty="0"/>
              <a:t>There was an increase in violence in Kashmir during the 1990s. The Indian military fought primarily against the Jammu and Kashmir Liberation Front (JKLF), a Kashmiri militant group seeking to create an independent Islamic state. </a:t>
            </a:r>
            <a:br>
              <a:rPr lang="en-US" sz="1100" dirty="0"/>
            </a:br>
            <a:br>
              <a:rPr lang="en-US" sz="1100" dirty="0"/>
            </a:br>
            <a:r>
              <a:rPr lang="en-US" sz="1100" dirty="0"/>
              <a:t>In the late 1990s, another militant group, Hizb-ul Mujahideen (HM), overtook JKLF in dominance with many militants switching organizations. HM is aligned with Pakistan and seeks accession into Pakistan. </a:t>
            </a:r>
            <a:endParaRPr lang="en-US" sz="1100" dirty="0">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35b6fc269a623b6f58777a720a9859a8"/>
          <p:cNvPicPr>
            <a:picLocks noChangeAspect="1"/>
          </p:cNvPicPr>
          <p:nvPr/>
        </p:nvPicPr>
        <p:blipFill>
          <a:blip r:embed="rId2"/>
          <a:stretch>
            <a:fillRect/>
          </a:stretch>
        </p:blipFill>
        <p:spPr>
          <a:xfrm>
            <a:off x="482600" y="2173158"/>
            <a:ext cx="3971037" cy="2511681"/>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25aaaa464f96608e58e36236a76961e8">
            <a:extLst>
              <a:ext uri="{FF2B5EF4-FFF2-40B4-BE49-F238E27FC236}">
                <a16:creationId xmlns:a16="http://schemas.microsoft.com/office/drawing/2014/main" id="{E93173E5-76E4-1F48-9C9E-D1E4A922D36C}"/>
              </a:ext>
            </a:extLst>
          </p:cNvPr>
          <p:cNvPicPr>
            <a:picLocks noChangeAspect="1"/>
          </p:cNvPicPr>
          <p:nvPr/>
        </p:nvPicPr>
        <p:blipFill>
          <a:blip r:embed="rId3"/>
          <a:stretch>
            <a:fillRect/>
          </a:stretch>
        </p:blipFill>
        <p:spPr>
          <a:xfrm>
            <a:off x="4687586" y="2173158"/>
            <a:ext cx="3971037" cy="275987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r>
              <a:rPr dirty="0"/>
              <a:t>Gaw Kadal Massacre</a:t>
            </a:r>
          </a:p>
        </p:txBody>
      </p:sp>
      <p:pic>
        <p:nvPicPr>
          <p:cNvPr id="4" name="Picture 3" descr="b3e29d01bb52d330b2489b6ace95cce0">
            <a:extLst>
              <a:ext uri="{FF2B5EF4-FFF2-40B4-BE49-F238E27FC236}">
                <a16:creationId xmlns:a16="http://schemas.microsoft.com/office/drawing/2014/main" id="{BA37279D-3466-FD41-AC03-FCEF25D45786}"/>
              </a:ext>
            </a:extLst>
          </p:cNvPr>
          <p:cNvPicPr>
            <a:picLocks noChangeAspect="1"/>
          </p:cNvPicPr>
          <p:nvPr/>
        </p:nvPicPr>
        <p:blipFill rotWithShape="1">
          <a:blip r:embed="rId2"/>
          <a:srcRect l="34331" r="12592"/>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a:bodyPr>
          <a:lstStyle/>
          <a:p>
            <a:pPr marL="0" indent="0">
              <a:buNone/>
            </a:pPr>
            <a:r>
              <a:rPr lang="en-US" sz="1600" dirty="0"/>
              <a:t>Jan 21, 1990 </a:t>
            </a:r>
          </a:p>
          <a:p>
            <a:pPr marL="0" indent="0">
              <a:buNone/>
            </a:pPr>
            <a:endParaRPr lang="en-US" sz="1600" dirty="0"/>
          </a:p>
          <a:p>
            <a:pPr marL="0" indent="0">
              <a:buNone/>
            </a:pPr>
            <a:r>
              <a:rPr lang="en-US" sz="1600" dirty="0"/>
              <a:t>On January 20, 1990, Indian paramilitary troops from the Central Reserve Police Force (CRPF) entered Jammu and Kashmir to put a stop to pro-independence protests.</a:t>
            </a:r>
            <a:br>
              <a:rPr lang="en-US" sz="1600" dirty="0"/>
            </a:br>
            <a:br>
              <a:rPr lang="en-US" sz="1600" dirty="0"/>
            </a:br>
            <a:r>
              <a:rPr lang="en-US" sz="1600" dirty="0"/>
              <a:t>The troopers reportedly rounded up civilians, arresting more than 100 people and molesting several women in the process.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r>
              <a:rPr dirty="0"/>
              <a:t>Burhan Wani </a:t>
            </a:r>
          </a:p>
        </p:txBody>
      </p:sp>
      <p:pic>
        <p:nvPicPr>
          <p:cNvPr id="5" name="Picture 4" descr="6464791cf6f62a98a40c350f30e667a0">
            <a:extLst>
              <a:ext uri="{FF2B5EF4-FFF2-40B4-BE49-F238E27FC236}">
                <a16:creationId xmlns:a16="http://schemas.microsoft.com/office/drawing/2014/main" id="{4C6196C8-E17A-4B47-806D-13DCC14057B2}"/>
              </a:ext>
            </a:extLst>
          </p:cNvPr>
          <p:cNvPicPr>
            <a:picLocks noChangeAspect="1"/>
          </p:cNvPicPr>
          <p:nvPr/>
        </p:nvPicPr>
        <p:blipFill rotWithShape="1">
          <a:blip r:embed="rId2"/>
          <a:srcRect l="1642" r="28017"/>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2" name="Rectangle 11">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a:bodyPr>
          <a:lstStyle/>
          <a:p>
            <a:pPr marL="0" indent="0">
              <a:lnSpc>
                <a:spcPct val="90000"/>
              </a:lnSpc>
              <a:buNone/>
            </a:pPr>
            <a:r>
              <a:rPr lang="en-US" sz="1500" dirty="0"/>
              <a:t>Jan 1, 1999 to Jul 8, 2016 </a:t>
            </a:r>
          </a:p>
          <a:p>
            <a:pPr marL="0" indent="0">
              <a:lnSpc>
                <a:spcPct val="90000"/>
              </a:lnSpc>
              <a:buNone/>
            </a:pPr>
            <a:endParaRPr lang="en-US" sz="1500" dirty="0"/>
          </a:p>
          <a:p>
            <a:pPr marL="0" indent="0">
              <a:lnSpc>
                <a:spcPct val="90000"/>
              </a:lnSpc>
              <a:buNone/>
            </a:pPr>
            <a:r>
              <a:rPr lang="en-US" sz="1500" dirty="0"/>
              <a:t>Wani allegedly joined a militant group aligned with Pakistan after being beaten up by police when he was 15 years old. He is seen as a martyr and symbol of the modern Kashmiri militant movement. </a:t>
            </a:r>
            <a:br>
              <a:rPr lang="en-US" sz="1500" dirty="0"/>
            </a:br>
            <a:br>
              <a:rPr lang="en-US" sz="1500" dirty="0"/>
            </a:br>
            <a:r>
              <a:rPr lang="en-US" sz="1500" dirty="0"/>
              <a:t>He is noted for being one of the first militants to publicly show his face. Before then, Kashmiri militants tended to hide in the shadows. He and his associates heavily used social media to recruit and spread their message to other young people.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Indo-Pakistani War of 1999</a:t>
            </a:r>
          </a:p>
        </p:txBody>
      </p:sp>
      <p:pic>
        <p:nvPicPr>
          <p:cNvPr id="4" name="Picture 3" descr="a9504e221c492f883d675ff448dddac5">
            <a:extLst>
              <a:ext uri="{FF2B5EF4-FFF2-40B4-BE49-F238E27FC236}">
                <a16:creationId xmlns:a16="http://schemas.microsoft.com/office/drawing/2014/main" id="{1876C9C5-EC3B-334F-8439-6D6738AB074E}"/>
              </a:ext>
            </a:extLst>
          </p:cNvPr>
          <p:cNvPicPr>
            <a:picLocks noChangeAspect="1"/>
          </p:cNvPicPr>
          <p:nvPr/>
        </p:nvPicPr>
        <p:blipFill rotWithShape="1">
          <a:blip r:embed="rId2"/>
          <a:srcRect t="20786" b="707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dirty="0"/>
              <a:t>May 1999 to Jul 1999</a:t>
            </a:r>
          </a:p>
          <a:p>
            <a:pPr marL="0" indent="0">
              <a:buNone/>
            </a:pPr>
            <a:endParaRPr lang="en-US" sz="1600" dirty="0"/>
          </a:p>
          <a:p>
            <a:pPr marL="0" indent="0">
              <a:buNone/>
            </a:pPr>
            <a:r>
              <a:rPr lang="en-US" sz="1600" dirty="0"/>
              <a:t>The Indo-Pakistani War of 1999 was also called the Kargil War, as it began when "Pakistan sent troops across the Kashmir border to join rebels in the Indian district of Kargil."</a:t>
            </a:r>
            <a:br>
              <a:rPr lang="en-US" sz="1600" dirty="0"/>
            </a:br>
            <a:br>
              <a:rPr lang="en-US" sz="1600" dirty="0"/>
            </a:br>
            <a:r>
              <a:rPr lang="en-US" sz="1600" dirty="0"/>
              <a:t>India immediately retaliated and reclaimed the Kargil district. Pakistan was forced to retreat from Kargil.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pPr>
              <a:lnSpc>
                <a:spcPct val="90000"/>
              </a:lnSpc>
            </a:pPr>
            <a:r>
              <a:rPr dirty="0"/>
              <a:t>India Declares Ceasefire for Ramadan</a:t>
            </a:r>
            <a:endParaRPr lang="en-US" dirty="0"/>
          </a:p>
        </p:txBody>
      </p:sp>
      <p:pic>
        <p:nvPicPr>
          <p:cNvPr id="4" name="Picture 3" descr="a27247f7d64a3dc2aebb10d4c90da201">
            <a:extLst>
              <a:ext uri="{FF2B5EF4-FFF2-40B4-BE49-F238E27FC236}">
                <a16:creationId xmlns:a16="http://schemas.microsoft.com/office/drawing/2014/main" id="{04B72E6F-CFD2-8F42-A585-6C1A51A2F7CC}"/>
              </a:ext>
            </a:extLst>
          </p:cNvPr>
          <p:cNvPicPr>
            <a:picLocks noChangeAspect="1"/>
          </p:cNvPicPr>
          <p:nvPr/>
        </p:nvPicPr>
        <p:blipFill rotWithShape="1">
          <a:blip r:embed="rId2"/>
          <a:srcRect l="31461" r="24461"/>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lnSpcReduction="10000"/>
          </a:bodyPr>
          <a:lstStyle/>
          <a:p>
            <a:pPr marL="0" indent="0">
              <a:buNone/>
            </a:pPr>
            <a:r>
              <a:rPr lang="en-US" sz="1600" dirty="0"/>
              <a:t>Nov 27, 2000</a:t>
            </a:r>
          </a:p>
          <a:p>
            <a:pPr marL="0" indent="0">
              <a:buNone/>
            </a:pPr>
            <a:endParaRPr lang="en-US" sz="1600" dirty="0"/>
          </a:p>
          <a:p>
            <a:pPr marL="0" indent="0">
              <a:buNone/>
            </a:pPr>
            <a:r>
              <a:rPr lang="en-US" sz="1600" dirty="0"/>
              <a:t>The Indian government called for a unilateral ceasefire in Kashmir for the Muslim holy month of Ramadan.</a:t>
            </a:r>
            <a:br>
              <a:rPr lang="en-US" sz="1600" dirty="0"/>
            </a:br>
            <a:br>
              <a:rPr lang="en-US" sz="1600" dirty="0"/>
            </a:br>
            <a:r>
              <a:rPr lang="en-US" sz="1600" dirty="0"/>
              <a:t>The Indian army said it would "halt offensive operations but would retaliate if attacked.”</a:t>
            </a:r>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i="1" dirty="0"/>
              <a:t>Pictured left: Atal Bihari Vajpayee, Prime Minister of India 1998-2004.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008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621792"/>
            <a:ext cx="3596367" cy="5413248"/>
          </a:xfrm>
        </p:spPr>
        <p:txBody>
          <a:bodyPr>
            <a:normAutofit/>
          </a:bodyPr>
          <a:lstStyle/>
          <a:p>
            <a:r>
              <a:rPr lang="en-US" sz="4500" dirty="0">
                <a:solidFill>
                  <a:schemeClr val="bg1"/>
                </a:solidFill>
              </a:rPr>
              <a:t>India's Ceasefire Lasts One Day</a:t>
            </a:r>
          </a:p>
        </p:txBody>
      </p:sp>
      <p:sp>
        <p:nvSpPr>
          <p:cNvPr id="3" name="Content Placeholder 2"/>
          <p:cNvSpPr>
            <a:spLocks noGrp="1"/>
          </p:cNvSpPr>
          <p:nvPr>
            <p:ph idx="1"/>
          </p:nvPr>
        </p:nvSpPr>
        <p:spPr>
          <a:xfrm>
            <a:off x="4891087" y="621792"/>
            <a:ext cx="3624262" cy="5413248"/>
          </a:xfrm>
        </p:spPr>
        <p:txBody>
          <a:bodyPr anchor="ctr">
            <a:normAutofit/>
          </a:bodyPr>
          <a:lstStyle/>
          <a:p>
            <a:pPr marL="0" indent="0">
              <a:lnSpc>
                <a:spcPct val="90000"/>
              </a:lnSpc>
              <a:buNone/>
            </a:pPr>
            <a:r>
              <a:rPr lang="en-US" sz="2100" dirty="0"/>
              <a:t>Nov 28, 2000</a:t>
            </a:r>
          </a:p>
          <a:p>
            <a:pPr marL="0" indent="0">
              <a:lnSpc>
                <a:spcPct val="90000"/>
              </a:lnSpc>
              <a:buNone/>
            </a:pPr>
            <a:endParaRPr lang="en-US" sz="2100" dirty="0"/>
          </a:p>
          <a:p>
            <a:pPr marL="0" indent="0">
              <a:lnSpc>
                <a:spcPct val="90000"/>
              </a:lnSpc>
              <a:buNone/>
            </a:pPr>
            <a:r>
              <a:rPr lang="en-US" sz="2100" dirty="0"/>
              <a:t>Muslim separatists in Kashmir "exploded a landmine under an [Indian] army truck, killing three soldiers and injuring 12."</a:t>
            </a:r>
            <a:br>
              <a:rPr lang="en-US" sz="2100" dirty="0"/>
            </a:br>
            <a:br>
              <a:rPr lang="en-US" sz="2100" dirty="0"/>
            </a:br>
            <a:r>
              <a:rPr lang="en-US" sz="2100" dirty="0"/>
              <a:t>"Another nine people died in an exchange of fire between Indian troops and separatists near the Pakistani border. Two soldiers and five separatists were killed, and two civilians died in the crossfire, the Indian army said. Five soldiers were injured."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6e0e103268aca7e7287795ac324aac21">
            <a:extLst>
              <a:ext uri="{FF2B5EF4-FFF2-40B4-BE49-F238E27FC236}">
                <a16:creationId xmlns:a16="http://schemas.microsoft.com/office/drawing/2014/main" id="{AA80F325-107C-F548-82FC-D658387F98E5}"/>
              </a:ext>
            </a:extLst>
          </p:cNvPr>
          <p:cNvPicPr>
            <a:picLocks noChangeAspect="1"/>
          </p:cNvPicPr>
          <p:nvPr/>
        </p:nvPicPr>
        <p:blipFill rotWithShape="1">
          <a:blip r:embed="rId2"/>
          <a:srcRect l="25"/>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r>
              <a:rPr lang="en-US" sz="3100" dirty="0"/>
              <a:t>India Parliament Attack Kills 19</a:t>
            </a:r>
          </a:p>
        </p:txBody>
      </p:sp>
      <p:sp>
        <p:nvSpPr>
          <p:cNvPr id="3" name="Content Placeholder 2"/>
          <p:cNvSpPr>
            <a:spLocks noGrp="1"/>
          </p:cNvSpPr>
          <p:nvPr>
            <p:ph idx="1"/>
          </p:nvPr>
        </p:nvSpPr>
        <p:spPr>
          <a:xfrm>
            <a:off x="463547" y="4856921"/>
            <a:ext cx="7173771" cy="1249240"/>
          </a:xfrm>
        </p:spPr>
        <p:txBody>
          <a:bodyPr>
            <a:normAutofit/>
          </a:bodyPr>
          <a:lstStyle/>
          <a:p>
            <a:pPr marL="0" indent="0">
              <a:buNone/>
            </a:pPr>
            <a:r>
              <a:rPr lang="en-US" sz="1600" dirty="0"/>
              <a:t>Dec 13, 2001</a:t>
            </a:r>
          </a:p>
          <a:p>
            <a:pPr marL="0" indent="0">
              <a:buNone/>
            </a:pPr>
            <a:endParaRPr lang="en-US" sz="1200" dirty="0"/>
          </a:p>
          <a:p>
            <a:pPr marL="0" indent="0">
              <a:buNone/>
            </a:pPr>
            <a:r>
              <a:rPr lang="en-US" sz="1600" dirty="0"/>
              <a:t>Five alleged Pakistani suicide bombers attacked India's parliament, killing 14 civilians and themselves.</a:t>
            </a: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4086003"/>
            <a:ext cx="8325612" cy="22586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4272030"/>
            <a:ext cx="2636693" cy="1881559"/>
          </a:xfrm>
        </p:spPr>
        <p:txBody>
          <a:bodyPr>
            <a:normAutofit/>
          </a:bodyPr>
          <a:lstStyle/>
          <a:p>
            <a:r>
              <a:rPr lang="en-US" dirty="0">
                <a:solidFill>
                  <a:srgbClr val="FFFFFE"/>
                </a:solidFill>
              </a:rPr>
              <a:t>India and Pakistan Agree to Ceasefire</a:t>
            </a:r>
          </a:p>
        </p:txBody>
      </p:sp>
      <p:pic>
        <p:nvPicPr>
          <p:cNvPr id="4" name="Picture 3" descr="9e32243bd6b497076ec616717c344509">
            <a:extLst>
              <a:ext uri="{FF2B5EF4-FFF2-40B4-BE49-F238E27FC236}">
                <a16:creationId xmlns:a16="http://schemas.microsoft.com/office/drawing/2014/main" id="{DD7E3F9A-91DA-CF4E-9A78-D6F08E537DCF}"/>
              </a:ext>
            </a:extLst>
          </p:cNvPr>
          <p:cNvPicPr>
            <a:picLocks noChangeAspect="1"/>
          </p:cNvPicPr>
          <p:nvPr/>
        </p:nvPicPr>
        <p:blipFill>
          <a:blip r:embed="rId2"/>
          <a:stretch>
            <a:fillRect/>
          </a:stretch>
        </p:blipFill>
        <p:spPr>
          <a:xfrm>
            <a:off x="406908" y="731302"/>
            <a:ext cx="4071365" cy="2737992"/>
          </a:xfrm>
          <a:prstGeom prst="rect">
            <a:avLst/>
          </a:prstGeom>
        </p:spPr>
      </p:pic>
      <p:pic>
        <p:nvPicPr>
          <p:cNvPr id="5" name="Picture 4" descr="e34d283bc4ade349ce64f0568ee5646d">
            <a:extLst>
              <a:ext uri="{FF2B5EF4-FFF2-40B4-BE49-F238E27FC236}">
                <a16:creationId xmlns:a16="http://schemas.microsoft.com/office/drawing/2014/main" id="{2E235748-6C41-EF4D-BD82-A30A8BDAA30D}"/>
              </a:ext>
            </a:extLst>
          </p:cNvPr>
          <p:cNvPicPr>
            <a:picLocks noChangeAspect="1"/>
          </p:cNvPicPr>
          <p:nvPr/>
        </p:nvPicPr>
        <p:blipFill>
          <a:blip r:embed="rId3"/>
          <a:stretch>
            <a:fillRect/>
          </a:stretch>
        </p:blipFill>
        <p:spPr>
          <a:xfrm>
            <a:off x="4665728" y="716035"/>
            <a:ext cx="4071363" cy="2768526"/>
          </a:xfrm>
          <a:prstGeom prst="rect">
            <a:avLst/>
          </a:prstGeom>
        </p:spPr>
      </p:pic>
      <p:sp>
        <p:nvSpPr>
          <p:cNvPr id="3" name="Content Placeholder 2"/>
          <p:cNvSpPr>
            <a:spLocks noGrp="1"/>
          </p:cNvSpPr>
          <p:nvPr>
            <p:ph idx="1"/>
          </p:nvPr>
        </p:nvSpPr>
        <p:spPr>
          <a:xfrm>
            <a:off x="3572301" y="4272030"/>
            <a:ext cx="4943049" cy="1881559"/>
          </a:xfrm>
        </p:spPr>
        <p:txBody>
          <a:bodyPr anchor="ctr">
            <a:normAutofit fontScale="92500"/>
          </a:bodyPr>
          <a:lstStyle/>
          <a:p>
            <a:pPr marL="0" indent="0">
              <a:lnSpc>
                <a:spcPct val="90000"/>
              </a:lnSpc>
              <a:buNone/>
            </a:pPr>
            <a:r>
              <a:rPr lang="en-US" sz="1400" dirty="0">
                <a:solidFill>
                  <a:srgbClr val="FFFFFE"/>
                </a:solidFill>
              </a:rPr>
              <a:t>Nov 26, 2003</a:t>
            </a:r>
          </a:p>
          <a:p>
            <a:pPr marL="0" indent="0">
              <a:lnSpc>
                <a:spcPct val="90000"/>
              </a:lnSpc>
              <a:buNone/>
            </a:pPr>
            <a:endParaRPr lang="en-US" sz="1400" dirty="0">
              <a:solidFill>
                <a:srgbClr val="FFFFFE"/>
              </a:solidFill>
            </a:endParaRPr>
          </a:p>
          <a:p>
            <a:pPr marL="0" indent="0">
              <a:lnSpc>
                <a:spcPct val="90000"/>
              </a:lnSpc>
              <a:buNone/>
            </a:pPr>
            <a:r>
              <a:rPr lang="en-US" sz="1400" dirty="0">
                <a:solidFill>
                  <a:srgbClr val="FFFFFE"/>
                </a:solidFill>
              </a:rPr>
              <a:t>After 14 years of consistent conflict between India and Pakistan over Kashmir, the two sides agreed to a ceasefire.</a:t>
            </a:r>
            <a:br>
              <a:rPr lang="en-US" sz="1400" dirty="0">
                <a:solidFill>
                  <a:srgbClr val="FFFFFE"/>
                </a:solidFill>
              </a:rPr>
            </a:br>
            <a:br>
              <a:rPr lang="en-US" sz="1400" dirty="0">
                <a:solidFill>
                  <a:srgbClr val="FFFFFE"/>
                </a:solidFill>
              </a:rPr>
            </a:br>
            <a:r>
              <a:rPr lang="en-US" sz="1400" dirty="0">
                <a:solidFill>
                  <a:srgbClr val="FFFFFE"/>
                </a:solidFill>
              </a:rPr>
              <a:t>"The ceasefire is significant because it [was] the first time in several years that the rivals [did not dismiss] an offer made by the other," said Husain Haqqani, a leading Pakistani journalist and visiting scholar at the Carnegie Endowment for International Peace in Washington.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52fee1df11ad262de693bb3eb3ff4c55">
            <a:extLst>
              <a:ext uri="{FF2B5EF4-FFF2-40B4-BE49-F238E27FC236}">
                <a16:creationId xmlns:a16="http://schemas.microsoft.com/office/drawing/2014/main" id="{799BD359-FA38-984B-B462-FA18BEE95851}"/>
              </a:ext>
            </a:extLst>
          </p:cNvPr>
          <p:cNvPicPr>
            <a:picLocks noChangeAspect="1"/>
          </p:cNvPicPr>
          <p:nvPr/>
        </p:nvPicPr>
        <p:blipFill rotWithShape="1">
          <a:blip r:embed="rId2"/>
          <a:srcRect l="8700" r="5988"/>
          <a:stretch/>
        </p:blipFill>
        <p:spPr>
          <a:xfrm>
            <a:off x="20" y="10"/>
            <a:ext cx="9141694" cy="6857990"/>
          </a:xfrm>
          <a:prstGeom prst="rect">
            <a:avLst/>
          </a:prstGeom>
        </p:spPr>
      </p:pic>
      <p:sp>
        <p:nvSpPr>
          <p:cNvPr id="18" name="Freeform: Shape 17">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pPr>
              <a:lnSpc>
                <a:spcPct val="90000"/>
              </a:lnSpc>
            </a:pPr>
            <a:r>
              <a:rPr lang="en-US" sz="2400" dirty="0"/>
              <a:t>Over 3,000 Unmarked Mass Graves Found in Kashmir</a:t>
            </a:r>
          </a:p>
        </p:txBody>
      </p:sp>
      <p:sp>
        <p:nvSpPr>
          <p:cNvPr id="3" name="Content Placeholder 2"/>
          <p:cNvSpPr>
            <a:spLocks noGrp="1"/>
          </p:cNvSpPr>
          <p:nvPr>
            <p:ph idx="1"/>
          </p:nvPr>
        </p:nvSpPr>
        <p:spPr>
          <a:xfrm>
            <a:off x="463547" y="4808585"/>
            <a:ext cx="7173771" cy="1297576"/>
          </a:xfrm>
        </p:spPr>
        <p:txBody>
          <a:bodyPr>
            <a:noAutofit/>
          </a:bodyPr>
          <a:lstStyle/>
          <a:p>
            <a:pPr marL="0" indent="0">
              <a:lnSpc>
                <a:spcPct val="90000"/>
              </a:lnSpc>
              <a:buNone/>
            </a:pPr>
            <a:r>
              <a:rPr lang="en-US" sz="1150" dirty="0"/>
              <a:t>Jan 1, 2008 </a:t>
            </a:r>
          </a:p>
          <a:p>
            <a:pPr marL="0" indent="0">
              <a:lnSpc>
                <a:spcPct val="90000"/>
              </a:lnSpc>
              <a:buNone/>
            </a:pPr>
            <a:endParaRPr lang="en-US" sz="1150" dirty="0"/>
          </a:p>
          <a:p>
            <a:pPr marL="0" indent="0">
              <a:lnSpc>
                <a:spcPct val="90000"/>
              </a:lnSpc>
              <a:buNone/>
            </a:pPr>
            <a:r>
              <a:rPr lang="en-US" sz="1150" dirty="0"/>
              <a:t>The Association of Parents of Disappeared Persons (APDP), a human rights group in Kashmir, reported a total of 3,844 unmarked graves were discovered "in the region that lies along Line of Control (LoC) that divides the disputed territory between India and Pakistan."</a:t>
            </a:r>
            <a:br>
              <a:rPr lang="en-US" sz="1150" dirty="0"/>
            </a:br>
            <a:br>
              <a:rPr lang="en-US" sz="1150" dirty="0"/>
            </a:br>
            <a:r>
              <a:rPr lang="en-US" sz="1150" dirty="0"/>
              <a:t>ADPD also reported that there were over 8,000 missing people since the conflict over Kashmir began decades ago.</a:t>
            </a:r>
          </a:p>
        </p:txBody>
      </p:sp>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7212" y="742951"/>
            <a:ext cx="2607469" cy="4962524"/>
          </a:xfrm>
        </p:spPr>
        <p:txBody>
          <a:bodyPr vert="horz" lIns="91440" tIns="45720" rIns="91440" bIns="45720" rtlCol="0" anchor="ctr">
            <a:normAutofit/>
          </a:bodyPr>
          <a:lstStyle/>
          <a:p>
            <a:pPr defTabSz="914400">
              <a:lnSpc>
                <a:spcPct val="90000"/>
              </a:lnSpc>
            </a:pPr>
            <a:r>
              <a:rPr lang="en-US" sz="4200" kern="1200" dirty="0">
                <a:solidFill>
                  <a:srgbClr val="FFFFFF"/>
                </a:solidFill>
                <a:latin typeface="+mj-lt"/>
                <a:ea typeface="+mj-ea"/>
                <a:cs typeface="+mj-cs"/>
              </a:rPr>
              <a:t>State of Jammu and Kashmir Forms</a:t>
            </a:r>
            <a:br>
              <a:rPr lang="en-US" sz="4200" kern="1200" dirty="0">
                <a:solidFill>
                  <a:srgbClr val="FFFFFF"/>
                </a:solidFill>
                <a:latin typeface="+mj-lt"/>
                <a:ea typeface="+mj-ea"/>
                <a:cs typeface="+mj-cs"/>
              </a:rPr>
            </a:br>
            <a:br>
              <a:rPr lang="en-US" sz="4200" kern="1200" dirty="0">
                <a:solidFill>
                  <a:srgbClr val="FFFFFF"/>
                </a:solidFill>
                <a:latin typeface="+mj-lt"/>
                <a:ea typeface="+mj-ea"/>
                <a:cs typeface="+mj-cs"/>
              </a:rPr>
            </a:br>
            <a:r>
              <a:rPr lang="en-US" sz="2400" kern="1200" dirty="0">
                <a:solidFill>
                  <a:srgbClr val="FFFFFF"/>
                </a:solidFill>
                <a:latin typeface="+mj-lt"/>
                <a:ea typeface="+mj-ea"/>
                <a:cs typeface="+mj-cs"/>
              </a:rPr>
              <a:t>Dec 31, 1845</a:t>
            </a:r>
          </a:p>
        </p:txBody>
      </p:sp>
      <p:pic>
        <p:nvPicPr>
          <p:cNvPr id="4" name="Picture 3" descr="4b3005e5774419aea6dc044aba5a3317">
            <a:extLst>
              <a:ext uri="{FF2B5EF4-FFF2-40B4-BE49-F238E27FC236}">
                <a16:creationId xmlns:a16="http://schemas.microsoft.com/office/drawing/2014/main" id="{326ACA2F-4439-794F-94D7-266A1116056C}"/>
              </a:ext>
            </a:extLst>
          </p:cNvPr>
          <p:cNvPicPr>
            <a:picLocks noChangeAspect="1"/>
          </p:cNvPicPr>
          <p:nvPr/>
        </p:nvPicPr>
        <p:blipFill>
          <a:blip r:embed="rId2"/>
          <a:stretch>
            <a:fillRect/>
          </a:stretch>
        </p:blipFill>
        <p:spPr>
          <a:xfrm>
            <a:off x="3865366" y="1430044"/>
            <a:ext cx="4915159" cy="400585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dirty="0"/>
              <a:t>2008 Mumbai Terror Attack</a:t>
            </a:r>
          </a:p>
        </p:txBody>
      </p:sp>
      <p:pic>
        <p:nvPicPr>
          <p:cNvPr id="4" name="Picture 3" descr="22a910222564992dd60a6c83b8cdd6bb">
            <a:extLst>
              <a:ext uri="{FF2B5EF4-FFF2-40B4-BE49-F238E27FC236}">
                <a16:creationId xmlns:a16="http://schemas.microsoft.com/office/drawing/2014/main" id="{1067A973-1B24-F44C-BC46-2C812BC7A746}"/>
              </a:ext>
            </a:extLst>
          </p:cNvPr>
          <p:cNvPicPr>
            <a:picLocks noChangeAspect="1"/>
          </p:cNvPicPr>
          <p:nvPr/>
        </p:nvPicPr>
        <p:blipFill rotWithShape="1">
          <a:blip r:embed="rId2"/>
          <a:srcRect t="17778" b="16778"/>
          <a:stretch/>
        </p:blipFill>
        <p:spPr>
          <a:xfrm>
            <a:off x="20" y="10"/>
            <a:ext cx="9143980" cy="3994473"/>
          </a:xfrm>
          <a:prstGeom prst="rect">
            <a:avLst/>
          </a:prstGeom>
        </p:spPr>
      </p:pic>
      <p:sp>
        <p:nvSpPr>
          <p:cNvPr id="18"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fontScale="92500"/>
          </a:bodyPr>
          <a:lstStyle/>
          <a:p>
            <a:pPr marL="0" indent="0">
              <a:lnSpc>
                <a:spcPct val="90000"/>
              </a:lnSpc>
              <a:buNone/>
            </a:pPr>
            <a:r>
              <a:rPr lang="en-US" sz="1400" dirty="0"/>
              <a:t>Nov 26, 2008 to Nov 29, 2008</a:t>
            </a:r>
          </a:p>
          <a:p>
            <a:pPr marL="0" indent="0">
              <a:lnSpc>
                <a:spcPct val="90000"/>
              </a:lnSpc>
              <a:buNone/>
            </a:pPr>
            <a:endParaRPr lang="en-US" sz="1400" dirty="0"/>
          </a:p>
          <a:p>
            <a:pPr marL="0" indent="0">
              <a:lnSpc>
                <a:spcPct val="90000"/>
              </a:lnSpc>
              <a:buNone/>
            </a:pPr>
            <a:r>
              <a:rPr lang="en-US" sz="1400" dirty="0"/>
              <a:t>Ten men from the Pakistani terrorist group Lashkar-e-Tayyiba stormed six locations in Mumbai, killing a total of 164 people.</a:t>
            </a:r>
            <a:br>
              <a:rPr lang="en-US" sz="1400" dirty="0"/>
            </a:br>
            <a:br>
              <a:rPr lang="en-US" sz="1400" dirty="0"/>
            </a:br>
            <a:r>
              <a:rPr lang="en-US" sz="1400" dirty="0"/>
              <a:t>Nine of the ten gunmen were killed during the attacks. The surviving gunman was executed in 2012.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arge building&#10;&#10;Description automatically generated">
            <a:extLst>
              <a:ext uri="{FF2B5EF4-FFF2-40B4-BE49-F238E27FC236}">
                <a16:creationId xmlns:a16="http://schemas.microsoft.com/office/drawing/2014/main" id="{CD3ABAB0-5A56-6D41-8340-D42D33280DD4}"/>
              </a:ext>
            </a:extLst>
          </p:cNvPr>
          <p:cNvPicPr>
            <a:picLocks noChangeAspect="1"/>
          </p:cNvPicPr>
          <p:nvPr/>
        </p:nvPicPr>
        <p:blipFill rotWithShape="1">
          <a:blip r:embed="rId2"/>
          <a:srcRect t="9296" r="2" b="2"/>
          <a:stretch/>
        </p:blipFill>
        <p:spPr>
          <a:xfrm>
            <a:off x="20" y="10"/>
            <a:ext cx="9143980" cy="4465973"/>
          </a:xfrm>
          <a:prstGeom prst="rect">
            <a:avLst/>
          </a:prstGeom>
        </p:spPr>
      </p:pic>
      <p:sp>
        <p:nvSpPr>
          <p:cNvPr id="62" name="Rectangle: Rounded Corners 6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200" dirty="0">
                <a:solidFill>
                  <a:schemeClr val="bg1"/>
                </a:solidFill>
              </a:rPr>
              <a:t>Location 1: Chhatrapati Shivaji Terminus railway station</a:t>
            </a:r>
          </a:p>
        </p:txBody>
      </p:sp>
      <p:sp>
        <p:nvSpPr>
          <p:cNvPr id="3" name="Content Placeholder 2"/>
          <p:cNvSpPr>
            <a:spLocks noGrp="1"/>
          </p:cNvSpPr>
          <p:nvPr>
            <p:ph idx="1"/>
          </p:nvPr>
        </p:nvSpPr>
        <p:spPr>
          <a:xfrm>
            <a:off x="425196" y="4956314"/>
            <a:ext cx="8293608" cy="1306417"/>
          </a:xfrm>
        </p:spPr>
        <p:txBody>
          <a:bodyPr>
            <a:normAutofit/>
          </a:bodyPr>
          <a:lstStyle/>
          <a:p>
            <a:pPr marL="0" indent="0">
              <a:lnSpc>
                <a:spcPct val="90000"/>
              </a:lnSpc>
              <a:buNone/>
            </a:pPr>
            <a:r>
              <a:rPr lang="en-US" sz="1500" dirty="0"/>
              <a:t>Nov 26, 2008</a:t>
            </a:r>
          </a:p>
          <a:p>
            <a:pPr marL="0" indent="0">
              <a:lnSpc>
                <a:spcPct val="90000"/>
              </a:lnSpc>
              <a:buNone/>
            </a:pPr>
            <a:endParaRPr lang="en-US" sz="1500" dirty="0"/>
          </a:p>
          <a:p>
            <a:pPr marL="0" indent="0">
              <a:lnSpc>
                <a:spcPct val="90000"/>
              </a:lnSpc>
              <a:buNone/>
            </a:pPr>
            <a:r>
              <a:rPr lang="en-US" sz="1500" dirty="0"/>
              <a:t>The 90-minute attack in the Chhatrapati Shivaji Terminus railway station resulted in approximately 58 deaths. The terrorists also allegedly shot into the crowd outside of the train station, killing 10 more people.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d7c38a31d4bafede980227b31a13630">
            <a:extLst>
              <a:ext uri="{FF2B5EF4-FFF2-40B4-BE49-F238E27FC236}">
                <a16:creationId xmlns:a16="http://schemas.microsoft.com/office/drawing/2014/main" id="{15481600-2544-7341-9435-3E9A071EB1CE}"/>
              </a:ext>
            </a:extLst>
          </p:cNvPr>
          <p:cNvPicPr>
            <a:picLocks noChangeAspect="1"/>
          </p:cNvPicPr>
          <p:nvPr/>
        </p:nvPicPr>
        <p:blipFill rotWithShape="1">
          <a:blip r:embed="rId2"/>
          <a:srcRect l="12500" r="12500"/>
          <a:stretch/>
        </p:blipFill>
        <p:spPr>
          <a:xfrm>
            <a:off x="20" y="10"/>
            <a:ext cx="9143979" cy="6857990"/>
          </a:xfrm>
          <a:prstGeom prst="rect">
            <a:avLst/>
          </a:prstGeom>
        </p:spPr>
      </p:pic>
      <p:sp>
        <p:nvSpPr>
          <p:cNvPr id="18" name="Rectangle 17">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8848"/>
            <a:ext cx="2708910" cy="1536192"/>
          </a:xfrm>
        </p:spPr>
        <p:txBody>
          <a:bodyPr>
            <a:normAutofit/>
          </a:bodyPr>
          <a:lstStyle/>
          <a:p>
            <a:r>
              <a:rPr lang="en-US" dirty="0"/>
              <a:t>Location 2: Cafe Leopold</a:t>
            </a:r>
          </a:p>
        </p:txBody>
      </p:sp>
      <p:sp>
        <p:nvSpPr>
          <p:cNvPr id="20" name="Rectangle 19">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8848"/>
            <a:ext cx="4545767" cy="1536192"/>
          </a:xfrm>
        </p:spPr>
        <p:txBody>
          <a:bodyPr anchor="ctr">
            <a:normAutofit/>
          </a:bodyPr>
          <a:lstStyle/>
          <a:p>
            <a:pPr marL="0" indent="0">
              <a:buNone/>
            </a:pPr>
            <a:r>
              <a:rPr lang="en-US" sz="1600" dirty="0"/>
              <a:t>Nov 26, 2008 </a:t>
            </a:r>
          </a:p>
          <a:p>
            <a:pPr marL="0" indent="0">
              <a:buNone/>
            </a:pPr>
            <a:endParaRPr lang="en-US" sz="1600" dirty="0"/>
          </a:p>
          <a:p>
            <a:pPr marL="0" indent="0">
              <a:buNone/>
            </a:pPr>
            <a:r>
              <a:rPr lang="en-US" sz="1600" dirty="0"/>
              <a:t>The 10-minute attack resulted in 10 deaths.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2502a8323321a1027e73dc1717fc486d">
            <a:extLst>
              <a:ext uri="{FF2B5EF4-FFF2-40B4-BE49-F238E27FC236}">
                <a16:creationId xmlns:a16="http://schemas.microsoft.com/office/drawing/2014/main" id="{D95E70EF-E7D7-DB46-9B70-02292EBBA86C}"/>
              </a:ext>
            </a:extLst>
          </p:cNvPr>
          <p:cNvPicPr>
            <a:picLocks noChangeAspect="1"/>
          </p:cNvPicPr>
          <p:nvPr/>
        </p:nvPicPr>
        <p:blipFill rotWithShape="1">
          <a:blip r:embed="rId2"/>
          <a:srcRect l="12631" r="17719" b="-1"/>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r>
              <a:rPr lang="en-US" sz="3100" dirty="0"/>
              <a:t>Location 3: Cama and Albless Hospital</a:t>
            </a:r>
          </a:p>
        </p:txBody>
      </p:sp>
      <p:sp>
        <p:nvSpPr>
          <p:cNvPr id="3" name="Content Placeholder 2"/>
          <p:cNvSpPr>
            <a:spLocks noGrp="1"/>
          </p:cNvSpPr>
          <p:nvPr>
            <p:ph idx="1"/>
          </p:nvPr>
        </p:nvSpPr>
        <p:spPr>
          <a:xfrm>
            <a:off x="463547" y="4856921"/>
            <a:ext cx="7173771" cy="1249240"/>
          </a:xfrm>
        </p:spPr>
        <p:txBody>
          <a:bodyPr>
            <a:normAutofit/>
          </a:bodyPr>
          <a:lstStyle/>
          <a:p>
            <a:pPr marL="0" indent="0">
              <a:buNone/>
            </a:pPr>
            <a:r>
              <a:rPr lang="en-US" sz="1600" dirty="0"/>
              <a:t>Nov 26, 2008 </a:t>
            </a:r>
          </a:p>
          <a:p>
            <a:pPr marL="0" indent="0">
              <a:buNone/>
            </a:pPr>
            <a:endParaRPr lang="en-US" sz="1200" dirty="0"/>
          </a:p>
          <a:p>
            <a:pPr marL="0" indent="0">
              <a:buNone/>
            </a:pPr>
            <a:r>
              <a:rPr lang="en-US" sz="1600" dirty="0"/>
              <a:t>The gunmen attacked and killed six policemen outside of the Cama and Albless Hospital in Mumbai.</a:t>
            </a:r>
          </a:p>
        </p:txBody>
      </p: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r>
              <a:rPr dirty="0"/>
              <a:t>Location 4: Oberoi-Trident Hotel</a:t>
            </a:r>
          </a:p>
        </p:txBody>
      </p:sp>
      <p:pic>
        <p:nvPicPr>
          <p:cNvPr id="4" name="Picture 3" descr="efda223b77a2930bc1b7e6d9a7b7d746">
            <a:extLst>
              <a:ext uri="{FF2B5EF4-FFF2-40B4-BE49-F238E27FC236}">
                <a16:creationId xmlns:a16="http://schemas.microsoft.com/office/drawing/2014/main" id="{D3C195A0-5490-3748-9701-24806418E9CF}"/>
              </a:ext>
            </a:extLst>
          </p:cNvPr>
          <p:cNvPicPr>
            <a:picLocks noChangeAspect="1"/>
          </p:cNvPicPr>
          <p:nvPr/>
        </p:nvPicPr>
        <p:blipFill rotWithShape="1">
          <a:blip r:embed="rId2"/>
          <a:srcRect l="18662" r="22567" b="-1"/>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a:bodyPr>
          <a:lstStyle/>
          <a:p>
            <a:pPr marL="0" indent="0">
              <a:buNone/>
            </a:pPr>
            <a:r>
              <a:rPr lang="en-US" sz="1600" dirty="0"/>
              <a:t>Nov 26, 2008 to Nov 28, 2008</a:t>
            </a:r>
          </a:p>
          <a:p>
            <a:pPr marL="0" indent="0">
              <a:buNone/>
            </a:pPr>
            <a:endParaRPr lang="en-US" sz="1200" dirty="0"/>
          </a:p>
          <a:p>
            <a:pPr marL="0" indent="0">
              <a:buNone/>
            </a:pPr>
            <a:r>
              <a:rPr lang="en-US" sz="1600" dirty="0"/>
              <a:t>30 people were reported killed in the Oberoi-Trident Hotel.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59134106422fccfb1181c6e814ed60c8">
            <a:extLst>
              <a:ext uri="{FF2B5EF4-FFF2-40B4-BE49-F238E27FC236}">
                <a16:creationId xmlns:a16="http://schemas.microsoft.com/office/drawing/2014/main" id="{F9C69C0B-2D51-1B48-A351-E1EEC9EB8654}"/>
              </a:ext>
            </a:extLst>
          </p:cNvPr>
          <p:cNvPicPr>
            <a:picLocks noChangeAspect="1"/>
          </p:cNvPicPr>
          <p:nvPr/>
        </p:nvPicPr>
        <p:blipFill rotWithShape="1">
          <a:blip r:embed="rId2"/>
          <a:srcRect t="3992" r="-1" b="8842"/>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dirty="0">
                <a:solidFill>
                  <a:schemeClr val="bg1"/>
                </a:solidFill>
              </a:rPr>
              <a:t>Location 5: Nariman House</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buNone/>
            </a:pPr>
            <a:r>
              <a:rPr lang="en-US" sz="1500" dirty="0">
                <a:solidFill>
                  <a:schemeClr val="bg1"/>
                </a:solidFill>
              </a:rPr>
              <a:t>Nov 26, 2008 to Nov 28, 2008 </a:t>
            </a:r>
          </a:p>
          <a:p>
            <a:pPr marL="0" indent="0">
              <a:buNone/>
            </a:pPr>
            <a:endParaRPr lang="en-US" sz="1400" dirty="0">
              <a:solidFill>
                <a:schemeClr val="bg1"/>
              </a:solidFill>
            </a:endParaRPr>
          </a:p>
          <a:p>
            <a:pPr marL="0" indent="0">
              <a:buNone/>
            </a:pPr>
            <a:r>
              <a:rPr lang="en-US" sz="1500" dirty="0">
                <a:solidFill>
                  <a:schemeClr val="bg1"/>
                </a:solidFill>
              </a:rPr>
              <a:t>Seven people were killed at the Nariman House, a Jewish community center in Mumbai.</a:t>
            </a:r>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c8a167ddbbe7a5744dbaa4272966300">
            <a:extLst>
              <a:ext uri="{FF2B5EF4-FFF2-40B4-BE49-F238E27FC236}">
                <a16:creationId xmlns:a16="http://schemas.microsoft.com/office/drawing/2014/main" id="{D4FD73D5-60C3-754C-B5FF-E31351FA6165}"/>
              </a:ext>
            </a:extLst>
          </p:cNvPr>
          <p:cNvPicPr>
            <a:picLocks noChangeAspect="1"/>
          </p:cNvPicPr>
          <p:nvPr/>
        </p:nvPicPr>
        <p:blipFill rotWithShape="1">
          <a:blip r:embed="rId2"/>
          <a:srcRect t="22129" b="4427"/>
          <a:stretch/>
        </p:blipFill>
        <p:spPr>
          <a:xfrm>
            <a:off x="20" y="10"/>
            <a:ext cx="9143980" cy="4465973"/>
          </a:xfrm>
          <a:prstGeom prst="rect">
            <a:avLst/>
          </a:prstGeom>
        </p:spPr>
      </p:pic>
      <p:sp>
        <p:nvSpPr>
          <p:cNvPr id="18"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Location 6: Taj Mahal Palace and Tower Hotel</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dirty="0"/>
              <a:t>Nov 26, 2008 to Nov 29, 2008</a:t>
            </a:r>
          </a:p>
          <a:p>
            <a:pPr marL="0" indent="0">
              <a:buNone/>
            </a:pPr>
            <a:endParaRPr lang="en-US" sz="1500" dirty="0"/>
          </a:p>
          <a:p>
            <a:pPr marL="0" indent="0">
              <a:buNone/>
            </a:pPr>
            <a:r>
              <a:rPr lang="en-US" sz="1500" dirty="0"/>
              <a:t>During the four-day siege of the hotel, approximately 31 people were killed.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769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Kashmir Youth Killed</a:t>
            </a:r>
          </a:p>
        </p:txBody>
      </p:sp>
      <p:pic>
        <p:nvPicPr>
          <p:cNvPr id="4" name="Picture 3" descr="16383e13087805d8201bfe3035311669">
            <a:extLst>
              <a:ext uri="{FF2B5EF4-FFF2-40B4-BE49-F238E27FC236}">
                <a16:creationId xmlns:a16="http://schemas.microsoft.com/office/drawing/2014/main" id="{2FD0D91B-D335-2046-974D-9FD9203DB223}"/>
              </a:ext>
            </a:extLst>
          </p:cNvPr>
          <p:cNvPicPr>
            <a:picLocks noChangeAspect="1"/>
          </p:cNvPicPr>
          <p:nvPr/>
        </p:nvPicPr>
        <p:blipFill rotWithShape="1">
          <a:blip r:embed="rId2"/>
          <a:srcRect l="7839" r="6129"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Jun 11, 2010 </a:t>
            </a:r>
          </a:p>
          <a:p>
            <a:pPr marL="0" indent="0">
              <a:buNone/>
            </a:pPr>
            <a:endParaRPr lang="en-US" sz="1700" dirty="0">
              <a:solidFill>
                <a:srgbClr val="FFFFFF"/>
              </a:solidFill>
            </a:endParaRPr>
          </a:p>
          <a:p>
            <a:pPr marL="0" indent="0">
              <a:buNone/>
            </a:pPr>
            <a:r>
              <a:rPr lang="en-US" sz="1700" dirty="0">
                <a:solidFill>
                  <a:srgbClr val="FFFFFF"/>
                </a:solidFill>
              </a:rPr>
              <a:t>Indian security forces allegedly killed an innocent youth, Tufail Matoo, as he was walking home from school. This event reportedly ignited a new wave of anti-India protests in the Jammu and Kashmir state.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A44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Nine Killed in Anti-India Protests</a:t>
            </a:r>
          </a:p>
        </p:txBody>
      </p:sp>
      <p:pic>
        <p:nvPicPr>
          <p:cNvPr id="4" name="Picture 3" descr="edd16aeb78cab5a792a01ba83f2651fc">
            <a:extLst>
              <a:ext uri="{FF2B5EF4-FFF2-40B4-BE49-F238E27FC236}">
                <a16:creationId xmlns:a16="http://schemas.microsoft.com/office/drawing/2014/main" id="{4EB67393-EB73-A34A-9D22-D91E3B8C34E5}"/>
              </a:ext>
            </a:extLst>
          </p:cNvPr>
          <p:cNvPicPr>
            <a:picLocks noChangeAspect="1"/>
          </p:cNvPicPr>
          <p:nvPr/>
        </p:nvPicPr>
        <p:blipFill rotWithShape="1">
          <a:blip r:embed="rId2"/>
          <a:srcRect l="1241" r="25779"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Aug 1, 2010</a:t>
            </a:r>
          </a:p>
          <a:p>
            <a:pPr marL="0" indent="0">
              <a:buNone/>
            </a:pPr>
            <a:endParaRPr lang="en-US" sz="1700" dirty="0">
              <a:solidFill>
                <a:srgbClr val="FFFFFF"/>
              </a:solidFill>
            </a:endParaRPr>
          </a:p>
          <a:p>
            <a:pPr marL="0" indent="0">
              <a:buNone/>
            </a:pPr>
            <a:r>
              <a:rPr lang="en-US" sz="1700" dirty="0">
                <a:solidFill>
                  <a:srgbClr val="FFFFFF"/>
                </a:solidFill>
              </a:rPr>
              <a:t>Four of the victims died from bullet wounds and "five others died in a blast after protesters set fire to a police station stored with explosives."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749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18 Civilians Killed in Police Clashes</a:t>
            </a:r>
          </a:p>
        </p:txBody>
      </p:sp>
      <p:pic>
        <p:nvPicPr>
          <p:cNvPr id="4" name="Picture 3" descr="72a5b4d565b85c71c829235f20367da2">
            <a:extLst>
              <a:ext uri="{FF2B5EF4-FFF2-40B4-BE49-F238E27FC236}">
                <a16:creationId xmlns:a16="http://schemas.microsoft.com/office/drawing/2014/main" id="{53BDC46C-B30F-6D4C-8C0A-15A7DD51364B}"/>
              </a:ext>
            </a:extLst>
          </p:cNvPr>
          <p:cNvPicPr>
            <a:picLocks noChangeAspect="1"/>
          </p:cNvPicPr>
          <p:nvPr/>
        </p:nvPicPr>
        <p:blipFill rotWithShape="1">
          <a:blip r:embed="rId2"/>
          <a:srcRect l="11661" r="15360"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Sep 13, 2010 </a:t>
            </a:r>
          </a:p>
          <a:p>
            <a:pPr marL="0" indent="0">
              <a:buNone/>
            </a:pPr>
            <a:endParaRPr lang="en-US" sz="1700" dirty="0">
              <a:solidFill>
                <a:srgbClr val="FFFFFF"/>
              </a:solidFill>
            </a:endParaRPr>
          </a:p>
          <a:p>
            <a:pPr marL="0" indent="0">
              <a:buNone/>
            </a:pPr>
            <a:r>
              <a:rPr lang="en-US" sz="1700" dirty="0">
                <a:solidFill>
                  <a:srgbClr val="FFFFFF"/>
                </a:solidFill>
              </a:rPr>
              <a:t>According to BBC correspondent Altaf Hussan, in Kashmir, thousands of Kashmiris defied curfew and took to the streets in protest against India.</a:t>
            </a:r>
            <a:br>
              <a:rPr lang="en-US" sz="1700" dirty="0">
                <a:solidFill>
                  <a:srgbClr val="FFFFFF"/>
                </a:solidFill>
              </a:rPr>
            </a:br>
            <a:br>
              <a:rPr lang="en-US" sz="1700" dirty="0">
                <a:solidFill>
                  <a:srgbClr val="FFFFFF"/>
                </a:solidFill>
              </a:rPr>
            </a:br>
            <a:r>
              <a:rPr lang="en-US" sz="1700" dirty="0">
                <a:solidFill>
                  <a:srgbClr val="FFFFFF"/>
                </a:solidFill>
              </a:rPr>
              <a:t>"Police fired live ammunition to break up the demonstrations and confirmed that 18 civilians had been killed."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261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Jammu and Kashmir Profile</a:t>
            </a:r>
          </a:p>
        </p:txBody>
      </p:sp>
      <p:pic>
        <p:nvPicPr>
          <p:cNvPr id="4" name="Picture 3" descr="947019ab4d7c11ec1497ce46e9932d7f">
            <a:extLst>
              <a:ext uri="{FF2B5EF4-FFF2-40B4-BE49-F238E27FC236}">
                <a16:creationId xmlns:a16="http://schemas.microsoft.com/office/drawing/2014/main" id="{944AC0A3-22FF-B046-92AE-518A016BC395}"/>
              </a:ext>
            </a:extLst>
          </p:cNvPr>
          <p:cNvPicPr>
            <a:picLocks noChangeAspect="1"/>
          </p:cNvPicPr>
          <p:nvPr/>
        </p:nvPicPr>
        <p:blipFill rotWithShape="1">
          <a:blip r:embed="rId2"/>
          <a:srcRect l="4317" r="-3" b="-3"/>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Jammu and Kashmir is an India-administered state covering 45% of the entirety of Kashmir.</a:t>
            </a:r>
            <a:br>
              <a:rPr lang="en-US" sz="1700" dirty="0">
                <a:solidFill>
                  <a:srgbClr val="FFFFFF"/>
                </a:solidFill>
              </a:rPr>
            </a:br>
            <a:br>
              <a:rPr lang="en-US" sz="1700" dirty="0">
                <a:solidFill>
                  <a:srgbClr val="FFFFFF"/>
                </a:solidFill>
              </a:rPr>
            </a:br>
            <a:r>
              <a:rPr lang="en-US" sz="1700" dirty="0">
                <a:solidFill>
                  <a:srgbClr val="FFFFFF"/>
                </a:solidFill>
              </a:rPr>
              <a:t>According to the 2011 Indian Census, the population in Jammu and Kashmir was 12,541,302.</a:t>
            </a:r>
            <a:br>
              <a:rPr lang="en-US" sz="1700" dirty="0">
                <a:solidFill>
                  <a:srgbClr val="FFFFFF"/>
                </a:solidFill>
              </a:rPr>
            </a:br>
            <a:br>
              <a:rPr lang="en-US" sz="1700" dirty="0">
                <a:solidFill>
                  <a:srgbClr val="FFFFFF"/>
                </a:solidFill>
              </a:rPr>
            </a:br>
            <a:r>
              <a:rPr lang="en-US" sz="1700" dirty="0">
                <a:solidFill>
                  <a:srgbClr val="FFFFFF"/>
                </a:solidFill>
              </a:rPr>
              <a:t>The majority of people in Jammu and Kashmir follow Islam, and the remaining are Hindu, Buddhist, and Sikhs. The official language is Urdu.</a:t>
            </a:r>
          </a:p>
        </p:txBody>
      </p:sp>
    </p:spTree>
    <p:extLst>
      <p:ext uri="{BB962C8B-B14F-4D97-AF65-F5344CB8AC3E}">
        <p14:creationId xmlns:p14="http://schemas.microsoft.com/office/powerpoint/2010/main" val="84027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8b1c1bbb3e36685520aed6034a27bc7e">
            <a:extLst>
              <a:ext uri="{FF2B5EF4-FFF2-40B4-BE49-F238E27FC236}">
                <a16:creationId xmlns:a16="http://schemas.microsoft.com/office/drawing/2014/main" id="{A8F2129A-9A7C-C242-9E45-669867F3B456}"/>
              </a:ext>
            </a:extLst>
          </p:cNvPr>
          <p:cNvPicPr>
            <a:picLocks noChangeAspect="1"/>
          </p:cNvPicPr>
          <p:nvPr/>
        </p:nvPicPr>
        <p:blipFill rotWithShape="1">
          <a:blip r:embed="rId2"/>
          <a:srcRect r="-2" b="25472"/>
          <a:stretch/>
        </p:blipFill>
        <p:spPr>
          <a:xfrm>
            <a:off x="240030" y="320040"/>
            <a:ext cx="8661654" cy="4303462"/>
          </a:xfrm>
          <a:prstGeom prst="rect">
            <a:avLst/>
          </a:prstGeom>
        </p:spPr>
      </p:pic>
      <p:sp>
        <p:nvSpPr>
          <p:cNvPr id="15"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dirty="0">
                <a:solidFill>
                  <a:schemeClr val="bg1"/>
                </a:solidFill>
              </a:rPr>
              <a:t>Adil Khanday Killed</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buNone/>
            </a:pPr>
            <a:r>
              <a:rPr lang="en-US" sz="1500" dirty="0">
                <a:solidFill>
                  <a:schemeClr val="bg1"/>
                </a:solidFill>
              </a:rPr>
              <a:t>Oct 20, 2015</a:t>
            </a:r>
          </a:p>
          <a:p>
            <a:pPr marL="0" indent="0">
              <a:buNone/>
            </a:pPr>
            <a:endParaRPr lang="en-US" sz="1500" dirty="0">
              <a:solidFill>
                <a:schemeClr val="bg1"/>
              </a:solidFill>
            </a:endParaRPr>
          </a:p>
          <a:p>
            <a:pPr marL="0" indent="0">
              <a:buNone/>
            </a:pPr>
            <a:r>
              <a:rPr lang="en-US" sz="1500" dirty="0">
                <a:solidFill>
                  <a:schemeClr val="bg1"/>
                </a:solidFill>
              </a:rPr>
              <a:t>Adil Kahnday, one of the rebels pictured with Burhan Wani in a viral photo, died in southern Kashmir. Large protests occurred after his death. </a:t>
            </a:r>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4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475707" y="4892358"/>
            <a:ext cx="2824704" cy="1325563"/>
          </a:xfrm>
        </p:spPr>
        <p:txBody>
          <a:bodyPr>
            <a:normAutofit/>
          </a:bodyPr>
          <a:lstStyle/>
          <a:p>
            <a:pPr algn="r"/>
            <a:r>
              <a:rPr lang="en-US" sz="2100" dirty="0">
                <a:solidFill>
                  <a:schemeClr val="bg1"/>
                </a:solidFill>
              </a:rPr>
              <a:t>Burhan Wani Killed</a:t>
            </a:r>
          </a:p>
        </p:txBody>
      </p:sp>
      <p:pic>
        <p:nvPicPr>
          <p:cNvPr id="4" name="Picture 3" descr="63a29af29ab813eb4d338cf3e76edfcb">
            <a:extLst>
              <a:ext uri="{FF2B5EF4-FFF2-40B4-BE49-F238E27FC236}">
                <a16:creationId xmlns:a16="http://schemas.microsoft.com/office/drawing/2014/main" id="{8D76FD3B-16C9-734E-AB84-40ABE02897B9}"/>
              </a:ext>
            </a:extLst>
          </p:cNvPr>
          <p:cNvPicPr>
            <a:picLocks noChangeAspect="1"/>
          </p:cNvPicPr>
          <p:nvPr/>
        </p:nvPicPr>
        <p:blipFill rotWithShape="1">
          <a:blip r:embed="rId2"/>
          <a:srcRect t="8338" r="-1" b="3334"/>
          <a:stretch/>
        </p:blipFill>
        <p:spPr>
          <a:xfrm>
            <a:off x="746500" y="385011"/>
            <a:ext cx="7646644" cy="3799159"/>
          </a:xfrm>
          <a:prstGeom prst="rect">
            <a:avLst/>
          </a:prstGeom>
        </p:spPr>
      </p:pic>
      <p:cxnSp>
        <p:nvCxnSpPr>
          <p:cNvPr id="20" name="Straight Connector 19">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479748"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59088" y="4824249"/>
            <a:ext cx="5004852" cy="1461780"/>
          </a:xfrm>
        </p:spPr>
        <p:txBody>
          <a:bodyPr anchor="ctr">
            <a:normAutofit/>
          </a:bodyPr>
          <a:lstStyle/>
          <a:p>
            <a:pPr marL="0" indent="0">
              <a:buNone/>
            </a:pPr>
            <a:r>
              <a:rPr lang="en-US" sz="1600" dirty="0">
                <a:solidFill>
                  <a:schemeClr val="bg1"/>
                </a:solidFill>
              </a:rPr>
              <a:t>Jul 8, 2016</a:t>
            </a:r>
          </a:p>
          <a:p>
            <a:pPr marL="0" indent="0">
              <a:buNone/>
            </a:pPr>
            <a:endParaRPr lang="en-US" sz="1600" dirty="0">
              <a:solidFill>
                <a:schemeClr val="bg1"/>
              </a:solidFill>
            </a:endParaRPr>
          </a:p>
          <a:p>
            <a:pPr marL="0" indent="0">
              <a:buNone/>
            </a:pPr>
            <a:r>
              <a:rPr lang="en-US" sz="1600" dirty="0">
                <a:solidFill>
                  <a:schemeClr val="bg1"/>
                </a:solidFill>
              </a:rPr>
              <a:t>Burhan Wani and two other fellow rebels died in southern Kashmir. Thousands of locals protested his death afterwards, resulting in 100 deaths.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D526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Four Kashmiris Die in Protests </a:t>
            </a:r>
          </a:p>
        </p:txBody>
      </p:sp>
      <p:pic>
        <p:nvPicPr>
          <p:cNvPr id="4" name="Picture 3" descr="022f774c33910e8c3c4b86ee7acbbaf7">
            <a:extLst>
              <a:ext uri="{FF2B5EF4-FFF2-40B4-BE49-F238E27FC236}">
                <a16:creationId xmlns:a16="http://schemas.microsoft.com/office/drawing/2014/main" id="{C401DADA-0394-834E-9D70-B84273B9BFDC}"/>
              </a:ext>
            </a:extLst>
          </p:cNvPr>
          <p:cNvPicPr>
            <a:picLocks noChangeAspect="1"/>
          </p:cNvPicPr>
          <p:nvPr/>
        </p:nvPicPr>
        <p:blipFill rotWithShape="1">
          <a:blip r:embed="rId2"/>
          <a:srcRect l="14938" r="-2"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Aug 16, 2016</a:t>
            </a:r>
          </a:p>
          <a:p>
            <a:pPr marL="0" indent="0">
              <a:buNone/>
            </a:pPr>
            <a:endParaRPr lang="en-US" sz="1700" dirty="0">
              <a:solidFill>
                <a:srgbClr val="FFFFFF"/>
              </a:solidFill>
            </a:endParaRPr>
          </a:p>
          <a:p>
            <a:pPr marL="0" indent="0">
              <a:buNone/>
            </a:pPr>
            <a:r>
              <a:rPr lang="en-US" sz="1700" dirty="0">
                <a:solidFill>
                  <a:srgbClr val="FFFFFF"/>
                </a:solidFill>
              </a:rPr>
              <a:t>Indian military officials killed four civilian protestors and injured 15. They fired bullets and pellets and threw tear gas at protestors. They allegedly fired after group of young Kashmiris threw rocks at officials.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dirty="0"/>
              <a:t>Deaths and Protest During By-Election</a:t>
            </a:r>
          </a:p>
        </p:txBody>
      </p:sp>
      <p:pic>
        <p:nvPicPr>
          <p:cNvPr id="4" name="Picture 3" descr="79ff32bcb98a94c2ff4d40a507cd46bc">
            <a:extLst>
              <a:ext uri="{FF2B5EF4-FFF2-40B4-BE49-F238E27FC236}">
                <a16:creationId xmlns:a16="http://schemas.microsoft.com/office/drawing/2014/main" id="{106E0CB0-5038-584D-B2C6-8D88B5DF208B}"/>
              </a:ext>
            </a:extLst>
          </p:cNvPr>
          <p:cNvPicPr>
            <a:picLocks noChangeAspect="1"/>
          </p:cNvPicPr>
          <p:nvPr/>
        </p:nvPicPr>
        <p:blipFill rotWithShape="1">
          <a:blip r:embed="rId2"/>
          <a:srcRect t="16548" b="16504"/>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fontScale="92500" lnSpcReduction="10000"/>
          </a:bodyPr>
          <a:lstStyle/>
          <a:p>
            <a:pPr marL="0" indent="0">
              <a:lnSpc>
                <a:spcPct val="90000"/>
              </a:lnSpc>
              <a:buNone/>
            </a:pPr>
            <a:r>
              <a:rPr lang="en-US" sz="1600" dirty="0"/>
              <a:t>Apr 16, 2017</a:t>
            </a:r>
          </a:p>
          <a:p>
            <a:pPr marL="0" indent="0">
              <a:lnSpc>
                <a:spcPct val="90000"/>
              </a:lnSpc>
              <a:buNone/>
            </a:pPr>
            <a:endParaRPr lang="en-US" sz="1600" dirty="0"/>
          </a:p>
          <a:p>
            <a:pPr marL="0" indent="0">
              <a:lnSpc>
                <a:spcPct val="90000"/>
              </a:lnSpc>
              <a:buNone/>
            </a:pPr>
            <a:r>
              <a:rPr lang="en-US" sz="1600" dirty="0"/>
              <a:t>Eight people died and more than 100 people were injured at protests during an election in Kashmir. There was an extremely low turnout with only 2% of the people living in the Indian administered portion of Kashmir voting.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r>
              <a:rPr dirty="0"/>
              <a:t>Sabzar Bhat Killed</a:t>
            </a:r>
          </a:p>
        </p:txBody>
      </p:sp>
      <p:pic>
        <p:nvPicPr>
          <p:cNvPr id="4" name="Picture 3" descr="cdf88c6fc7d24f50d5380f0156ee0935">
            <a:extLst>
              <a:ext uri="{FF2B5EF4-FFF2-40B4-BE49-F238E27FC236}">
                <a16:creationId xmlns:a16="http://schemas.microsoft.com/office/drawing/2014/main" id="{A11B42C6-B32C-3846-8DFE-97DE5B574EF7}"/>
              </a:ext>
            </a:extLst>
          </p:cNvPr>
          <p:cNvPicPr>
            <a:picLocks noChangeAspect="1"/>
          </p:cNvPicPr>
          <p:nvPr/>
        </p:nvPicPr>
        <p:blipFill rotWithShape="1">
          <a:blip r:embed="rId2"/>
          <a:srcRect l="10143" r="16394"/>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a:bodyPr>
          <a:lstStyle/>
          <a:p>
            <a:pPr marL="0" indent="0">
              <a:buNone/>
            </a:pPr>
            <a:r>
              <a:rPr lang="en-US" sz="1600" dirty="0"/>
              <a:t>May 27, 2017 </a:t>
            </a:r>
          </a:p>
          <a:p>
            <a:pPr marL="0" indent="0">
              <a:buNone/>
            </a:pPr>
            <a:endParaRPr lang="en-US" sz="1600" dirty="0"/>
          </a:p>
          <a:p>
            <a:pPr marL="0" indent="0">
              <a:buNone/>
            </a:pPr>
            <a:r>
              <a:rPr lang="en-US" sz="1600" dirty="0"/>
              <a:t>Sabzar Bhat, Burhan Wani's successor, died in southern Kashmir in Pulwama. Bhat often used social media to convince younger people to join his group.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6d0a949cd96faa725e895ea5de90af57">
            <a:extLst>
              <a:ext uri="{FF2B5EF4-FFF2-40B4-BE49-F238E27FC236}">
                <a16:creationId xmlns:a16="http://schemas.microsoft.com/office/drawing/2014/main" id="{D3851EEC-E68F-4B43-B873-398F27C11744}"/>
              </a:ext>
            </a:extLst>
          </p:cNvPr>
          <p:cNvPicPr>
            <a:picLocks noChangeAspect="1"/>
          </p:cNvPicPr>
          <p:nvPr/>
        </p:nvPicPr>
        <p:blipFill rotWithShape="1">
          <a:blip r:embed="rId2"/>
          <a:srcRect l="25019"/>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r>
              <a:rPr lang="en-US" sz="3100" dirty="0"/>
              <a:t>Militants Kill Seven Hindu Pilgrims</a:t>
            </a:r>
          </a:p>
        </p:txBody>
      </p:sp>
      <p:sp>
        <p:nvSpPr>
          <p:cNvPr id="3" name="Content Placeholder 2"/>
          <p:cNvSpPr>
            <a:spLocks noGrp="1"/>
          </p:cNvSpPr>
          <p:nvPr>
            <p:ph idx="1"/>
          </p:nvPr>
        </p:nvSpPr>
        <p:spPr>
          <a:xfrm>
            <a:off x="463547" y="4856921"/>
            <a:ext cx="7173771" cy="1249240"/>
          </a:xfrm>
        </p:spPr>
        <p:txBody>
          <a:bodyPr>
            <a:normAutofit/>
          </a:bodyPr>
          <a:lstStyle/>
          <a:p>
            <a:pPr marL="0" indent="0">
              <a:lnSpc>
                <a:spcPct val="90000"/>
              </a:lnSpc>
              <a:buNone/>
            </a:pPr>
            <a:r>
              <a:rPr lang="en-US" sz="1200" dirty="0"/>
              <a:t>Jul 11, 2017</a:t>
            </a:r>
          </a:p>
          <a:p>
            <a:pPr marL="0" indent="0">
              <a:lnSpc>
                <a:spcPct val="90000"/>
              </a:lnSpc>
              <a:buNone/>
            </a:pPr>
            <a:endParaRPr lang="en-US" sz="1200" dirty="0"/>
          </a:p>
          <a:p>
            <a:pPr marL="0" indent="0">
              <a:lnSpc>
                <a:spcPct val="90000"/>
              </a:lnSpc>
              <a:buNone/>
            </a:pPr>
            <a:r>
              <a:rPr lang="en-US" sz="1200" dirty="0"/>
              <a:t>Seven Hindu pilgrims were allegedly killed by militants in Jammu and Kashmir as their bus was caught in the crossfire between militants and Indian police.</a:t>
            </a:r>
            <a:br>
              <a:rPr lang="en-US" sz="1200" dirty="0"/>
            </a:br>
            <a:br>
              <a:rPr lang="en-US" sz="1200" dirty="0"/>
            </a:br>
            <a:r>
              <a:rPr lang="en-US" sz="1200" dirty="0"/>
              <a:t>India accused Pakistan's rebel group, Lashkar-e-Tayyiba, of causing the attack. The group denied the accusations.</a:t>
            </a:r>
          </a:p>
        </p:txBody>
      </p:sp>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title"/>
          </p:nvPr>
        </p:nvSpPr>
        <p:spPr>
          <a:xfrm>
            <a:off x="666473" y="4760132"/>
            <a:ext cx="2960565" cy="1777829"/>
          </a:xfrm>
        </p:spPr>
        <p:txBody>
          <a:bodyPr>
            <a:normAutofit/>
          </a:bodyPr>
          <a:lstStyle/>
          <a:p>
            <a:pPr algn="l"/>
            <a:r>
              <a:rPr lang="en-US" sz="3500" dirty="0"/>
              <a:t>Saddam Paddar Killed</a:t>
            </a:r>
          </a:p>
        </p:txBody>
      </p:sp>
      <p:sp>
        <p:nvSpPr>
          <p:cNvPr id="32" name="Freeform: Shape 31">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6ed0629d47717e61f3eafad4e98ec779">
            <a:extLst>
              <a:ext uri="{FF2B5EF4-FFF2-40B4-BE49-F238E27FC236}">
                <a16:creationId xmlns:a16="http://schemas.microsoft.com/office/drawing/2014/main" id="{9798D025-5D98-DE4F-AA41-AF58D1F3D361}"/>
              </a:ext>
            </a:extLst>
          </p:cNvPr>
          <p:cNvPicPr>
            <a:picLocks noChangeAspect="1"/>
          </p:cNvPicPr>
          <p:nvPr/>
        </p:nvPicPr>
        <p:blipFill>
          <a:blip r:embed="rId2"/>
          <a:stretch>
            <a:fillRect/>
          </a:stretch>
        </p:blipFill>
        <p:spPr>
          <a:xfrm>
            <a:off x="482600" y="806484"/>
            <a:ext cx="8185545" cy="3090041"/>
          </a:xfrm>
          <a:prstGeom prst="rect">
            <a:avLst/>
          </a:prstGeom>
        </p:spPr>
      </p:pic>
      <p:sp>
        <p:nvSpPr>
          <p:cNvPr id="3" name="Content Placeholder 2"/>
          <p:cNvSpPr>
            <a:spLocks noGrp="1"/>
          </p:cNvSpPr>
          <p:nvPr>
            <p:ph idx="1"/>
          </p:nvPr>
        </p:nvSpPr>
        <p:spPr>
          <a:xfrm>
            <a:off x="3838835" y="4767660"/>
            <a:ext cx="4711405" cy="1770300"/>
          </a:xfrm>
        </p:spPr>
        <p:txBody>
          <a:bodyPr anchor="ctr">
            <a:normAutofit/>
          </a:bodyPr>
          <a:lstStyle/>
          <a:p>
            <a:pPr marL="0" indent="0">
              <a:lnSpc>
                <a:spcPct val="90000"/>
              </a:lnSpc>
              <a:buNone/>
            </a:pPr>
            <a:r>
              <a:rPr lang="en-US" sz="1100" dirty="0"/>
              <a:t>May 6, 2018 </a:t>
            </a:r>
          </a:p>
          <a:p>
            <a:pPr marL="0" indent="0">
              <a:lnSpc>
                <a:spcPct val="90000"/>
              </a:lnSpc>
              <a:buNone/>
            </a:pPr>
            <a:endParaRPr lang="en-US" sz="1100" dirty="0"/>
          </a:p>
          <a:p>
            <a:pPr marL="0" indent="0">
              <a:lnSpc>
                <a:spcPct val="90000"/>
              </a:lnSpc>
              <a:buNone/>
            </a:pPr>
            <a:r>
              <a:rPr lang="en-US" sz="1100" dirty="0"/>
              <a:t>Indian police and military killed Saddam Paddar and five other Kashmir rebels. </a:t>
            </a:r>
            <a:br>
              <a:rPr lang="en-US" sz="1100" dirty="0"/>
            </a:br>
            <a:br>
              <a:rPr lang="en-US" sz="1100" dirty="0"/>
            </a:br>
            <a:r>
              <a:rPr lang="en-US" sz="1100" dirty="0"/>
              <a:t>Paddar was one of the rebels in the viral photo with Burhan Wani, a Kashmiri military commander. </a:t>
            </a:r>
            <a:br>
              <a:rPr lang="en-US" sz="1100" dirty="0"/>
            </a:br>
            <a:br>
              <a:rPr lang="en-US" sz="1100" dirty="0"/>
            </a:br>
            <a:r>
              <a:rPr lang="en-US" sz="1100" dirty="0"/>
              <a:t>Indian officials killed 5 civilians and injured 25 during a protest after the killings. </a:t>
            </a:r>
          </a:p>
        </p:txBody>
      </p:sp>
    </p:spTree>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India Declares a Rare Ceasefire</a:t>
            </a:r>
          </a:p>
        </p:txBody>
      </p:sp>
      <p:pic>
        <p:nvPicPr>
          <p:cNvPr id="4" name="Picture 3" descr="b2a0132a1471172a8e38790589d8a1cb">
            <a:extLst>
              <a:ext uri="{FF2B5EF4-FFF2-40B4-BE49-F238E27FC236}">
                <a16:creationId xmlns:a16="http://schemas.microsoft.com/office/drawing/2014/main" id="{D3A1B673-2AEA-F74F-B611-83A36057679A}"/>
              </a:ext>
            </a:extLst>
          </p:cNvPr>
          <p:cNvPicPr>
            <a:picLocks noChangeAspect="1"/>
          </p:cNvPicPr>
          <p:nvPr/>
        </p:nvPicPr>
        <p:blipFill rotWithShape="1">
          <a:blip r:embed="rId2"/>
          <a:srcRect t="23969" b="1523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dirty="0"/>
              <a:t>In May 2018, the Indian government announced a ceasefire between the government forces and Jammu and Kashmir separatists.</a:t>
            </a:r>
            <a:br>
              <a:rPr lang="en-US" sz="1600" dirty="0"/>
            </a:br>
            <a:br>
              <a:rPr lang="en-US" sz="1600" dirty="0"/>
            </a:br>
            <a:r>
              <a:rPr lang="en-US" sz="1600" dirty="0"/>
              <a:t>The ceasefire took place during the Muslim holy month of Ramadan. "It was the first time in 18 years that the Indian government declared a ceasefire for Ramadan in the territory."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dirty="0"/>
              <a:t>Mob Arrives Where Wani Died </a:t>
            </a:r>
          </a:p>
        </p:txBody>
      </p:sp>
      <p:pic>
        <p:nvPicPr>
          <p:cNvPr id="4" name="Picture 3" descr="8b2647f5e000005596baf09b955ffcb8">
            <a:extLst>
              <a:ext uri="{FF2B5EF4-FFF2-40B4-BE49-F238E27FC236}">
                <a16:creationId xmlns:a16="http://schemas.microsoft.com/office/drawing/2014/main" id="{2E1FE6F8-4A6B-CC49-87DE-88D04CC9F5B7}"/>
              </a:ext>
            </a:extLst>
          </p:cNvPr>
          <p:cNvPicPr>
            <a:picLocks noChangeAspect="1"/>
          </p:cNvPicPr>
          <p:nvPr/>
        </p:nvPicPr>
        <p:blipFill rotWithShape="1">
          <a:blip r:embed="rId2"/>
          <a:srcRect t="10735" b="12288"/>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361935"/>
            <a:ext cx="4545767" cy="1779373"/>
          </a:xfrm>
        </p:spPr>
        <p:txBody>
          <a:bodyPr anchor="ctr">
            <a:normAutofit/>
          </a:bodyPr>
          <a:lstStyle/>
          <a:p>
            <a:pPr marL="0" indent="0">
              <a:lnSpc>
                <a:spcPct val="90000"/>
              </a:lnSpc>
              <a:buNone/>
            </a:pPr>
            <a:r>
              <a:rPr lang="en-US" sz="1100" dirty="0"/>
              <a:t>Jul 14, 2018</a:t>
            </a:r>
          </a:p>
          <a:p>
            <a:pPr marL="0" indent="0">
              <a:lnSpc>
                <a:spcPct val="90000"/>
              </a:lnSpc>
              <a:buNone/>
            </a:pPr>
            <a:endParaRPr lang="en-US" sz="1100" dirty="0"/>
          </a:p>
          <a:p>
            <a:pPr marL="0" indent="0">
              <a:lnSpc>
                <a:spcPct val="90000"/>
              </a:lnSpc>
              <a:buNone/>
            </a:pPr>
            <a:r>
              <a:rPr lang="en-US" sz="1100" dirty="0"/>
              <a:t>An angry mob vandalized and set fire to nine homes in the residential area where Indian forces killed Wani. They also set ablaze an apple orchard and cut down trees. There was a rumor that the family hosting Wani the day he died had poisoned him and tipped the authorities. </a:t>
            </a:r>
            <a:br>
              <a:rPr lang="en-US" sz="1100" dirty="0"/>
            </a:br>
            <a:br>
              <a:rPr lang="en-US" sz="1100" dirty="0"/>
            </a:br>
            <a:r>
              <a:rPr lang="en-US" sz="1100" dirty="0"/>
              <a:t>The family who lived in the home said this was false; they wanted to host him and had positive views of Wani. According to News18, the villagers face social stigma when they tell others where they come from.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4675886"/>
            <a:ext cx="2763774" cy="1608328"/>
          </a:xfrm>
        </p:spPr>
        <p:txBody>
          <a:bodyPr>
            <a:normAutofit/>
          </a:bodyPr>
          <a:lstStyle/>
          <a:p>
            <a:r>
              <a:rPr lang="en-US" sz="3100" dirty="0"/>
              <a:t>Over 5,000 Conflict Events in Past Year</a:t>
            </a:r>
          </a:p>
        </p:txBody>
      </p:sp>
      <p:sp>
        <p:nvSpPr>
          <p:cNvPr id="18"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4001"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ounded Rectangle 26">
            <a:extLst>
              <a:ext uri="{FF2B5EF4-FFF2-40B4-BE49-F238E27FC236}">
                <a16:creationId xmlns:a16="http://schemas.microsoft.com/office/drawing/2014/main" id="{1B9CAF73-92E0-421B-9CBB-6CAF38509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320843"/>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cc912c6ab90a96c43c558e1ac8f101d">
            <a:extLst>
              <a:ext uri="{FF2B5EF4-FFF2-40B4-BE49-F238E27FC236}">
                <a16:creationId xmlns:a16="http://schemas.microsoft.com/office/drawing/2014/main" id="{A8871E71-E54E-1D45-93CF-7378B78000E9}"/>
              </a:ext>
            </a:extLst>
          </p:cNvPr>
          <p:cNvPicPr>
            <a:picLocks noChangeAspect="1"/>
          </p:cNvPicPr>
          <p:nvPr/>
        </p:nvPicPr>
        <p:blipFill>
          <a:blip r:embed="rId2"/>
          <a:stretch>
            <a:fillRect/>
          </a:stretch>
        </p:blipFill>
        <p:spPr>
          <a:xfrm>
            <a:off x="480885" y="1469680"/>
            <a:ext cx="3730752" cy="1641529"/>
          </a:xfrm>
          <a:prstGeom prst="rect">
            <a:avLst/>
          </a:prstGeom>
        </p:spPr>
      </p:pic>
      <p:sp>
        <p:nvSpPr>
          <p:cNvPr id="20" name="Rounded Rectangle 16">
            <a:extLst>
              <a:ext uri="{FF2B5EF4-FFF2-40B4-BE49-F238E27FC236}">
                <a16:creationId xmlns:a16="http://schemas.microsoft.com/office/drawing/2014/main" id="{A6705D2C-3D75-4306-94DF-E75EE9F2D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320843"/>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1220e5a2de6afaf82aa5ae81b07c243">
            <a:extLst>
              <a:ext uri="{FF2B5EF4-FFF2-40B4-BE49-F238E27FC236}">
                <a16:creationId xmlns:a16="http://schemas.microsoft.com/office/drawing/2014/main" id="{36431FC1-254C-714C-B80D-2F4D08546BAF}"/>
              </a:ext>
            </a:extLst>
          </p:cNvPr>
          <p:cNvPicPr>
            <a:picLocks noChangeAspect="1"/>
          </p:cNvPicPr>
          <p:nvPr/>
        </p:nvPicPr>
        <p:blipFill>
          <a:blip r:embed="rId3"/>
          <a:stretch>
            <a:fillRect/>
          </a:stretch>
        </p:blipFill>
        <p:spPr>
          <a:xfrm>
            <a:off x="4932363" y="1428623"/>
            <a:ext cx="3730752" cy="1632203"/>
          </a:xfrm>
          <a:prstGeom prst="rect">
            <a:avLst/>
          </a:prstGeom>
        </p:spPr>
      </p:pic>
      <p:sp>
        <p:nvSpPr>
          <p:cNvPr id="3" name="Content Placeholder 2"/>
          <p:cNvSpPr>
            <a:spLocks noGrp="1"/>
          </p:cNvSpPr>
          <p:nvPr>
            <p:ph idx="1"/>
          </p:nvPr>
        </p:nvSpPr>
        <p:spPr>
          <a:xfrm>
            <a:off x="3648075" y="4675886"/>
            <a:ext cx="5006720" cy="1605083"/>
          </a:xfrm>
        </p:spPr>
        <p:txBody>
          <a:bodyPr anchor="ctr">
            <a:normAutofit/>
          </a:bodyPr>
          <a:lstStyle/>
          <a:p>
            <a:pPr marL="0" indent="0">
              <a:lnSpc>
                <a:spcPct val="90000"/>
              </a:lnSpc>
              <a:buNone/>
            </a:pPr>
            <a:r>
              <a:rPr lang="en-US" sz="1400" dirty="0"/>
              <a:t>Aug 7, 2018 to Aug 07, 2019 </a:t>
            </a:r>
          </a:p>
          <a:p>
            <a:pPr marL="0" indent="0">
              <a:lnSpc>
                <a:spcPct val="90000"/>
              </a:lnSpc>
              <a:buNone/>
            </a:pPr>
            <a:endParaRPr lang="en-US" sz="1400" dirty="0"/>
          </a:p>
          <a:p>
            <a:pPr marL="0" indent="0">
              <a:lnSpc>
                <a:spcPct val="90000"/>
              </a:lnSpc>
              <a:buNone/>
            </a:pPr>
            <a:r>
              <a:rPr lang="en-US" sz="1400" dirty="0"/>
              <a:t>According to Peace Insight's ACLED data, there were 5,410 separate conflict events recorded in Jammu and Kashmir between 2018-2019.</a:t>
            </a:r>
            <a:br>
              <a:rPr lang="en-US" sz="1400" dirty="0"/>
            </a:br>
            <a:br>
              <a:rPr lang="en-US" sz="1400" dirty="0"/>
            </a:br>
            <a:r>
              <a:rPr lang="en-US" sz="1400" dirty="0"/>
              <a:t>Roughly half of these incidences occurred since January 1, 2019.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Who Controls Kashmir</a:t>
            </a:r>
          </a:p>
        </p:txBody>
      </p:sp>
      <p:pic>
        <p:nvPicPr>
          <p:cNvPr id="4" name="Picture 3" descr="f6ade2defae7278d94c981f0fad504b9">
            <a:extLst>
              <a:ext uri="{FF2B5EF4-FFF2-40B4-BE49-F238E27FC236}">
                <a16:creationId xmlns:a16="http://schemas.microsoft.com/office/drawing/2014/main" id="{2EE4DE18-AE2E-554F-93EB-D625F861ACAB}"/>
              </a:ext>
            </a:extLst>
          </p:cNvPr>
          <p:cNvPicPr>
            <a:picLocks noChangeAspect="1"/>
          </p:cNvPicPr>
          <p:nvPr/>
        </p:nvPicPr>
        <p:blipFill rotWithShape="1">
          <a:blip r:embed="rId2"/>
          <a:srcRect l="6129" r="16350"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Three countries claim Kashmir either fully or in part. India controls most of southern and eastern Kashmir, China controls a section in the northeast, and Pakistan controls the northwest. </a:t>
            </a:r>
            <a:br>
              <a:rPr lang="en-US" sz="1700" dirty="0">
                <a:solidFill>
                  <a:srgbClr val="FFFFFF"/>
                </a:solidFill>
              </a:rPr>
            </a:br>
            <a:br>
              <a:rPr lang="en-US" sz="1700" dirty="0">
                <a:solidFill>
                  <a:srgbClr val="FFFFFF"/>
                </a:solidFill>
              </a:rPr>
            </a:br>
            <a:r>
              <a:rPr lang="en-US" sz="1700" dirty="0">
                <a:solidFill>
                  <a:srgbClr val="FFFFFF"/>
                </a:solidFill>
              </a:rPr>
              <a:t>Most of the fighting occurs in the Indian controlled region of Kashmir and along the border between Pakistan's and India's side.</a:t>
            </a:r>
          </a:p>
        </p:txBody>
      </p:sp>
    </p:spTree>
    <p:extLst>
      <p:ext uri="{BB962C8B-B14F-4D97-AF65-F5344CB8AC3E}">
        <p14:creationId xmlns:p14="http://schemas.microsoft.com/office/powerpoint/2010/main" val="950212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7c9a99a678912741b7907c6eb4e5b36c">
            <a:extLst>
              <a:ext uri="{FF2B5EF4-FFF2-40B4-BE49-F238E27FC236}">
                <a16:creationId xmlns:a16="http://schemas.microsoft.com/office/drawing/2014/main" id="{3F40C42E-9ED0-1C46-8DE0-E972D0441F3D}"/>
              </a:ext>
            </a:extLst>
          </p:cNvPr>
          <p:cNvPicPr>
            <a:picLocks noChangeAspect="1"/>
          </p:cNvPicPr>
          <p:nvPr/>
        </p:nvPicPr>
        <p:blipFill rotWithShape="1">
          <a:blip r:embed="rId2"/>
          <a:srcRect r="11356"/>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r>
              <a:rPr lang="en-US" sz="3100" dirty="0"/>
              <a:t>Kashmiris Protest Death of Rebel Fighter</a:t>
            </a:r>
          </a:p>
        </p:txBody>
      </p:sp>
      <p:sp>
        <p:nvSpPr>
          <p:cNvPr id="3" name="Content Placeholder 2"/>
          <p:cNvSpPr>
            <a:spLocks noGrp="1"/>
          </p:cNvSpPr>
          <p:nvPr>
            <p:ph idx="1"/>
          </p:nvPr>
        </p:nvSpPr>
        <p:spPr>
          <a:xfrm>
            <a:off x="463547" y="4856921"/>
            <a:ext cx="7173771" cy="1249240"/>
          </a:xfrm>
        </p:spPr>
        <p:txBody>
          <a:bodyPr>
            <a:normAutofit/>
          </a:bodyPr>
          <a:lstStyle/>
          <a:p>
            <a:pPr marL="0" indent="0">
              <a:lnSpc>
                <a:spcPct val="90000"/>
              </a:lnSpc>
              <a:buNone/>
            </a:pPr>
            <a:r>
              <a:rPr lang="en-US" sz="1200" dirty="0"/>
              <a:t>Dec 29, 2018 </a:t>
            </a:r>
          </a:p>
          <a:p>
            <a:pPr marL="0" indent="0">
              <a:lnSpc>
                <a:spcPct val="90000"/>
              </a:lnSpc>
              <a:buNone/>
            </a:pPr>
            <a:endParaRPr lang="en-US" sz="1200" dirty="0"/>
          </a:p>
          <a:p>
            <a:pPr marL="0" indent="0">
              <a:lnSpc>
                <a:spcPct val="90000"/>
              </a:lnSpc>
              <a:buNone/>
            </a:pPr>
            <a:r>
              <a:rPr lang="en-US" sz="1200" dirty="0"/>
              <a:t>Kashmiris protested after Indian soldiers killed four rebel militants in Kashmir. Hundreds of Kashmiris rushed to the scene of the fight to help the rebels escape. </a:t>
            </a:r>
            <a:br>
              <a:rPr lang="en-US" sz="1200" dirty="0"/>
            </a:br>
            <a:br>
              <a:rPr lang="en-US" sz="1200" dirty="0"/>
            </a:br>
            <a:r>
              <a:rPr lang="en-US" sz="1200" dirty="0"/>
              <a:t>The Indian military fired pellets and threw tear gas at protesters, who were throwing rocks at them. </a:t>
            </a:r>
          </a:p>
        </p:txBody>
      </p:sp>
    </p:spTree>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B3C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40 Reportedly Killed in Suicide Bombing</a:t>
            </a:r>
          </a:p>
        </p:txBody>
      </p:sp>
      <p:pic>
        <p:nvPicPr>
          <p:cNvPr id="4" name="Picture 3" descr="6a2a816765d0021ee337b878162d5d60">
            <a:extLst>
              <a:ext uri="{FF2B5EF4-FFF2-40B4-BE49-F238E27FC236}">
                <a16:creationId xmlns:a16="http://schemas.microsoft.com/office/drawing/2014/main" id="{F93B2008-B768-1249-8A7B-5338FC2A77B9}"/>
              </a:ext>
            </a:extLst>
          </p:cNvPr>
          <p:cNvPicPr>
            <a:picLocks noChangeAspect="1"/>
          </p:cNvPicPr>
          <p:nvPr/>
        </p:nvPicPr>
        <p:blipFill rotWithShape="1">
          <a:blip r:embed="rId2"/>
          <a:srcRect l="13035" r="13985" b="-3"/>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Feb 14, 2019</a:t>
            </a:r>
          </a:p>
          <a:p>
            <a:pPr marL="0" indent="0">
              <a:buNone/>
            </a:pPr>
            <a:endParaRPr lang="en-US" sz="1700" dirty="0">
              <a:solidFill>
                <a:srgbClr val="FFFFFF"/>
              </a:solidFill>
            </a:endParaRPr>
          </a:p>
          <a:p>
            <a:pPr marL="0" indent="0">
              <a:buNone/>
            </a:pPr>
            <a:r>
              <a:rPr lang="en-US" sz="1700" dirty="0">
                <a:solidFill>
                  <a:srgbClr val="FFFFFF"/>
                </a:solidFill>
              </a:rPr>
              <a:t>It was reported that 40 Indian paramilitary police were killed in a suicide bombing. The attack was the deadliest in the region in the past three decades.</a:t>
            </a:r>
            <a:br>
              <a:rPr lang="en-US" sz="1700" dirty="0">
                <a:solidFill>
                  <a:srgbClr val="FFFFFF"/>
                </a:solidFill>
              </a:rPr>
            </a:br>
            <a:br>
              <a:rPr lang="en-US" sz="1700" dirty="0">
                <a:solidFill>
                  <a:srgbClr val="FFFFFF"/>
                </a:solidFill>
              </a:rPr>
            </a:br>
            <a:r>
              <a:rPr lang="en-US" sz="1700" dirty="0">
                <a:solidFill>
                  <a:srgbClr val="FFFFFF"/>
                </a:solidFill>
              </a:rPr>
              <a:t>The "Pakistan-based Islamist group Jaish-e-Mohammad claimed responsibility for the attack."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6c4a46e0096474806a20dcc84c8d912b">
            <a:extLst>
              <a:ext uri="{FF2B5EF4-FFF2-40B4-BE49-F238E27FC236}">
                <a16:creationId xmlns:a16="http://schemas.microsoft.com/office/drawing/2014/main" id="{685E8EC6-2CEC-9A42-8434-C9AF2DE309BF}"/>
              </a:ext>
            </a:extLst>
          </p:cNvPr>
          <p:cNvPicPr>
            <a:picLocks noChangeAspect="1"/>
          </p:cNvPicPr>
          <p:nvPr/>
        </p:nvPicPr>
        <p:blipFill rotWithShape="1">
          <a:blip r:embed="rId2"/>
          <a:srcRect r="-1" b="17193"/>
          <a:stretch/>
        </p:blipFill>
        <p:spPr>
          <a:xfrm>
            <a:off x="240030" y="320040"/>
            <a:ext cx="8661654" cy="4303462"/>
          </a:xfrm>
          <a:prstGeom prst="rect">
            <a:avLst/>
          </a:prstGeom>
        </p:spPr>
      </p:pic>
      <p:sp>
        <p:nvSpPr>
          <p:cNvPr id="16"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dirty="0">
                <a:solidFill>
                  <a:schemeClr val="bg1"/>
                </a:solidFill>
              </a:rPr>
              <a:t>Launches Air Strike Against Pakistan</a:t>
            </a:r>
          </a:p>
        </p:txBody>
      </p:sp>
      <p:cxnSp>
        <p:nvCxnSpPr>
          <p:cNvPr id="17"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lnSpcReduction="10000"/>
          </a:bodyPr>
          <a:lstStyle/>
          <a:p>
            <a:pPr marL="0" indent="0">
              <a:buNone/>
            </a:pPr>
            <a:r>
              <a:rPr lang="en-US" sz="1400" dirty="0">
                <a:solidFill>
                  <a:schemeClr val="bg1"/>
                </a:solidFill>
              </a:rPr>
              <a:t>Feb 26, 2019</a:t>
            </a:r>
          </a:p>
          <a:p>
            <a:pPr marL="0" indent="0">
              <a:buNone/>
            </a:pPr>
            <a:endParaRPr lang="en-US" sz="1400" dirty="0">
              <a:solidFill>
                <a:schemeClr val="bg1"/>
              </a:solidFill>
            </a:endParaRPr>
          </a:p>
          <a:p>
            <a:pPr marL="0" indent="0">
              <a:buNone/>
            </a:pPr>
            <a:r>
              <a:rPr lang="en-US" sz="1400" dirty="0">
                <a:solidFill>
                  <a:schemeClr val="bg1"/>
                </a:solidFill>
              </a:rPr>
              <a:t>India claimed to have targeted military bases in response for the deaths of 40 Indian paramilitary soldiers in Kashmir.</a:t>
            </a:r>
            <a:br>
              <a:rPr lang="en-US" sz="1400" dirty="0">
                <a:solidFill>
                  <a:schemeClr val="bg1"/>
                </a:solidFill>
              </a:rPr>
            </a:br>
            <a:br>
              <a:rPr lang="en-US" sz="1400" dirty="0">
                <a:solidFill>
                  <a:schemeClr val="bg1"/>
                </a:solidFill>
              </a:rPr>
            </a:br>
            <a:r>
              <a:rPr lang="en-US" sz="1400" dirty="0">
                <a:solidFill>
                  <a:schemeClr val="bg1"/>
                </a:solidFill>
              </a:rPr>
              <a:t>Pakistan denied that India caused any major damage or fatalities.</a:t>
            </a:r>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2f1de29a9d284e264e3303a5661d7856">
            <a:extLst>
              <a:ext uri="{FF2B5EF4-FFF2-40B4-BE49-F238E27FC236}">
                <a16:creationId xmlns:a16="http://schemas.microsoft.com/office/drawing/2014/main" id="{1BF1E9E6-D27E-E24B-8761-9B0EC1A5C915}"/>
              </a:ext>
            </a:extLst>
          </p:cNvPr>
          <p:cNvPicPr>
            <a:picLocks noChangeAspect="1"/>
          </p:cNvPicPr>
          <p:nvPr/>
        </p:nvPicPr>
        <p:blipFill rotWithShape="1">
          <a:blip r:embed="rId2"/>
          <a:srcRect t="25567" r="-1" b="-1"/>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dirty="0">
                <a:solidFill>
                  <a:schemeClr val="bg1"/>
                </a:solidFill>
              </a:rPr>
              <a:t>Shoots Down Two India Air Force Jets</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buNone/>
            </a:pPr>
            <a:r>
              <a:rPr lang="en-US" sz="1500" dirty="0">
                <a:solidFill>
                  <a:schemeClr val="bg1"/>
                </a:solidFill>
              </a:rPr>
              <a:t>Feb 26, 2019</a:t>
            </a:r>
          </a:p>
          <a:p>
            <a:pPr marL="0" indent="0">
              <a:buNone/>
            </a:pPr>
            <a:endParaRPr lang="en-US" sz="1500" dirty="0">
              <a:solidFill>
                <a:schemeClr val="bg1"/>
              </a:solidFill>
            </a:endParaRPr>
          </a:p>
          <a:p>
            <a:pPr marL="0" indent="0">
              <a:buNone/>
            </a:pPr>
            <a:r>
              <a:rPr lang="en-US" sz="1500" dirty="0">
                <a:solidFill>
                  <a:schemeClr val="bg1"/>
                </a:solidFill>
              </a:rPr>
              <a:t>Two days following India's air strike on Pakistan's military outposts, Pakistan shot down two Indian Air Force jets.</a:t>
            </a:r>
          </a:p>
        </p:txBody>
      </p:sp>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r>
              <a:rPr lang="en-US" dirty="0"/>
              <a:t>Modi Wins Landslide Majority in Election</a:t>
            </a:r>
          </a:p>
        </p:txBody>
      </p:sp>
      <p:pic>
        <p:nvPicPr>
          <p:cNvPr id="4" name="Picture 3" descr="63acff8ae71256dae76226678b4fcd13">
            <a:extLst>
              <a:ext uri="{FF2B5EF4-FFF2-40B4-BE49-F238E27FC236}">
                <a16:creationId xmlns:a16="http://schemas.microsoft.com/office/drawing/2014/main" id="{7598AFCC-8224-094F-BEAE-CCB2F49E4EE6}"/>
              </a:ext>
            </a:extLst>
          </p:cNvPr>
          <p:cNvPicPr>
            <a:picLocks noChangeAspect="1"/>
          </p:cNvPicPr>
          <p:nvPr/>
        </p:nvPicPr>
        <p:blipFill rotWithShape="1">
          <a:blip r:embed="rId2"/>
          <a:srcRect l="29776" r="28901"/>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lnSpcReduction="10000"/>
          </a:bodyPr>
          <a:lstStyle/>
          <a:p>
            <a:pPr marL="0" indent="0">
              <a:lnSpc>
                <a:spcPct val="90000"/>
              </a:lnSpc>
              <a:buNone/>
            </a:pPr>
            <a:r>
              <a:rPr lang="en-US" sz="1600" dirty="0"/>
              <a:t>May 22, 2019</a:t>
            </a:r>
          </a:p>
          <a:p>
            <a:pPr marL="0" indent="0">
              <a:lnSpc>
                <a:spcPct val="90000"/>
              </a:lnSpc>
              <a:buNone/>
            </a:pPr>
            <a:endParaRPr lang="en-US" sz="1600" dirty="0"/>
          </a:p>
          <a:p>
            <a:pPr marL="0" indent="0">
              <a:lnSpc>
                <a:spcPct val="90000"/>
              </a:lnSpc>
              <a:buNone/>
            </a:pPr>
            <a:r>
              <a:rPr lang="en-US" sz="1600" dirty="0"/>
              <a:t>In India's 2019 elections, Modi’s ruling Bharatiya Janata Party (BJP) won 303 seats in a landslide victory, only needing 272 seats to win a majority in parliament. </a:t>
            </a:r>
          </a:p>
          <a:p>
            <a:pPr marL="0" indent="0">
              <a:lnSpc>
                <a:spcPct val="90000"/>
              </a:lnSpc>
              <a:buNone/>
            </a:pPr>
            <a:endParaRPr lang="en-US" sz="1600" dirty="0"/>
          </a:p>
          <a:p>
            <a:pPr marL="0" indent="0">
              <a:lnSpc>
                <a:spcPct val="90000"/>
              </a:lnSpc>
              <a:buNone/>
            </a:pPr>
            <a:r>
              <a:rPr lang="en-US" sz="1600" dirty="0"/>
              <a:t>The opposition Congress party suffered a major defeat. This win mandated Modi to pursue his Hindu nationalist agenda, including revoking Kashmir's autonomy and marginalizing India's Muslim minority. He was first elected as Prime Minister in 2014.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b318c9c89cc792369b30bb8612b1a26">
            <a:extLst>
              <a:ext uri="{FF2B5EF4-FFF2-40B4-BE49-F238E27FC236}">
                <a16:creationId xmlns:a16="http://schemas.microsoft.com/office/drawing/2014/main" id="{8DA71DAC-C4F5-A344-88E6-AD5398DDC642}"/>
              </a:ext>
            </a:extLst>
          </p:cNvPr>
          <p:cNvPicPr>
            <a:picLocks noChangeAspect="1"/>
          </p:cNvPicPr>
          <p:nvPr/>
        </p:nvPicPr>
        <p:blipFill rotWithShape="1">
          <a:blip r:embed="rId2"/>
          <a:srcRect b="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President Trump Offers to Mediate in Kashmir</a:t>
            </a:r>
          </a:p>
        </p:txBody>
      </p:sp>
      <p:sp>
        <p:nvSpPr>
          <p:cNvPr id="3" name="Content Placeholder 2"/>
          <p:cNvSpPr>
            <a:spLocks noGrp="1"/>
          </p:cNvSpPr>
          <p:nvPr>
            <p:ph idx="1"/>
          </p:nvPr>
        </p:nvSpPr>
        <p:spPr>
          <a:xfrm>
            <a:off x="425196" y="4956314"/>
            <a:ext cx="8293608" cy="1306417"/>
          </a:xfrm>
        </p:spPr>
        <p:txBody>
          <a:bodyPr>
            <a:normAutofit lnSpcReduction="10000"/>
          </a:bodyPr>
          <a:lstStyle/>
          <a:p>
            <a:pPr marL="0" indent="0">
              <a:lnSpc>
                <a:spcPct val="90000"/>
              </a:lnSpc>
              <a:buNone/>
            </a:pPr>
            <a:r>
              <a:rPr lang="en-US" sz="1300" dirty="0"/>
              <a:t>Jul 22, 2019</a:t>
            </a:r>
          </a:p>
          <a:p>
            <a:pPr marL="0" indent="0">
              <a:lnSpc>
                <a:spcPct val="90000"/>
              </a:lnSpc>
              <a:buNone/>
            </a:pPr>
            <a:endParaRPr lang="en-US" sz="1300" dirty="0"/>
          </a:p>
          <a:p>
            <a:pPr marL="0" indent="0">
              <a:lnSpc>
                <a:spcPct val="90000"/>
              </a:lnSpc>
              <a:buNone/>
            </a:pPr>
            <a:r>
              <a:rPr lang="en-US" sz="1300" dirty="0"/>
              <a:t>In a meeting with Pakistan's prime minister Imran Khan, President Trump said that India's prime minister Narendra Modi asked for mediation on the Kashmir issue. "If I can help, I would love to be a mediator," said Trump.</a:t>
            </a:r>
            <a:br>
              <a:rPr lang="en-US" sz="1300" dirty="0"/>
            </a:br>
            <a:br>
              <a:rPr lang="en-US" sz="1300" dirty="0"/>
            </a:br>
            <a:r>
              <a:rPr lang="en-US" sz="1300" dirty="0"/>
              <a:t>India denied asking Trump to mediate. India's foreign ministry spokesperson Raveesh Kumar posted on Twitter, "It has been India's consistent position that all outstanding issues with Pakistan are discussed only bilaterally."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e575f002f3a809164c6bfae368cbdf8e">
            <a:extLst>
              <a:ext uri="{FF2B5EF4-FFF2-40B4-BE49-F238E27FC236}">
                <a16:creationId xmlns:a16="http://schemas.microsoft.com/office/drawing/2014/main" id="{FE8DD58B-67E6-0D4B-AAEB-D0A385525841}"/>
              </a:ext>
            </a:extLst>
          </p:cNvPr>
          <p:cNvPicPr>
            <a:picLocks noChangeAspect="1"/>
          </p:cNvPicPr>
          <p:nvPr/>
        </p:nvPicPr>
        <p:blipFill rotWithShape="1">
          <a:blip r:embed="rId2"/>
          <a:srcRect l="3024"/>
          <a:stretch/>
        </p:blipFill>
        <p:spPr>
          <a:xfrm>
            <a:off x="20" y="10"/>
            <a:ext cx="9141694" cy="6857990"/>
          </a:xfrm>
          <a:prstGeom prst="rect">
            <a:avLst/>
          </a:prstGeom>
        </p:spPr>
      </p:pic>
      <p:sp>
        <p:nvSpPr>
          <p:cNvPr id="13"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r>
              <a:rPr lang="en-US" sz="3100" dirty="0"/>
              <a:t>India Rejects President Trump Mediation</a:t>
            </a:r>
          </a:p>
        </p:txBody>
      </p:sp>
      <p:sp>
        <p:nvSpPr>
          <p:cNvPr id="3" name="Content Placeholder 2"/>
          <p:cNvSpPr>
            <a:spLocks noGrp="1"/>
          </p:cNvSpPr>
          <p:nvPr>
            <p:ph idx="1"/>
          </p:nvPr>
        </p:nvSpPr>
        <p:spPr>
          <a:xfrm>
            <a:off x="463547" y="4856921"/>
            <a:ext cx="7173771" cy="1249240"/>
          </a:xfrm>
        </p:spPr>
        <p:txBody>
          <a:bodyPr>
            <a:normAutofit fontScale="92500" lnSpcReduction="10000"/>
          </a:bodyPr>
          <a:lstStyle/>
          <a:p>
            <a:pPr marL="0" indent="0">
              <a:buNone/>
            </a:pPr>
            <a:r>
              <a:rPr lang="en-US" sz="1600" dirty="0"/>
              <a:t>Aug 5, 2019</a:t>
            </a:r>
          </a:p>
          <a:p>
            <a:pPr marL="0" indent="0">
              <a:buNone/>
            </a:pPr>
            <a:endParaRPr lang="en-US" sz="1600" dirty="0"/>
          </a:p>
          <a:p>
            <a:pPr marL="0" indent="0">
              <a:buNone/>
            </a:pPr>
            <a:r>
              <a:rPr lang="en-US" sz="1600" dirty="0"/>
              <a:t>President Trump offered to mediate on the Kashmir issue during a visit with Pakistan's Imran Khan, "but India rejected that, saying Kashmir was a domestic, not an international, issue."</a:t>
            </a:r>
          </a:p>
        </p:txBody>
      </p:sp>
    </p:spTree>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1445494"/>
            <a:ext cx="2712642" cy="4376572"/>
          </a:xfrm>
        </p:spPr>
        <p:txBody>
          <a:bodyPr anchor="ctr">
            <a:normAutofit/>
          </a:bodyPr>
          <a:lstStyle/>
          <a:p>
            <a:pPr algn="l"/>
            <a:r>
              <a:rPr lang="en-US" sz="4200" dirty="0"/>
              <a:t>Bill Passes: Jammu and Kashmir to Become Union Territory</a:t>
            </a:r>
          </a:p>
        </p:txBody>
      </p:sp>
      <p:sp>
        <p:nvSpPr>
          <p:cNvPr id="16" name="Freeform: Shape 15">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727" y="0"/>
            <a:ext cx="5460987"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2168" y="0"/>
            <a:ext cx="5249546"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0" y="1399032"/>
            <a:ext cx="4126375" cy="4471416"/>
          </a:xfrm>
        </p:spPr>
        <p:txBody>
          <a:bodyPr anchor="ctr">
            <a:normAutofit/>
          </a:bodyPr>
          <a:lstStyle/>
          <a:p>
            <a:pPr marL="0" indent="0">
              <a:buNone/>
            </a:pPr>
            <a:r>
              <a:rPr lang="en-US" sz="1900" dirty="0"/>
              <a:t>Aug 5, 2019</a:t>
            </a:r>
          </a:p>
          <a:p>
            <a:pPr marL="0" indent="0">
              <a:buNone/>
            </a:pPr>
            <a:endParaRPr lang="en-US" sz="1900" dirty="0"/>
          </a:p>
          <a:p>
            <a:pPr marL="0" indent="0">
              <a:buNone/>
            </a:pPr>
            <a:r>
              <a:rPr lang="en-US" sz="1900" dirty="0"/>
              <a:t>In addition to revoking Article 370, the Indian government also voted to change Jammu and Kashmir's status from state to union territory.</a:t>
            </a:r>
            <a:br>
              <a:rPr lang="en-US" sz="1900" dirty="0"/>
            </a:br>
            <a:br>
              <a:rPr lang="en-US" sz="1900" dirty="0"/>
            </a:br>
            <a:r>
              <a:rPr lang="en-US" sz="1900" dirty="0"/>
              <a:t>"Under the plans, the remote mountainous region of Ladakh, currently part of the state of Jammu and Kashmir, will be separated and turned into a standalone union territory."</a:t>
            </a:r>
          </a:p>
        </p:txBody>
      </p:sp>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098a04d5648b654b66e8c247c6d945b0">
            <a:extLst>
              <a:ext uri="{FF2B5EF4-FFF2-40B4-BE49-F238E27FC236}">
                <a16:creationId xmlns:a16="http://schemas.microsoft.com/office/drawing/2014/main" id="{7F11B2B2-4362-354D-B87A-E776DE026117}"/>
              </a:ext>
            </a:extLst>
          </p:cNvPr>
          <p:cNvPicPr>
            <a:picLocks noChangeAspect="1"/>
          </p:cNvPicPr>
          <p:nvPr/>
        </p:nvPicPr>
        <p:blipFill rotWithShape="1">
          <a:blip r:embed="rId2"/>
          <a:srcRect b="9266"/>
          <a:stretch/>
        </p:blipFill>
        <p:spPr>
          <a:xfrm>
            <a:off x="20" y="10"/>
            <a:ext cx="9143980"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9144000" cy="3315384"/>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3748" y="4551037"/>
            <a:ext cx="3766337" cy="1509931"/>
          </a:xfrm>
        </p:spPr>
        <p:txBody>
          <a:bodyPr>
            <a:normAutofit/>
          </a:bodyPr>
          <a:lstStyle/>
          <a:p>
            <a:pPr>
              <a:lnSpc>
                <a:spcPct val="90000"/>
              </a:lnSpc>
            </a:pPr>
            <a:r>
              <a:rPr lang="en-US" sz="3200" dirty="0">
                <a:solidFill>
                  <a:srgbClr val="000000"/>
                </a:solidFill>
              </a:rPr>
              <a:t>Indian Prime Minister Narendra Modi Revokes Article 370</a:t>
            </a:r>
          </a:p>
        </p:txBody>
      </p:sp>
      <p:sp>
        <p:nvSpPr>
          <p:cNvPr id="3" name="Content Placeholder 2"/>
          <p:cNvSpPr>
            <a:spLocks noGrp="1"/>
          </p:cNvSpPr>
          <p:nvPr>
            <p:ph idx="1"/>
          </p:nvPr>
        </p:nvSpPr>
        <p:spPr>
          <a:xfrm>
            <a:off x="4852685" y="4551037"/>
            <a:ext cx="3694808" cy="1509935"/>
          </a:xfrm>
        </p:spPr>
        <p:txBody>
          <a:bodyPr anchor="ctr">
            <a:normAutofit/>
          </a:bodyPr>
          <a:lstStyle/>
          <a:p>
            <a:pPr marL="0" indent="0">
              <a:buNone/>
            </a:pPr>
            <a:r>
              <a:rPr lang="en-US" sz="1600" dirty="0">
                <a:solidFill>
                  <a:srgbClr val="000000"/>
                </a:solidFill>
              </a:rPr>
              <a:t>Aug 5, 2019 </a:t>
            </a:r>
          </a:p>
          <a:p>
            <a:pPr marL="0" indent="0">
              <a:buNone/>
            </a:pPr>
            <a:endParaRPr lang="en-US" sz="1600" dirty="0">
              <a:solidFill>
                <a:srgbClr val="000000"/>
              </a:solidFill>
            </a:endParaRPr>
          </a:p>
          <a:p>
            <a:pPr marL="0" indent="0">
              <a:buNone/>
            </a:pPr>
            <a:r>
              <a:rPr lang="en-US" sz="1600" dirty="0">
                <a:solidFill>
                  <a:srgbClr val="000000"/>
                </a:solidFill>
              </a:rPr>
              <a:t>The Indian government voted to revoke Article 370 of the Indian constitution in a 370-70 digital vote.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008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621792"/>
            <a:ext cx="3596367" cy="5413248"/>
          </a:xfrm>
        </p:spPr>
        <p:txBody>
          <a:bodyPr>
            <a:normAutofit/>
          </a:bodyPr>
          <a:lstStyle/>
          <a:p>
            <a:r>
              <a:rPr lang="en-US" sz="4500" dirty="0">
                <a:solidFill>
                  <a:schemeClr val="bg1"/>
                </a:solidFill>
              </a:rPr>
              <a:t>First Legal Challenge Against Article 370 Revocation </a:t>
            </a:r>
          </a:p>
        </p:txBody>
      </p:sp>
      <p:sp>
        <p:nvSpPr>
          <p:cNvPr id="3" name="Content Placeholder 2"/>
          <p:cNvSpPr>
            <a:spLocks noGrp="1"/>
          </p:cNvSpPr>
          <p:nvPr>
            <p:ph idx="1"/>
          </p:nvPr>
        </p:nvSpPr>
        <p:spPr>
          <a:xfrm>
            <a:off x="4891087" y="621792"/>
            <a:ext cx="3624262" cy="5413248"/>
          </a:xfrm>
        </p:spPr>
        <p:txBody>
          <a:bodyPr anchor="ctr">
            <a:normAutofit/>
          </a:bodyPr>
          <a:lstStyle/>
          <a:p>
            <a:pPr marL="0" indent="0">
              <a:buNone/>
            </a:pPr>
            <a:r>
              <a:rPr lang="en-US" sz="2100" dirty="0"/>
              <a:t>Aug 5, 2019 </a:t>
            </a:r>
          </a:p>
          <a:p>
            <a:pPr marL="0" indent="0">
              <a:buNone/>
            </a:pPr>
            <a:endParaRPr lang="en-US" sz="2100" dirty="0"/>
          </a:p>
          <a:p>
            <a:pPr marL="0" indent="0">
              <a:buNone/>
            </a:pPr>
            <a:r>
              <a:rPr lang="en-US" sz="2100" dirty="0"/>
              <a:t>An Indian public interest lawyer, ML Sharma, filed the first legal challenge against the Article 370 revocation. He filed his petition in India's Supreme Court.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966" y="5346696"/>
            <a:ext cx="4020034"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5509953"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 name="Title 1"/>
          <p:cNvSpPr>
            <a:spLocks noGrp="1"/>
          </p:cNvSpPr>
          <p:nvPr>
            <p:ph type="title"/>
          </p:nvPr>
        </p:nvSpPr>
        <p:spPr>
          <a:xfrm>
            <a:off x="630936" y="5529884"/>
            <a:ext cx="4351992" cy="1096331"/>
          </a:xfrm>
        </p:spPr>
        <p:txBody>
          <a:bodyPr>
            <a:normAutofit/>
          </a:bodyPr>
          <a:lstStyle/>
          <a:p>
            <a:pPr>
              <a:lnSpc>
                <a:spcPct val="90000"/>
              </a:lnSpc>
            </a:pPr>
            <a:r>
              <a:rPr lang="en-US" sz="3500" dirty="0">
                <a:solidFill>
                  <a:srgbClr val="303030"/>
                </a:solidFill>
              </a:rPr>
              <a:t>India-Controlled Kashmir</a:t>
            </a:r>
          </a:p>
        </p:txBody>
      </p:sp>
      <p:pic>
        <p:nvPicPr>
          <p:cNvPr id="4" name="Picture 3" descr="947019ab4d7c11ec1497ce46e9932d7f">
            <a:extLst>
              <a:ext uri="{FF2B5EF4-FFF2-40B4-BE49-F238E27FC236}">
                <a16:creationId xmlns:a16="http://schemas.microsoft.com/office/drawing/2014/main" id="{E8329A0D-B432-B84D-8EC6-AEAD41C729D7}"/>
              </a:ext>
            </a:extLst>
          </p:cNvPr>
          <p:cNvPicPr>
            <a:picLocks noChangeAspect="1"/>
          </p:cNvPicPr>
          <p:nvPr/>
        </p:nvPicPr>
        <p:blipFill rotWithShape="1">
          <a:blip r:embed="rId2"/>
          <a:srcRect l="14012" r="9062" b="-1"/>
          <a:stretch/>
        </p:blipFill>
        <p:spPr>
          <a:xfrm>
            <a:off x="630936" y="604158"/>
            <a:ext cx="4537455" cy="4350110"/>
          </a:xfrm>
          <a:prstGeom prst="rect">
            <a:avLst/>
          </a:prstGeom>
        </p:spPr>
      </p:pic>
      <p:sp>
        <p:nvSpPr>
          <p:cNvPr id="3" name="Content Placeholder 2"/>
          <p:cNvSpPr>
            <a:spLocks noGrp="1"/>
          </p:cNvSpPr>
          <p:nvPr>
            <p:ph idx="1"/>
          </p:nvPr>
        </p:nvSpPr>
        <p:spPr>
          <a:xfrm>
            <a:off x="5650991" y="601315"/>
            <a:ext cx="3006076" cy="4384342"/>
          </a:xfrm>
        </p:spPr>
        <p:txBody>
          <a:bodyPr anchor="ctr">
            <a:normAutofit/>
          </a:bodyPr>
          <a:lstStyle/>
          <a:p>
            <a:pPr marL="0" indent="0">
              <a:buNone/>
            </a:pPr>
            <a:r>
              <a:rPr lang="en-US" sz="1700" dirty="0"/>
              <a:t>India controls one state called Jammu and Kashmir, which "makes up the southern and eastern portions of the region, totaling about 45% of Kashmir."</a:t>
            </a:r>
          </a:p>
        </p:txBody>
      </p:sp>
    </p:spTree>
    <p:extLst>
      <p:ext uri="{BB962C8B-B14F-4D97-AF65-F5344CB8AC3E}">
        <p14:creationId xmlns:p14="http://schemas.microsoft.com/office/powerpoint/2010/main" val="1146523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4675886"/>
            <a:ext cx="2763774" cy="1608328"/>
          </a:xfrm>
        </p:spPr>
        <p:txBody>
          <a:bodyPr>
            <a:normAutofit/>
          </a:bodyPr>
          <a:lstStyle/>
          <a:p>
            <a:pPr>
              <a:lnSpc>
                <a:spcPct val="90000"/>
              </a:lnSpc>
            </a:pPr>
            <a:r>
              <a:rPr lang="en-US" sz="2600" dirty="0"/>
              <a:t>Indian Government Shuts Down Internet</a:t>
            </a:r>
          </a:p>
        </p:txBody>
      </p:sp>
      <p:sp>
        <p:nvSpPr>
          <p:cNvPr id="10"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4001"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320040"/>
            <a:ext cx="8661654"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31f868d6508f5da30f19b6208081db0">
            <a:extLst>
              <a:ext uri="{FF2B5EF4-FFF2-40B4-BE49-F238E27FC236}">
                <a16:creationId xmlns:a16="http://schemas.microsoft.com/office/drawing/2014/main" id="{72C94368-516A-AE45-A1A3-85012B9E3AEA}"/>
              </a:ext>
            </a:extLst>
          </p:cNvPr>
          <p:cNvPicPr>
            <a:picLocks noChangeAspect="1"/>
          </p:cNvPicPr>
          <p:nvPr/>
        </p:nvPicPr>
        <p:blipFill>
          <a:blip r:embed="rId2"/>
          <a:stretch>
            <a:fillRect/>
          </a:stretch>
        </p:blipFill>
        <p:spPr>
          <a:xfrm>
            <a:off x="480060" y="1138451"/>
            <a:ext cx="3957066" cy="2295098"/>
          </a:xfrm>
          <a:prstGeom prst="rect">
            <a:avLst/>
          </a:prstGeom>
        </p:spPr>
      </p:pic>
      <p:pic>
        <p:nvPicPr>
          <p:cNvPr id="4" name="Picture 3" descr="b43083e4030b7b16f584ffd395c3c124">
            <a:extLst>
              <a:ext uri="{FF2B5EF4-FFF2-40B4-BE49-F238E27FC236}">
                <a16:creationId xmlns:a16="http://schemas.microsoft.com/office/drawing/2014/main" id="{06C03461-BC64-D64B-B92E-8102EDE01AA1}"/>
              </a:ext>
            </a:extLst>
          </p:cNvPr>
          <p:cNvPicPr>
            <a:picLocks noChangeAspect="1"/>
          </p:cNvPicPr>
          <p:nvPr/>
        </p:nvPicPr>
        <p:blipFill>
          <a:blip r:embed="rId3"/>
          <a:stretch>
            <a:fillRect/>
          </a:stretch>
        </p:blipFill>
        <p:spPr>
          <a:xfrm>
            <a:off x="4342402" y="1123503"/>
            <a:ext cx="4560425" cy="2371420"/>
          </a:xfrm>
          <a:prstGeom prst="rect">
            <a:avLst/>
          </a:prstGeom>
        </p:spPr>
      </p:pic>
      <p:sp>
        <p:nvSpPr>
          <p:cNvPr id="3" name="Content Placeholder 2"/>
          <p:cNvSpPr>
            <a:spLocks noGrp="1"/>
          </p:cNvSpPr>
          <p:nvPr>
            <p:ph idx="1"/>
          </p:nvPr>
        </p:nvSpPr>
        <p:spPr>
          <a:xfrm>
            <a:off x="3648075" y="4675886"/>
            <a:ext cx="5006720" cy="1605083"/>
          </a:xfrm>
        </p:spPr>
        <p:txBody>
          <a:bodyPr anchor="ctr">
            <a:normAutofit/>
          </a:bodyPr>
          <a:lstStyle/>
          <a:p>
            <a:pPr marL="0" indent="0">
              <a:lnSpc>
                <a:spcPct val="90000"/>
              </a:lnSpc>
              <a:buNone/>
            </a:pPr>
            <a:r>
              <a:rPr lang="en-US" sz="1200" dirty="0"/>
              <a:t>Aug 5, 2019 </a:t>
            </a:r>
          </a:p>
          <a:p>
            <a:pPr marL="0" indent="0">
              <a:lnSpc>
                <a:spcPct val="90000"/>
              </a:lnSpc>
              <a:buNone/>
            </a:pPr>
            <a:endParaRPr lang="en-US" sz="1200" dirty="0"/>
          </a:p>
          <a:p>
            <a:pPr marL="0" indent="0">
              <a:lnSpc>
                <a:spcPct val="90000"/>
              </a:lnSpc>
              <a:buNone/>
            </a:pPr>
            <a:r>
              <a:rPr lang="en-US" sz="1200" dirty="0"/>
              <a:t>Following the announcement of the voting results on Article 370, the Indian government shut down the internet in Kashmir, placed politicians under house arrest, and forced tourists out of the contested state.</a:t>
            </a:r>
            <a:br>
              <a:rPr lang="en-US" sz="1200" dirty="0"/>
            </a:br>
            <a:br>
              <a:rPr lang="en-US" sz="1200" dirty="0"/>
            </a:br>
            <a:r>
              <a:rPr lang="en-US" sz="1200" dirty="0"/>
              <a:t>Jammu and Kashmir's former chief ministers, Omar Abdullah and Mehbooba Mufti, were two of the high-profile politicians placed under house arrest.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656" y="0"/>
            <a:ext cx="7824687"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206" y="0"/>
            <a:ext cx="7441587"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33360" y="365760"/>
            <a:ext cx="5677279" cy="1288238"/>
          </a:xfrm>
        </p:spPr>
        <p:txBody>
          <a:bodyPr anchor="ctr">
            <a:normAutofit/>
          </a:bodyPr>
          <a:lstStyle/>
          <a:p>
            <a:r>
              <a:rPr lang="en-US" dirty="0"/>
              <a:t>Kashmiri Political Figures Arrested </a:t>
            </a:r>
          </a:p>
        </p:txBody>
      </p:sp>
      <p:sp>
        <p:nvSpPr>
          <p:cNvPr id="3" name="Content Placeholder 2"/>
          <p:cNvSpPr>
            <a:spLocks noGrp="1"/>
          </p:cNvSpPr>
          <p:nvPr>
            <p:ph idx="1"/>
          </p:nvPr>
        </p:nvSpPr>
        <p:spPr>
          <a:xfrm>
            <a:off x="1624176" y="1956816"/>
            <a:ext cx="5895648" cy="4024884"/>
          </a:xfrm>
        </p:spPr>
        <p:txBody>
          <a:bodyPr anchor="t">
            <a:normAutofit/>
          </a:bodyPr>
          <a:lstStyle/>
          <a:p>
            <a:pPr marL="0" indent="0">
              <a:lnSpc>
                <a:spcPct val="90000"/>
              </a:lnSpc>
              <a:buNone/>
            </a:pPr>
            <a:r>
              <a:rPr lang="en-US" sz="2100" dirty="0"/>
              <a:t>Aug 5, 2019</a:t>
            </a:r>
          </a:p>
          <a:p>
            <a:pPr marL="0" indent="0">
              <a:lnSpc>
                <a:spcPct val="90000"/>
              </a:lnSpc>
              <a:buNone/>
            </a:pPr>
            <a:endParaRPr lang="en-US" sz="2100" dirty="0"/>
          </a:p>
          <a:p>
            <a:pPr marL="0" indent="0">
              <a:lnSpc>
                <a:spcPct val="90000"/>
              </a:lnSpc>
              <a:buNone/>
            </a:pPr>
            <a:r>
              <a:rPr lang="en-US" sz="2100" dirty="0"/>
              <a:t>Indian police arrested two former Chief Ministers of Kashmir, Omar Abdullah and Mehbooba Mufti. Chief Minister is the highest local government position in Kashmir. They were placed under house arrest. </a:t>
            </a:r>
            <a:br>
              <a:rPr lang="en-US" sz="2100" dirty="0"/>
            </a:br>
            <a:br>
              <a:rPr lang="en-US" sz="2100" dirty="0"/>
            </a:br>
            <a:r>
              <a:rPr lang="en-US" sz="2100" dirty="0"/>
              <a:t>Arrests were additionally being made under the Public Safety Act (PSA), which allows authorities to imprison people for up to two years without charge or trial. The PSA has been used to repress dissent and arrest 20,000 Kashmiris since 1978</a:t>
            </a:r>
          </a:p>
        </p:txBody>
      </p:sp>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065de6c1dbe1cc0b7a5dad2a3081bff0">
            <a:extLst>
              <a:ext uri="{FF2B5EF4-FFF2-40B4-BE49-F238E27FC236}">
                <a16:creationId xmlns:a16="http://schemas.microsoft.com/office/drawing/2014/main" id="{DE692DEB-FAE7-A44C-8F9B-D92B16E18BFA}"/>
              </a:ext>
            </a:extLst>
          </p:cNvPr>
          <p:cNvPicPr>
            <a:picLocks noChangeAspect="1"/>
          </p:cNvPicPr>
          <p:nvPr/>
        </p:nvPicPr>
        <p:blipFill rotWithShape="1">
          <a:blip r:embed="rId2"/>
          <a:srcRect l="16480" t="9091" r="26208"/>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dirty="0"/>
              <a:t>Public Meetings Banned in Kashmir</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buNone/>
            </a:pPr>
            <a:r>
              <a:rPr lang="en-US" sz="1500" dirty="0"/>
              <a:t>Aug 5, 2019</a:t>
            </a:r>
          </a:p>
          <a:p>
            <a:endParaRPr lang="en-US" sz="1500" dirty="0"/>
          </a:p>
          <a:p>
            <a:pPr marL="0" indent="0">
              <a:buNone/>
            </a:pPr>
            <a:r>
              <a:rPr lang="en-US" sz="1500" dirty="0"/>
              <a:t>In addition to restricting internet and cell phone access, adding a strict curfew, and arresting hundreds of protesters/political figures, India banned all public meetings in Kashmir.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894027"/>
            <a:ext cx="2620771" cy="4782873"/>
          </a:xfrm>
        </p:spPr>
        <p:txBody>
          <a:bodyPr>
            <a:normAutofit/>
          </a:bodyPr>
          <a:lstStyle/>
          <a:p>
            <a:pPr algn="r"/>
            <a:r>
              <a:rPr lang="en-US" dirty="0">
                <a:solidFill>
                  <a:schemeClr val="bg1"/>
                </a:solidFill>
              </a:rPr>
              <a:t>Indian Army Allegedly Abusing Kashmiris With Electric Shocks and Beatings</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pPr marL="0" indent="0">
              <a:buNone/>
            </a:pPr>
            <a:r>
              <a:rPr lang="en-US" sz="2100" dirty="0">
                <a:solidFill>
                  <a:schemeClr val="bg1"/>
                </a:solidFill>
              </a:rPr>
              <a:t>Aug 5, 2019 to Sep 16, 2019 </a:t>
            </a:r>
          </a:p>
          <a:p>
            <a:pPr marL="0" indent="0">
              <a:buNone/>
            </a:pPr>
            <a:endParaRPr lang="en-US" sz="2100" dirty="0">
              <a:solidFill>
                <a:schemeClr val="bg1"/>
              </a:solidFill>
            </a:endParaRPr>
          </a:p>
          <a:p>
            <a:pPr marL="0" indent="0">
              <a:buNone/>
            </a:pPr>
            <a:r>
              <a:rPr lang="en-US" sz="2100" dirty="0">
                <a:solidFill>
                  <a:schemeClr val="bg1"/>
                </a:solidFill>
              </a:rPr>
              <a:t>Residents from a dozen Kashmiri villages accused the Indian military of raiding their homes since August 5. They carried out a range of abuses - beatings, electric shocks, forcing residents to eat and drink dirt, killing livestock, and threatening to abduct and marry female relatives.  </a:t>
            </a:r>
            <a:br>
              <a:rPr lang="en-US" sz="2100" dirty="0">
                <a:solidFill>
                  <a:schemeClr val="bg1"/>
                </a:solidFill>
              </a:rPr>
            </a:br>
            <a:br>
              <a:rPr lang="en-US" sz="2100" dirty="0">
                <a:solidFill>
                  <a:schemeClr val="bg1"/>
                </a:solidFill>
              </a:rPr>
            </a:br>
            <a:r>
              <a:rPr lang="en-US" sz="2100" dirty="0">
                <a:solidFill>
                  <a:schemeClr val="bg1"/>
                </a:solidFill>
              </a:rPr>
              <a:t>An army spokesperson dismissed the allegations, accusing some young people of being involved in terrorist and anti-national movements. </a:t>
            </a:r>
          </a:p>
        </p:txBody>
      </p:sp>
    </p:spTree>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r>
              <a:rPr dirty="0"/>
              <a:t>Minors Detained During Crackdown</a:t>
            </a:r>
          </a:p>
        </p:txBody>
      </p:sp>
      <p:pic>
        <p:nvPicPr>
          <p:cNvPr id="4" name="Picture 3" descr="b6fb0afff295514c1adb49e1cf1ec186">
            <a:extLst>
              <a:ext uri="{FF2B5EF4-FFF2-40B4-BE49-F238E27FC236}">
                <a16:creationId xmlns:a16="http://schemas.microsoft.com/office/drawing/2014/main" id="{EC49CAC9-5D82-D94D-8E26-538F1DF8C4D1}"/>
              </a:ext>
            </a:extLst>
          </p:cNvPr>
          <p:cNvPicPr>
            <a:picLocks noChangeAspect="1"/>
          </p:cNvPicPr>
          <p:nvPr/>
        </p:nvPicPr>
        <p:blipFill rotWithShape="1">
          <a:blip r:embed="rId2"/>
          <a:srcRect l="33088" r="25589"/>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a:bodyPr>
          <a:lstStyle/>
          <a:p>
            <a:pPr marL="0" indent="0">
              <a:lnSpc>
                <a:spcPct val="90000"/>
              </a:lnSpc>
              <a:buNone/>
            </a:pPr>
            <a:r>
              <a:rPr lang="en-US" sz="1200" dirty="0"/>
              <a:t>Aug 5, 2019 to Oct 2, 2019 </a:t>
            </a:r>
          </a:p>
          <a:p>
            <a:pPr marL="0" indent="0">
              <a:lnSpc>
                <a:spcPct val="90000"/>
              </a:lnSpc>
              <a:buNone/>
            </a:pPr>
            <a:endParaRPr lang="en-US" sz="1200" dirty="0"/>
          </a:p>
          <a:p>
            <a:pPr marL="0" indent="0">
              <a:lnSpc>
                <a:spcPct val="90000"/>
              </a:lnSpc>
              <a:buNone/>
            </a:pPr>
            <a:r>
              <a:rPr lang="en-US" sz="1200" dirty="0"/>
              <a:t>Boys as young as nine were detained unlawfully following the revocation of Article 370.  Detainees were moved to jails in other Indian states, making it difficult for families to visit them. </a:t>
            </a:r>
            <a:br>
              <a:rPr lang="en-US" sz="1200" dirty="0"/>
            </a:br>
            <a:br>
              <a:rPr lang="en-US" sz="1200" dirty="0"/>
            </a:br>
            <a:r>
              <a:rPr lang="en-US" sz="1200" dirty="0"/>
              <a:t>The Supreme Court was informed at the end of September that 144 minors had been arrested since August 5, even though minors cannot be detained under the Public Safety Act (PSA). </a:t>
            </a:r>
            <a:br>
              <a:rPr lang="en-US" sz="1200" dirty="0"/>
            </a:br>
            <a:br>
              <a:rPr lang="en-US" sz="1200" dirty="0"/>
            </a:br>
            <a:r>
              <a:rPr lang="en-US" sz="1200" dirty="0"/>
              <a:t>Children were distressed and abused in jails and were even wrongly listed as adults.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68dee114c2a3a4971f6838392e283cdb">
            <a:extLst>
              <a:ext uri="{FF2B5EF4-FFF2-40B4-BE49-F238E27FC236}">
                <a16:creationId xmlns:a16="http://schemas.microsoft.com/office/drawing/2014/main" id="{08B1EEA0-2F01-4D42-90C5-C67E5820B43F}"/>
              </a:ext>
            </a:extLst>
          </p:cNvPr>
          <p:cNvPicPr>
            <a:picLocks noChangeAspect="1"/>
          </p:cNvPicPr>
          <p:nvPr/>
        </p:nvPicPr>
        <p:blipFill rotWithShape="1">
          <a:blip r:embed="rId2"/>
          <a:srcRect r="9333" b="-1"/>
          <a:stretch/>
        </p:blipFill>
        <p:spPr>
          <a:xfrm>
            <a:off x="20" y="10"/>
            <a:ext cx="9143979" cy="6857990"/>
          </a:xfrm>
          <a:prstGeom prst="rect">
            <a:avLst/>
          </a:prstGeom>
        </p:spPr>
      </p:pic>
      <p:sp>
        <p:nvSpPr>
          <p:cNvPr id="11"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8848"/>
            <a:ext cx="2708910" cy="1536192"/>
          </a:xfrm>
        </p:spPr>
        <p:txBody>
          <a:bodyPr>
            <a:normAutofit/>
          </a:bodyPr>
          <a:lstStyle/>
          <a:p>
            <a:r>
              <a:rPr lang="en-US" sz="2600" dirty="0"/>
              <a:t>Modi Deploys Thousands of Troops in Kashmir</a:t>
            </a:r>
          </a:p>
        </p:txBody>
      </p:sp>
      <p:sp>
        <p:nvSpPr>
          <p:cNvPr id="13"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8848"/>
            <a:ext cx="4545767" cy="1536192"/>
          </a:xfrm>
        </p:spPr>
        <p:txBody>
          <a:bodyPr anchor="ctr">
            <a:normAutofit lnSpcReduction="10000"/>
          </a:bodyPr>
          <a:lstStyle/>
          <a:p>
            <a:pPr marL="0" indent="0">
              <a:buNone/>
            </a:pPr>
            <a:r>
              <a:rPr lang="en-US" sz="1600" dirty="0"/>
              <a:t>Aug 6, 2019</a:t>
            </a:r>
          </a:p>
          <a:p>
            <a:pPr marL="0" indent="0">
              <a:buNone/>
            </a:pPr>
            <a:endParaRPr lang="en-US" sz="1600" dirty="0"/>
          </a:p>
          <a:p>
            <a:pPr marL="0" indent="0">
              <a:buNone/>
            </a:pPr>
            <a:r>
              <a:rPr lang="en-US" sz="1600" dirty="0"/>
              <a:t>In preparation for the revocation of Article 370, Modi deployed thousands of Indian troops to Kashmir. Prior to this, there was already a large Indian military presence in Kashmir.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d6e32d2382345e9fb16cdd3fecd9c40">
            <a:extLst>
              <a:ext uri="{FF2B5EF4-FFF2-40B4-BE49-F238E27FC236}">
                <a16:creationId xmlns:a16="http://schemas.microsoft.com/office/drawing/2014/main" id="{DB7284F8-EF5D-EB49-951D-30A5093EEDF3}"/>
              </a:ext>
            </a:extLst>
          </p:cNvPr>
          <p:cNvPicPr>
            <a:picLocks noChangeAspect="1"/>
          </p:cNvPicPr>
          <p:nvPr/>
        </p:nvPicPr>
        <p:blipFill rotWithShape="1">
          <a:blip r:embed="rId2"/>
          <a:srcRect t="5571" r="-1" b="3265"/>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pPr>
              <a:lnSpc>
                <a:spcPct val="90000"/>
              </a:lnSpc>
            </a:pPr>
            <a:r>
              <a:rPr lang="en-US" sz="2100" dirty="0">
                <a:solidFill>
                  <a:schemeClr val="bg1"/>
                </a:solidFill>
              </a:rPr>
              <a:t>Hundreds Arrested after Article 370 Revocation</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lnSpc>
                <a:spcPct val="90000"/>
              </a:lnSpc>
              <a:buNone/>
            </a:pPr>
            <a:r>
              <a:rPr lang="en-US" sz="1200" dirty="0">
                <a:solidFill>
                  <a:schemeClr val="bg1"/>
                </a:solidFill>
              </a:rPr>
              <a:t>Aug 7, 2019</a:t>
            </a:r>
          </a:p>
          <a:p>
            <a:pPr marL="0" indent="0">
              <a:lnSpc>
                <a:spcPct val="90000"/>
              </a:lnSpc>
              <a:buNone/>
            </a:pPr>
            <a:endParaRPr lang="en-US" sz="1200" dirty="0">
              <a:solidFill>
                <a:schemeClr val="bg1"/>
              </a:solidFill>
            </a:endParaRPr>
          </a:p>
          <a:p>
            <a:pPr marL="0" indent="0">
              <a:lnSpc>
                <a:spcPct val="90000"/>
              </a:lnSpc>
              <a:buNone/>
            </a:pPr>
            <a:r>
              <a:rPr lang="en-US" sz="1200" dirty="0">
                <a:solidFill>
                  <a:schemeClr val="bg1"/>
                </a:solidFill>
              </a:rPr>
              <a:t>Indian officials arrested over 100 people after the revocation of Article 370. India alleged the arrested individuals were a "threat to peace in the Himalayan valley".  </a:t>
            </a:r>
            <a:br>
              <a:rPr lang="en-US" sz="1200" dirty="0">
                <a:solidFill>
                  <a:schemeClr val="bg1"/>
                </a:solidFill>
              </a:rPr>
            </a:br>
            <a:br>
              <a:rPr lang="en-US" sz="1200" dirty="0">
                <a:solidFill>
                  <a:schemeClr val="bg1"/>
                </a:solidFill>
              </a:rPr>
            </a:br>
            <a:r>
              <a:rPr lang="en-US" sz="1200" dirty="0">
                <a:solidFill>
                  <a:schemeClr val="bg1"/>
                </a:solidFill>
              </a:rPr>
              <a:t>A young protester died after jumping into a river while being chased by Indian police. </a:t>
            </a:r>
          </a:p>
        </p:txBody>
      </p:sp>
    </p:spTree>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pPr>
              <a:lnSpc>
                <a:spcPct val="90000"/>
              </a:lnSpc>
            </a:pPr>
            <a:r>
              <a:rPr lang="en-US" sz="2600" dirty="0"/>
              <a:t>Hundreds Protest Article 370 Revocation in New Delhi</a:t>
            </a:r>
          </a:p>
        </p:txBody>
      </p:sp>
      <p:pic>
        <p:nvPicPr>
          <p:cNvPr id="4" name="Picture 3" descr="135eab91c964cfd31009de0ce8ffb334">
            <a:extLst>
              <a:ext uri="{FF2B5EF4-FFF2-40B4-BE49-F238E27FC236}">
                <a16:creationId xmlns:a16="http://schemas.microsoft.com/office/drawing/2014/main" id="{5182B5FD-9472-E74B-B006-C0C0976AC32A}"/>
              </a:ext>
            </a:extLst>
          </p:cNvPr>
          <p:cNvPicPr>
            <a:picLocks noChangeAspect="1"/>
          </p:cNvPicPr>
          <p:nvPr/>
        </p:nvPicPr>
        <p:blipFill rotWithShape="1">
          <a:blip r:embed="rId2"/>
          <a:srcRect t="21638" b="1385"/>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fontScale="92500" lnSpcReduction="10000"/>
          </a:bodyPr>
          <a:lstStyle/>
          <a:p>
            <a:pPr marL="0" indent="0">
              <a:lnSpc>
                <a:spcPct val="90000"/>
              </a:lnSpc>
              <a:buNone/>
            </a:pPr>
            <a:r>
              <a:rPr lang="en-US" sz="1600" dirty="0"/>
              <a:t>Aug 7, 2019</a:t>
            </a:r>
          </a:p>
          <a:p>
            <a:pPr marL="0" indent="0">
              <a:lnSpc>
                <a:spcPct val="90000"/>
              </a:lnSpc>
              <a:buNone/>
            </a:pPr>
            <a:endParaRPr lang="en-US" sz="1600" dirty="0"/>
          </a:p>
          <a:p>
            <a:pPr marL="0" indent="0">
              <a:lnSpc>
                <a:spcPct val="90000"/>
              </a:lnSpc>
              <a:buNone/>
            </a:pPr>
            <a:r>
              <a:rPr lang="en-US" sz="1600" dirty="0"/>
              <a:t>Hundreds of Kashmiris and Indians living in New Delhi protested the revocation of Article 370. </a:t>
            </a:r>
            <a:br>
              <a:rPr lang="en-US" sz="1600" dirty="0"/>
            </a:br>
            <a:br>
              <a:rPr lang="en-US" sz="1600" dirty="0"/>
            </a:br>
            <a:r>
              <a:rPr lang="en-US" sz="1600" dirty="0"/>
              <a:t>Observers expect similar protests to pop up across the country as well.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4675886"/>
            <a:ext cx="2763774" cy="1608328"/>
          </a:xfrm>
        </p:spPr>
        <p:txBody>
          <a:bodyPr>
            <a:normAutofit/>
          </a:bodyPr>
          <a:lstStyle/>
          <a:p>
            <a:pPr>
              <a:lnSpc>
                <a:spcPct val="90000"/>
              </a:lnSpc>
            </a:pPr>
            <a:r>
              <a:rPr lang="en-US" sz="2600" dirty="0"/>
              <a:t>Pakistan Prime Minister Imran Khan Warns of War</a:t>
            </a:r>
          </a:p>
        </p:txBody>
      </p:sp>
      <p:sp>
        <p:nvSpPr>
          <p:cNvPr id="14"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4001"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320040"/>
            <a:ext cx="8661654"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a8d155379be972c6d2e457fd4d4fff1">
            <a:extLst>
              <a:ext uri="{FF2B5EF4-FFF2-40B4-BE49-F238E27FC236}">
                <a16:creationId xmlns:a16="http://schemas.microsoft.com/office/drawing/2014/main" id="{ADCF85AF-0507-FF44-8232-5E87B591A21F}"/>
              </a:ext>
            </a:extLst>
          </p:cNvPr>
          <p:cNvPicPr>
            <a:picLocks noChangeAspect="1"/>
          </p:cNvPicPr>
          <p:nvPr/>
        </p:nvPicPr>
        <p:blipFill>
          <a:blip r:embed="rId2"/>
          <a:stretch>
            <a:fillRect/>
          </a:stretch>
        </p:blipFill>
        <p:spPr>
          <a:xfrm>
            <a:off x="480060" y="802100"/>
            <a:ext cx="3957066" cy="2967799"/>
          </a:xfrm>
          <a:prstGeom prst="rect">
            <a:avLst/>
          </a:prstGeom>
        </p:spPr>
      </p:pic>
      <p:pic>
        <p:nvPicPr>
          <p:cNvPr id="5" name="Picture 4" descr="ab8c5dec5ac14c57fcd34379bb508038">
            <a:extLst>
              <a:ext uri="{FF2B5EF4-FFF2-40B4-BE49-F238E27FC236}">
                <a16:creationId xmlns:a16="http://schemas.microsoft.com/office/drawing/2014/main" id="{2884DF88-19A0-F44F-A355-6554F6386765}"/>
              </a:ext>
            </a:extLst>
          </p:cNvPr>
          <p:cNvPicPr>
            <a:picLocks noChangeAspect="1"/>
          </p:cNvPicPr>
          <p:nvPr/>
        </p:nvPicPr>
        <p:blipFill>
          <a:blip r:embed="rId3"/>
          <a:stretch>
            <a:fillRect/>
          </a:stretch>
        </p:blipFill>
        <p:spPr>
          <a:xfrm>
            <a:off x="4704588" y="1262109"/>
            <a:ext cx="3957066" cy="2047781"/>
          </a:xfrm>
          <a:prstGeom prst="rect">
            <a:avLst/>
          </a:prstGeom>
        </p:spPr>
      </p:pic>
      <p:sp>
        <p:nvSpPr>
          <p:cNvPr id="3" name="Content Placeholder 2"/>
          <p:cNvSpPr>
            <a:spLocks noGrp="1"/>
          </p:cNvSpPr>
          <p:nvPr>
            <p:ph idx="1"/>
          </p:nvPr>
        </p:nvSpPr>
        <p:spPr>
          <a:xfrm>
            <a:off x="3648075" y="4675886"/>
            <a:ext cx="5006720" cy="1605083"/>
          </a:xfrm>
        </p:spPr>
        <p:txBody>
          <a:bodyPr anchor="ctr">
            <a:normAutofit/>
          </a:bodyPr>
          <a:lstStyle/>
          <a:p>
            <a:pPr marL="0" indent="0">
              <a:lnSpc>
                <a:spcPct val="90000"/>
              </a:lnSpc>
              <a:buNone/>
            </a:pPr>
            <a:r>
              <a:rPr lang="en-US" sz="1300" dirty="0"/>
              <a:t>Aug 7, 2019 </a:t>
            </a:r>
          </a:p>
          <a:p>
            <a:pPr marL="0" indent="0">
              <a:lnSpc>
                <a:spcPct val="90000"/>
              </a:lnSpc>
              <a:buNone/>
            </a:pPr>
            <a:endParaRPr lang="en-US" sz="1300" dirty="0"/>
          </a:p>
          <a:p>
            <a:pPr marL="0" indent="0">
              <a:lnSpc>
                <a:spcPct val="90000"/>
              </a:lnSpc>
              <a:buNone/>
            </a:pPr>
            <a:r>
              <a:rPr lang="en-US" sz="1300" dirty="0"/>
              <a:t>Pakistan's prime minister, Imran Khan, warned that India's revocation of Article 370 could lead to war between the two countries and the 'ethnic cleansing' of Muslims in the region." However, Pakistan has also been criticized for not fully supporting Kashmir over time, including for allegedly backing anti-Indian terrorists and stripping Gilgit-Baltistan in Pakistan-administered Kashmir of its special status in 1974.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03ec4eca359da63b82874a9f73885a2">
            <a:extLst>
              <a:ext uri="{FF2B5EF4-FFF2-40B4-BE49-F238E27FC236}">
                <a16:creationId xmlns:a16="http://schemas.microsoft.com/office/drawing/2014/main" id="{8EA836DB-1D48-9E46-BC70-6F4977F2C1D7}"/>
              </a:ext>
            </a:extLst>
          </p:cNvPr>
          <p:cNvPicPr>
            <a:picLocks noChangeAspect="1"/>
          </p:cNvPicPr>
          <p:nvPr/>
        </p:nvPicPr>
        <p:blipFill rotWithShape="1">
          <a:blip r:embed="rId2"/>
          <a:srcRect t="5253" b="7920"/>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Pakistan Suspends Trade With India</a:t>
            </a:r>
          </a:p>
        </p:txBody>
      </p:sp>
      <p:sp>
        <p:nvSpPr>
          <p:cNvPr id="3" name="Content Placeholder 2"/>
          <p:cNvSpPr>
            <a:spLocks noGrp="1"/>
          </p:cNvSpPr>
          <p:nvPr>
            <p:ph idx="1"/>
          </p:nvPr>
        </p:nvSpPr>
        <p:spPr>
          <a:xfrm>
            <a:off x="425196" y="4956314"/>
            <a:ext cx="8293608" cy="1306417"/>
          </a:xfrm>
        </p:spPr>
        <p:txBody>
          <a:bodyPr vert="horz" lIns="91440" tIns="45720" rIns="91440" bIns="45720" rtlCol="0" anchor="t">
            <a:normAutofit fontScale="92500" lnSpcReduction="20000"/>
          </a:bodyPr>
          <a:lstStyle/>
          <a:p>
            <a:pPr marL="0" indent="0">
              <a:buNone/>
            </a:pPr>
            <a:r>
              <a:rPr lang="en-US" sz="1500" dirty="0"/>
              <a:t>Aug 7, 2019</a:t>
            </a:r>
          </a:p>
          <a:p>
            <a:pPr marL="0" indent="0">
              <a:buNone/>
            </a:pPr>
            <a:endParaRPr lang="en-US" sz="1500" dirty="0"/>
          </a:p>
          <a:p>
            <a:pPr marL="0" indent="0">
              <a:buNone/>
            </a:pPr>
            <a:r>
              <a:rPr lang="en-US" sz="1500" dirty="0"/>
              <a:t>Two days after India's proclamation of revoking Article 370, Pakistan announced "it will downgrade diplomatic relations and suspend bilateral trade with India."</a:t>
            </a:r>
            <a:br>
              <a:rPr lang="en-US" sz="1500" dirty="0"/>
            </a:br>
            <a:br>
              <a:rPr lang="en-US" sz="1500" dirty="0"/>
            </a:br>
            <a:r>
              <a:rPr lang="en-US" sz="1500" dirty="0"/>
              <a:t>India's High Commissioner was also to be deported from the country. </a:t>
            </a:r>
            <a:endParaRPr lang="en-US" sz="1500" dirty="0">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261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China-Controlled Kashmir</a:t>
            </a:r>
          </a:p>
        </p:txBody>
      </p:sp>
      <p:pic>
        <p:nvPicPr>
          <p:cNvPr id="4" name="Picture 3" descr="947019ab4d7c11ec1497ce46e9932d7f">
            <a:extLst>
              <a:ext uri="{FF2B5EF4-FFF2-40B4-BE49-F238E27FC236}">
                <a16:creationId xmlns:a16="http://schemas.microsoft.com/office/drawing/2014/main" id="{4214B094-DD12-0C4A-9EBA-CFF6CA9A3AA4}"/>
              </a:ext>
            </a:extLst>
          </p:cNvPr>
          <p:cNvPicPr>
            <a:picLocks noChangeAspect="1"/>
          </p:cNvPicPr>
          <p:nvPr/>
        </p:nvPicPr>
        <p:blipFill rotWithShape="1">
          <a:blip r:embed="rId2"/>
          <a:srcRect l="4317" r="-3" b="-3"/>
          <a:stretch/>
        </p:blipFill>
        <p:spPr>
          <a:xfrm>
            <a:off x="245660" y="2454903"/>
            <a:ext cx="5293729" cy="4080254"/>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China controls 20% of Kashmir. The area is called Aksai Chin and is in the northeastern part of the region.</a:t>
            </a:r>
          </a:p>
        </p:txBody>
      </p:sp>
    </p:spTree>
    <p:extLst>
      <p:ext uri="{BB962C8B-B14F-4D97-AF65-F5344CB8AC3E}">
        <p14:creationId xmlns:p14="http://schemas.microsoft.com/office/powerpoint/2010/main" val="1646809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AD746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About 2,000 People Flee Border Villages Along Line of Control</a:t>
            </a:r>
          </a:p>
        </p:txBody>
      </p:sp>
      <p:pic>
        <p:nvPicPr>
          <p:cNvPr id="4" name="Picture 3" descr="f5c5ed564baf58b13c904717070ab5e1">
            <a:extLst>
              <a:ext uri="{FF2B5EF4-FFF2-40B4-BE49-F238E27FC236}">
                <a16:creationId xmlns:a16="http://schemas.microsoft.com/office/drawing/2014/main" id="{94285497-F558-3746-B531-59A7C3580B31}"/>
              </a:ext>
            </a:extLst>
          </p:cNvPr>
          <p:cNvPicPr>
            <a:picLocks noChangeAspect="1"/>
          </p:cNvPicPr>
          <p:nvPr/>
        </p:nvPicPr>
        <p:blipFill rotWithShape="1">
          <a:blip r:embed="rId2"/>
          <a:srcRect r="2750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dirty="0">
                <a:solidFill>
                  <a:srgbClr val="FFFFFF"/>
                </a:solidFill>
              </a:rPr>
              <a:t>Aug 8, 2019 </a:t>
            </a:r>
          </a:p>
          <a:p>
            <a:pPr marL="0" indent="0">
              <a:lnSpc>
                <a:spcPct val="90000"/>
              </a:lnSpc>
              <a:buNone/>
            </a:pPr>
            <a:endParaRPr lang="en-US" sz="1700" dirty="0">
              <a:solidFill>
                <a:srgbClr val="FFFFFF"/>
              </a:solidFill>
            </a:endParaRPr>
          </a:p>
          <a:p>
            <a:pPr marL="0" indent="0">
              <a:lnSpc>
                <a:spcPct val="90000"/>
              </a:lnSpc>
              <a:buNone/>
            </a:pPr>
            <a:r>
              <a:rPr lang="en-US" sz="1700" dirty="0">
                <a:solidFill>
                  <a:srgbClr val="FFFFFF"/>
                </a:solidFill>
              </a:rPr>
              <a:t>Thousands of villagers living along the militarized Line of Control (LoC) between the Pakistan- and Indian-administered parts of Kashmir moved to avoid the violence. </a:t>
            </a:r>
            <a:br>
              <a:rPr lang="en-US" sz="1700" dirty="0">
                <a:solidFill>
                  <a:srgbClr val="FFFFFF"/>
                </a:solidFill>
              </a:rPr>
            </a:br>
            <a:br>
              <a:rPr lang="en-US" sz="1700" dirty="0">
                <a:solidFill>
                  <a:srgbClr val="FFFFFF"/>
                </a:solidFill>
              </a:rPr>
            </a:br>
            <a:r>
              <a:rPr lang="en-US" sz="1700" dirty="0">
                <a:solidFill>
                  <a:srgbClr val="FFFFFF"/>
                </a:solidFill>
              </a:rPr>
              <a:t>Authorities estimated 20,000 people left their homes within a week in the Neelum Valley on the Pakistan side of the LoC. Many people lacked the resources to build bunkers or move somewhere safer.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74433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Pakistan PM Imran Khan visits Kashmir</a:t>
            </a:r>
          </a:p>
        </p:txBody>
      </p:sp>
      <p:pic>
        <p:nvPicPr>
          <p:cNvPr id="4" name="Picture 3" descr="7c8926ebce6e5a841d39c8941a7f5297">
            <a:extLst>
              <a:ext uri="{FF2B5EF4-FFF2-40B4-BE49-F238E27FC236}">
                <a16:creationId xmlns:a16="http://schemas.microsoft.com/office/drawing/2014/main" id="{685C3143-E85E-4E45-A550-2A4436D9A09C}"/>
              </a:ext>
            </a:extLst>
          </p:cNvPr>
          <p:cNvPicPr>
            <a:picLocks noChangeAspect="1"/>
          </p:cNvPicPr>
          <p:nvPr/>
        </p:nvPicPr>
        <p:blipFill rotWithShape="1">
          <a:blip r:embed="rId2"/>
          <a:srcRect l="27022" r="-3" b="-3"/>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600" dirty="0">
                <a:solidFill>
                  <a:srgbClr val="FFFFFF"/>
                </a:solidFill>
              </a:rPr>
              <a:t>Aug 13, 2019 </a:t>
            </a:r>
          </a:p>
          <a:p>
            <a:pPr marL="0" indent="0">
              <a:lnSpc>
                <a:spcPct val="90000"/>
              </a:lnSpc>
              <a:buNone/>
            </a:pPr>
            <a:endParaRPr lang="en-US" sz="1600" dirty="0">
              <a:solidFill>
                <a:srgbClr val="FFFFFF"/>
              </a:solidFill>
            </a:endParaRPr>
          </a:p>
          <a:p>
            <a:pPr marL="0" indent="0">
              <a:lnSpc>
                <a:spcPct val="90000"/>
              </a:lnSpc>
              <a:buNone/>
            </a:pPr>
            <a:r>
              <a:rPr lang="en-US" sz="1600" dirty="0">
                <a:solidFill>
                  <a:srgbClr val="FFFFFF"/>
                </a:solidFill>
              </a:rPr>
              <a:t>Pakistan's Prime Minister Imran Khan visited Pakistan-administered Kashmir to show solidarity with the Kashmiri people. He chose Pakistan's Independence Day as the date for this symbolic visit. </a:t>
            </a:r>
            <a:br>
              <a:rPr lang="en-US" sz="1600" dirty="0">
                <a:solidFill>
                  <a:srgbClr val="FFFFFF"/>
                </a:solidFill>
              </a:rPr>
            </a:br>
            <a:br>
              <a:rPr lang="en-US" sz="1600" dirty="0">
                <a:solidFill>
                  <a:srgbClr val="FFFFFF"/>
                </a:solidFill>
              </a:rPr>
            </a:br>
            <a:r>
              <a:rPr lang="en-US" sz="1600" dirty="0">
                <a:solidFill>
                  <a:srgbClr val="FFFFFF"/>
                </a:solidFill>
              </a:rPr>
              <a:t>On the same day in Islamabad, Pakistan's President Arif Alvi attended a flag hoisting ceremony in Islamabad, calling India's revocation of Article 370 a violation of international law.</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pPr>
              <a:lnSpc>
                <a:spcPct val="90000"/>
              </a:lnSpc>
            </a:pPr>
            <a:r>
              <a:rPr lang="en-US" sz="2600" dirty="0"/>
              <a:t>Statements from Pakistani PM: 'Genocide' and 'Bloodbath'</a:t>
            </a:r>
          </a:p>
        </p:txBody>
      </p:sp>
      <p:pic>
        <p:nvPicPr>
          <p:cNvPr id="4" name="Picture 3" descr="c8c9901734c0328c2c36114b3d9b906e">
            <a:extLst>
              <a:ext uri="{FF2B5EF4-FFF2-40B4-BE49-F238E27FC236}">
                <a16:creationId xmlns:a16="http://schemas.microsoft.com/office/drawing/2014/main" id="{4CE06A8C-8BDD-8D47-A2A1-3E2714508E6C}"/>
              </a:ext>
            </a:extLst>
          </p:cNvPr>
          <p:cNvPicPr>
            <a:picLocks noChangeAspect="1"/>
          </p:cNvPicPr>
          <p:nvPr/>
        </p:nvPicPr>
        <p:blipFill rotWithShape="1">
          <a:blip r:embed="rId2"/>
          <a:srcRect b="22339"/>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lnSpc>
                <a:spcPct val="90000"/>
              </a:lnSpc>
              <a:buNone/>
            </a:pPr>
            <a:r>
              <a:rPr lang="en-US" sz="1000" dirty="0"/>
              <a:t>Sep 13, 2019 to Sep 27, 2019</a:t>
            </a:r>
          </a:p>
          <a:p>
            <a:pPr marL="0" indent="0">
              <a:lnSpc>
                <a:spcPct val="90000"/>
              </a:lnSpc>
              <a:buNone/>
            </a:pPr>
            <a:endParaRPr lang="en-US" sz="1000" dirty="0"/>
          </a:p>
          <a:p>
            <a:pPr marL="0" indent="0">
              <a:lnSpc>
                <a:spcPct val="90000"/>
              </a:lnSpc>
              <a:buNone/>
            </a:pPr>
            <a:r>
              <a:rPr lang="en-US" sz="1000" dirty="0"/>
              <a:t>Sep 14, 2019 - In a media interview, Imran Khan said India was trying to "divert attention from their illegal annexation and their impending genocide on Kashmir." He added that Pakistan would not start a war because he is an anti-war 'pacifist.'</a:t>
            </a:r>
            <a:br>
              <a:rPr lang="en-US" sz="1000" dirty="0"/>
            </a:br>
            <a:br>
              <a:rPr lang="en-US" sz="1000" dirty="0"/>
            </a:br>
            <a:r>
              <a:rPr lang="en-US" sz="1000" dirty="0"/>
              <a:t>Sep  27, 2019 - At the United Nations General Assembly, Khan warned of a "bloodbath" in Kashmir.  </a:t>
            </a:r>
            <a:br>
              <a:rPr lang="en-US" sz="1000" dirty="0"/>
            </a:br>
            <a:br>
              <a:rPr lang="en-US" sz="1000" dirty="0"/>
            </a:br>
            <a:r>
              <a:rPr lang="en-US" sz="1000" dirty="0"/>
              <a:t>He has also likened ignoring Modi to appeasing Hitler.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e1f22fca5885f7d6d888aa509d97f82">
            <a:extLst>
              <a:ext uri="{FF2B5EF4-FFF2-40B4-BE49-F238E27FC236}">
                <a16:creationId xmlns:a16="http://schemas.microsoft.com/office/drawing/2014/main" id="{71DFEC41-CB63-9C4D-96BA-FDD4474D0A1D}"/>
              </a:ext>
            </a:extLst>
          </p:cNvPr>
          <p:cNvPicPr>
            <a:picLocks noChangeAspect="1"/>
          </p:cNvPicPr>
          <p:nvPr/>
        </p:nvPicPr>
        <p:blipFill rotWithShape="1">
          <a:blip r:embed="rId2"/>
          <a:srcRect t="9874" r="-1" b="1798"/>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pPr>
              <a:lnSpc>
                <a:spcPct val="90000"/>
              </a:lnSpc>
            </a:pPr>
            <a:r>
              <a:rPr lang="en-US" sz="2000" dirty="0">
                <a:solidFill>
                  <a:schemeClr val="bg1"/>
                </a:solidFill>
              </a:rPr>
              <a:t>Kashmir Leader Arrested Under Draconian Imprisonment Law</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lnSpc>
                <a:spcPct val="90000"/>
              </a:lnSpc>
              <a:buNone/>
            </a:pPr>
            <a:r>
              <a:rPr lang="en-US" sz="900" dirty="0">
                <a:solidFill>
                  <a:schemeClr val="bg1"/>
                </a:solidFill>
              </a:rPr>
              <a:t>Sep 15, 2019</a:t>
            </a:r>
          </a:p>
          <a:p>
            <a:pPr marL="0" indent="0">
              <a:lnSpc>
                <a:spcPct val="90000"/>
              </a:lnSpc>
              <a:buNone/>
            </a:pPr>
            <a:endParaRPr lang="en-US" sz="900" dirty="0">
              <a:solidFill>
                <a:schemeClr val="bg1"/>
              </a:solidFill>
            </a:endParaRPr>
          </a:p>
          <a:p>
            <a:pPr marL="0" indent="0">
              <a:lnSpc>
                <a:spcPct val="90000"/>
              </a:lnSpc>
              <a:buNone/>
            </a:pPr>
            <a:r>
              <a:rPr lang="en-US" sz="900" dirty="0">
                <a:solidFill>
                  <a:schemeClr val="bg1"/>
                </a:solidFill>
              </a:rPr>
              <a:t>Pro-India, 82-year-old politician Farooq Abdullah, the former chief minister of Jammu and Kashmir was arrested under the Public Safety Act (PSA), which allows authorities to imprison people for up to two years without charge or trial. </a:t>
            </a:r>
            <a:br>
              <a:rPr lang="en-US" sz="900" dirty="0">
                <a:solidFill>
                  <a:schemeClr val="bg1"/>
                </a:solidFill>
              </a:rPr>
            </a:br>
            <a:br>
              <a:rPr lang="en-US" sz="900" dirty="0">
                <a:solidFill>
                  <a:schemeClr val="bg1"/>
                </a:solidFill>
              </a:rPr>
            </a:br>
            <a:r>
              <a:rPr lang="en-US" sz="900" dirty="0">
                <a:solidFill>
                  <a:schemeClr val="bg1"/>
                </a:solidFill>
              </a:rPr>
              <a:t>Abdullah had been under house arrest since August 5.  As a leader of the National Conference party for decades, he has often been viewed as a traitor by Kashmiri residents for being too close to Delhi, though he has been a vocal supporter of Article 370. </a:t>
            </a:r>
          </a:p>
        </p:txBody>
      </p:sp>
    </p:spTree>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1ebb77e8fa59976ed31eea6ff9a21844">
            <a:extLst>
              <a:ext uri="{FF2B5EF4-FFF2-40B4-BE49-F238E27FC236}">
                <a16:creationId xmlns:a16="http://schemas.microsoft.com/office/drawing/2014/main" id="{51B90D01-037D-554E-9B3A-3A4C4ED6E1EC}"/>
              </a:ext>
            </a:extLst>
          </p:cNvPr>
          <p:cNvPicPr>
            <a:picLocks noChangeAspect="1"/>
          </p:cNvPicPr>
          <p:nvPr/>
        </p:nvPicPr>
        <p:blipFill rotWithShape="1">
          <a:blip r:embed="rId2"/>
          <a:srcRect t="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Mobile Services Are Restored After 72 Days</a:t>
            </a:r>
          </a:p>
        </p:txBody>
      </p:sp>
      <p:sp>
        <p:nvSpPr>
          <p:cNvPr id="3" name="Content Placeholder 2"/>
          <p:cNvSpPr>
            <a:spLocks noGrp="1"/>
          </p:cNvSpPr>
          <p:nvPr>
            <p:ph idx="1"/>
          </p:nvPr>
        </p:nvSpPr>
        <p:spPr>
          <a:xfrm>
            <a:off x="425196" y="4956314"/>
            <a:ext cx="8293608" cy="1306417"/>
          </a:xfrm>
        </p:spPr>
        <p:txBody>
          <a:bodyPr vert="horz" lIns="91440" tIns="45720" rIns="91440" bIns="45720" rtlCol="0" anchor="t">
            <a:normAutofit lnSpcReduction="10000"/>
          </a:bodyPr>
          <a:lstStyle/>
          <a:p>
            <a:pPr marL="0" indent="0">
              <a:lnSpc>
                <a:spcPct val="90000"/>
              </a:lnSpc>
              <a:buNone/>
            </a:pPr>
            <a:r>
              <a:rPr lang="en-US" sz="1400" dirty="0"/>
              <a:t>Oct 13, 2019 </a:t>
            </a:r>
          </a:p>
          <a:p>
            <a:pPr marL="0" indent="0">
              <a:lnSpc>
                <a:spcPct val="90000"/>
              </a:lnSpc>
              <a:buNone/>
            </a:pPr>
            <a:endParaRPr lang="en-US" sz="1400" dirty="0"/>
          </a:p>
          <a:p>
            <a:pPr marL="0" indent="0">
              <a:lnSpc>
                <a:spcPct val="90000"/>
              </a:lnSpc>
              <a:buNone/>
            </a:pPr>
            <a:r>
              <a:rPr lang="en-US" sz="1400" dirty="0"/>
              <a:t>The Indian government restored connections for an estimated four million mobile phones, which were suspended following the revocation of Article 370. However, prepaid connections were yet been restored and internet services continued to be suspended. Families were able to reconnect between different regions, though the communications blockade had hurt Kashmir's economy as businesses struggled to operate effectively.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20d3f01f4b822723588c0af609d8ee8">
            <a:extLst>
              <a:ext uri="{FF2B5EF4-FFF2-40B4-BE49-F238E27FC236}">
                <a16:creationId xmlns:a16="http://schemas.microsoft.com/office/drawing/2014/main" id="{F123ABAE-536B-FB46-B2E3-83AC9255B5B3}"/>
              </a:ext>
            </a:extLst>
          </p:cNvPr>
          <p:cNvPicPr>
            <a:picLocks noChangeAspect="1"/>
          </p:cNvPicPr>
          <p:nvPr/>
        </p:nvPicPr>
        <p:blipFill rotWithShape="1">
          <a:blip r:embed="rId2"/>
          <a:srcRect r="-1" b="11672"/>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pPr>
              <a:lnSpc>
                <a:spcPct val="90000"/>
              </a:lnSpc>
            </a:pPr>
            <a:r>
              <a:rPr lang="en-US" sz="2100" dirty="0">
                <a:solidFill>
                  <a:schemeClr val="bg1"/>
                </a:solidFill>
              </a:rPr>
              <a:t>Militants Kill Eleven Migrant Workers in Two Weeks</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lnSpcReduction="10000"/>
          </a:bodyPr>
          <a:lstStyle/>
          <a:p>
            <a:pPr marL="0" indent="0">
              <a:lnSpc>
                <a:spcPct val="90000"/>
              </a:lnSpc>
              <a:buNone/>
            </a:pPr>
            <a:r>
              <a:rPr lang="en-US" sz="1050" dirty="0">
                <a:solidFill>
                  <a:schemeClr val="bg1"/>
                </a:solidFill>
              </a:rPr>
              <a:t>Oct 13, 2019 to Oct 28, 2019</a:t>
            </a:r>
          </a:p>
          <a:p>
            <a:pPr marL="0" indent="0">
              <a:lnSpc>
                <a:spcPct val="90000"/>
              </a:lnSpc>
              <a:buNone/>
            </a:pPr>
            <a:endParaRPr lang="en-US" sz="1050" dirty="0">
              <a:solidFill>
                <a:schemeClr val="bg1"/>
              </a:solidFill>
            </a:endParaRPr>
          </a:p>
          <a:p>
            <a:pPr marL="0" indent="0">
              <a:lnSpc>
                <a:spcPct val="90000"/>
              </a:lnSpc>
              <a:buNone/>
            </a:pPr>
            <a:r>
              <a:rPr lang="en-US" sz="1050" dirty="0">
                <a:solidFill>
                  <a:schemeClr val="bg1"/>
                </a:solidFill>
              </a:rPr>
              <a:t>The victims of the attacks came from other states including West Bengal, Chhattisgarh, and Punjab. The attackers were suspected to belong to designated terrorist groups Hizbul Mujahideen and Lashkar-e-Taiba, which aim on integrating Kashmir with Pakistan. </a:t>
            </a:r>
            <a:br>
              <a:rPr lang="en-US" sz="1050" dirty="0">
                <a:solidFill>
                  <a:schemeClr val="bg1"/>
                </a:solidFill>
              </a:rPr>
            </a:br>
            <a:br>
              <a:rPr lang="en-US" sz="1050" dirty="0">
                <a:solidFill>
                  <a:schemeClr val="bg1"/>
                </a:solidFill>
              </a:rPr>
            </a:br>
            <a:r>
              <a:rPr lang="en-US" sz="1050" dirty="0">
                <a:solidFill>
                  <a:schemeClr val="bg1"/>
                </a:solidFill>
              </a:rPr>
              <a:t>Analysts linked the incidents to a wave of identity politics in Kashmir following the revocation of Article 370. Non-local workers were already being told to leave in August as residents feared a demographic shift. </a:t>
            </a:r>
          </a:p>
        </p:txBody>
      </p:sp>
    </p:spTree>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56a4661f3b5c472e40c8937d1b687ab3">
            <a:extLst>
              <a:ext uri="{FF2B5EF4-FFF2-40B4-BE49-F238E27FC236}">
                <a16:creationId xmlns:a16="http://schemas.microsoft.com/office/drawing/2014/main" id="{FC590DB7-803D-4C44-A4AA-0EB8D4A7BEB5}"/>
              </a:ext>
            </a:extLst>
          </p:cNvPr>
          <p:cNvPicPr>
            <a:picLocks noChangeAspect="1"/>
          </p:cNvPicPr>
          <p:nvPr/>
        </p:nvPicPr>
        <p:blipFill rotWithShape="1">
          <a:blip r:embed="rId2"/>
          <a:srcRect l="11356"/>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pPr>
              <a:lnSpc>
                <a:spcPct val="90000"/>
              </a:lnSpc>
            </a:pPr>
            <a:r>
              <a:rPr lang="en-US" sz="2600" dirty="0"/>
              <a:t>Industries Reported Struggling During Lockdown</a:t>
            </a:r>
          </a:p>
        </p:txBody>
      </p:sp>
      <p:sp>
        <p:nvSpPr>
          <p:cNvPr id="3" name="Content Placeholder 2"/>
          <p:cNvSpPr>
            <a:spLocks noGrp="1"/>
          </p:cNvSpPr>
          <p:nvPr>
            <p:ph idx="1"/>
          </p:nvPr>
        </p:nvSpPr>
        <p:spPr>
          <a:xfrm>
            <a:off x="463547" y="4856921"/>
            <a:ext cx="7173771" cy="1249240"/>
          </a:xfrm>
        </p:spPr>
        <p:txBody>
          <a:bodyPr vert="horz" lIns="91440" tIns="45720" rIns="91440" bIns="45720" rtlCol="0" anchor="t">
            <a:normAutofit fontScale="92500" lnSpcReduction="10000"/>
          </a:bodyPr>
          <a:lstStyle/>
          <a:p>
            <a:pPr marL="0" indent="0">
              <a:buNone/>
            </a:pPr>
            <a:r>
              <a:rPr lang="en-US" sz="1600" dirty="0"/>
              <a:t>Oct 20, 2019</a:t>
            </a:r>
          </a:p>
          <a:p>
            <a:pPr marL="0" indent="0">
              <a:buNone/>
            </a:pPr>
            <a:endParaRPr lang="en-US" sz="1600" dirty="0"/>
          </a:p>
          <a:p>
            <a:pPr marL="0" indent="0">
              <a:buNone/>
            </a:pPr>
            <a:r>
              <a:rPr lang="en-US" sz="1600" dirty="0"/>
              <a:t>Farmers have reported being unable to find enough workers during the shutdown to support the apple industry, which makes up 12-15% of the region's economy. A number of other key industries suffered a serious skill shortage. </a:t>
            </a:r>
          </a:p>
        </p:txBody>
      </p:sp>
    </p:spTree>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pPr>
              <a:lnSpc>
                <a:spcPct val="90000"/>
              </a:lnSpc>
            </a:pPr>
            <a:r>
              <a:rPr lang="en-US" sz="3500" dirty="0"/>
              <a:t>Report on Twitter Censorship in Kashmir</a:t>
            </a:r>
          </a:p>
        </p:txBody>
      </p:sp>
      <p:pic>
        <p:nvPicPr>
          <p:cNvPr id="4" name="Picture 3" descr="1fdcd7c02a230a7283e37d89bab137cd">
            <a:extLst>
              <a:ext uri="{FF2B5EF4-FFF2-40B4-BE49-F238E27FC236}">
                <a16:creationId xmlns:a16="http://schemas.microsoft.com/office/drawing/2014/main" id="{FBAAEEAE-B693-D643-A20F-4A650935B438}"/>
              </a:ext>
            </a:extLst>
          </p:cNvPr>
          <p:cNvPicPr>
            <a:picLocks noChangeAspect="1"/>
          </p:cNvPicPr>
          <p:nvPr/>
        </p:nvPicPr>
        <p:blipFill rotWithShape="1">
          <a:blip r:embed="rId2"/>
          <a:srcRect l="27942" r="34882" b="-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buNone/>
            </a:pPr>
            <a:r>
              <a:rPr lang="en-US" sz="1600" dirty="0"/>
              <a:t>Oct 23, 2019</a:t>
            </a:r>
          </a:p>
          <a:p>
            <a:pPr marL="0" indent="0">
              <a:buNone/>
            </a:pPr>
            <a:endParaRPr lang="en-US" sz="1600" dirty="0"/>
          </a:p>
          <a:p>
            <a:pPr marL="0" indent="0">
              <a:buNone/>
            </a:pPr>
            <a:r>
              <a:rPr lang="en-US" sz="1600" dirty="0"/>
              <a:t>Twitter was accused of suppressing freedom of expression in Kashmir after a study by the media watchdog, Committee to Protect Journalists (CPJ), published on October 24. The report revealed nearly a million tweets had been removed since 2017. </a:t>
            </a:r>
          </a:p>
          <a:p>
            <a:pPr marL="0" indent="0">
              <a:buNone/>
            </a:pPr>
            <a:endParaRPr lang="en-US" sz="1600" dirty="0"/>
          </a:p>
          <a:p>
            <a:pPr marL="0" indent="0">
              <a:buNone/>
            </a:pPr>
            <a:r>
              <a:rPr lang="en-US" sz="1600" dirty="0"/>
              <a:t>Twitter's transparency reports showed that more accounts were withheld in the second half of 2018 in India than in the rest of the world combined.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4b696ae48a1a3de058a916457c4d0b23">
            <a:extLst>
              <a:ext uri="{FF2B5EF4-FFF2-40B4-BE49-F238E27FC236}">
                <a16:creationId xmlns:a16="http://schemas.microsoft.com/office/drawing/2014/main" id="{2DCDA1E0-6989-4347-96FF-D08008959656}"/>
              </a:ext>
            </a:extLst>
          </p:cNvPr>
          <p:cNvPicPr>
            <a:picLocks noChangeAspect="1"/>
          </p:cNvPicPr>
          <p:nvPr/>
        </p:nvPicPr>
        <p:blipFill rotWithShape="1">
          <a:blip r:embed="rId2"/>
          <a:srcRect l="25618" r="25533" b="8394"/>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pPr>
              <a:lnSpc>
                <a:spcPct val="90000"/>
              </a:lnSpc>
            </a:pPr>
            <a:r>
              <a:rPr lang="en-US" sz="2400" dirty="0"/>
              <a:t>Protests and Clashes During EU MP Visit</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fontScale="92500"/>
          </a:bodyPr>
          <a:lstStyle/>
          <a:p>
            <a:pPr marL="0" indent="0">
              <a:lnSpc>
                <a:spcPct val="90000"/>
              </a:lnSpc>
              <a:buNone/>
            </a:pPr>
            <a:r>
              <a:rPr lang="en-US" sz="1400" dirty="0"/>
              <a:t>Oct 27, 2019 to Oct 30, 2019 </a:t>
            </a:r>
          </a:p>
          <a:p>
            <a:pPr marL="0" indent="0">
              <a:lnSpc>
                <a:spcPct val="90000"/>
              </a:lnSpc>
              <a:buNone/>
            </a:pPr>
            <a:endParaRPr lang="en-US" sz="1400" dirty="0"/>
          </a:p>
          <a:p>
            <a:pPr marL="0" indent="0">
              <a:lnSpc>
                <a:spcPct val="90000"/>
              </a:lnSpc>
              <a:buNone/>
            </a:pPr>
            <a:r>
              <a:rPr lang="en-US" sz="1400" dirty="0"/>
              <a:t>Clashes erupted and police fired tear gas at protesters as mainly far-right members of the European Parliament visited Indian-administered Kashmir. This was the first foreign delegation to visit the region since the revocation of Article 370, though it was not an official European Union delegation.  The government was accused of staging a positive portrayal of the situation in the region.  Pellets had already injured and killed a number of civilians since August 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B4B38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582930" y="731519"/>
            <a:ext cx="2133893" cy="3237579"/>
          </a:xfrm>
        </p:spPr>
        <p:txBody>
          <a:bodyPr>
            <a:normAutofit/>
          </a:bodyPr>
          <a:lstStyle/>
          <a:p>
            <a:r>
              <a:rPr lang="en-US" sz="3300" dirty="0">
                <a:solidFill>
                  <a:srgbClr val="FFFFFF"/>
                </a:solidFill>
              </a:rPr>
              <a:t>India Formally Divides Jammu &amp; Kashmir </a:t>
            </a:r>
          </a:p>
        </p:txBody>
      </p:sp>
      <p:pic>
        <p:nvPicPr>
          <p:cNvPr id="4" name="Picture 3" descr="54a27807a459f527ccc07e83d1aec81f">
            <a:extLst>
              <a:ext uri="{FF2B5EF4-FFF2-40B4-BE49-F238E27FC236}">
                <a16:creationId xmlns:a16="http://schemas.microsoft.com/office/drawing/2014/main" id="{103846D2-D579-4C40-858C-CC91A4F9F0E8}"/>
              </a:ext>
            </a:extLst>
          </p:cNvPr>
          <p:cNvPicPr>
            <a:picLocks noChangeAspect="1"/>
          </p:cNvPicPr>
          <p:nvPr/>
        </p:nvPicPr>
        <p:blipFill rotWithShape="1">
          <a:blip r:embed="rId2"/>
          <a:srcRect r="1" b="349"/>
          <a:stretch/>
        </p:blipFill>
        <p:spPr>
          <a:xfrm>
            <a:off x="3033452" y="448056"/>
            <a:ext cx="5760337" cy="3802932"/>
          </a:xfrm>
          <a:prstGeom prst="rect">
            <a:avLst/>
          </a:prstGeom>
        </p:spPr>
      </p:pic>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16552"/>
            <a:ext cx="5766356"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284781" y="4642338"/>
            <a:ext cx="5278194" cy="1564310"/>
          </a:xfrm>
        </p:spPr>
        <p:txBody>
          <a:bodyPr anchor="ctr">
            <a:normAutofit/>
          </a:bodyPr>
          <a:lstStyle/>
          <a:p>
            <a:pPr marL="0" indent="0">
              <a:lnSpc>
                <a:spcPct val="90000"/>
              </a:lnSpc>
              <a:buNone/>
            </a:pPr>
            <a:r>
              <a:rPr lang="en-US" sz="1200" dirty="0"/>
              <a:t>Oct 30, 2019</a:t>
            </a:r>
          </a:p>
          <a:p>
            <a:pPr marL="0" indent="0">
              <a:lnSpc>
                <a:spcPct val="90000"/>
              </a:lnSpc>
              <a:buNone/>
            </a:pPr>
            <a:endParaRPr lang="en-US" sz="1200" dirty="0"/>
          </a:p>
          <a:p>
            <a:pPr marL="0" indent="0">
              <a:lnSpc>
                <a:spcPct val="90000"/>
              </a:lnSpc>
              <a:buNone/>
            </a:pPr>
            <a:r>
              <a:rPr lang="en-US" sz="1200" dirty="0"/>
              <a:t>India formally divided the state into two new federally-administered territories under the Jammu and Kashmir Reorganization Act. Jammu and Kashmir, home to 98% of the state's population, became one territory. Ladakh, which borders China, became a separate territory. Both new union territories are now directly ruled by Delhi. The act struck down legal provisions restricting ownership of private property to permanent residents.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4313" y="629266"/>
            <a:ext cx="2750279" cy="1676603"/>
          </a:xfrm>
        </p:spPr>
        <p:txBody>
          <a:bodyPr>
            <a:normAutofit/>
          </a:bodyPr>
          <a:lstStyle/>
          <a:p>
            <a:pPr>
              <a:lnSpc>
                <a:spcPct val="90000"/>
              </a:lnSpc>
            </a:pPr>
            <a:r>
              <a:rPr lang="en-US" sz="3500" dirty="0"/>
              <a:t>Pakistan-Controlled Kashmir</a:t>
            </a:r>
          </a:p>
        </p:txBody>
      </p:sp>
      <p:sp>
        <p:nvSpPr>
          <p:cNvPr id="9"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408" y="559407"/>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f621971bdb10ee716eef4585d809f7bb">
            <a:extLst>
              <a:ext uri="{FF2B5EF4-FFF2-40B4-BE49-F238E27FC236}">
                <a16:creationId xmlns:a16="http://schemas.microsoft.com/office/drawing/2014/main" id="{40491119-1D03-9845-AC19-D5590131E66E}"/>
              </a:ext>
            </a:extLst>
          </p:cNvPr>
          <p:cNvPicPr>
            <a:picLocks noChangeAspect="1"/>
          </p:cNvPicPr>
          <p:nvPr/>
        </p:nvPicPr>
        <p:blipFill>
          <a:blip r:embed="rId2"/>
          <a:stretch>
            <a:fillRect/>
          </a:stretch>
        </p:blipFill>
        <p:spPr>
          <a:xfrm>
            <a:off x="558106" y="1643716"/>
            <a:ext cx="4548495" cy="3570567"/>
          </a:xfrm>
          <a:prstGeom prst="rect">
            <a:avLst/>
          </a:prstGeom>
          <a:effectLst/>
        </p:spPr>
      </p:pic>
      <p:sp>
        <p:nvSpPr>
          <p:cNvPr id="3" name="Content Placeholder 2"/>
          <p:cNvSpPr>
            <a:spLocks noGrp="1"/>
          </p:cNvSpPr>
          <p:nvPr>
            <p:ph idx="1"/>
          </p:nvPr>
        </p:nvSpPr>
        <p:spPr>
          <a:xfrm>
            <a:off x="6034314" y="2438401"/>
            <a:ext cx="2750277" cy="3779520"/>
          </a:xfrm>
        </p:spPr>
        <p:txBody>
          <a:bodyPr vert="horz" lIns="91440" tIns="45720" rIns="91440" bIns="45720" rtlCol="0" anchor="t">
            <a:normAutofit/>
          </a:bodyPr>
          <a:lstStyle/>
          <a:p>
            <a:pPr marL="0" indent="0">
              <a:buNone/>
            </a:pPr>
            <a:r>
              <a:rPr lang="en-US" sz="1600" dirty="0"/>
              <a:t>Pakistan controls three areas of Kashmir: Azad Kashmir, Gilgit and Baltistan. These three areas "make up the northern and western portions of the region, totaling about 35% of Kashmir."</a:t>
            </a:r>
          </a:p>
        </p:txBody>
      </p:sp>
    </p:spTree>
    <p:extLst>
      <p:ext uri="{BB962C8B-B14F-4D97-AF65-F5344CB8AC3E}">
        <p14:creationId xmlns:p14="http://schemas.microsoft.com/office/powerpoint/2010/main" val="12634753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C7E3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Kashmir WhatsApp Users' Accounts Expire</a:t>
            </a:r>
          </a:p>
        </p:txBody>
      </p:sp>
      <p:pic>
        <p:nvPicPr>
          <p:cNvPr id="4" name="Picture 3" descr="35bb7cab03e2fb77480c87c0addf3424">
            <a:extLst>
              <a:ext uri="{FF2B5EF4-FFF2-40B4-BE49-F238E27FC236}">
                <a16:creationId xmlns:a16="http://schemas.microsoft.com/office/drawing/2014/main" id="{C36782B7-E13E-0C4D-B335-CC60C46E8E7A}"/>
              </a:ext>
            </a:extLst>
          </p:cNvPr>
          <p:cNvPicPr>
            <a:picLocks noChangeAspect="1"/>
          </p:cNvPicPr>
          <p:nvPr/>
        </p:nvPicPr>
        <p:blipFill rotWithShape="1">
          <a:blip r:embed="rId2"/>
          <a:srcRect l="5381" r="17613"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Dec 5, 2019 </a:t>
            </a:r>
          </a:p>
          <a:p>
            <a:pPr marL="0" indent="0">
              <a:buNone/>
            </a:pPr>
            <a:endParaRPr lang="en-US" sz="1700" dirty="0">
              <a:solidFill>
                <a:srgbClr val="FFFFFF"/>
              </a:solidFill>
            </a:endParaRPr>
          </a:p>
          <a:p>
            <a:pPr marL="0" indent="0">
              <a:buNone/>
            </a:pPr>
            <a:r>
              <a:rPr lang="en-US" sz="1700" dirty="0">
                <a:solidFill>
                  <a:srgbClr val="FFFFFF"/>
                </a:solidFill>
              </a:rPr>
              <a:t>The BBC learnt that WhatsApp accounts of people in Indian-administered Kashmir were expiring as a result of the internet shutdown. WhatsApp said that accounts expire after 120 days to "maintain security and limit data retention."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5574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Text Messaging Services Restored in Kashmir</a:t>
            </a:r>
          </a:p>
        </p:txBody>
      </p:sp>
      <p:pic>
        <p:nvPicPr>
          <p:cNvPr id="4" name="Picture 3" descr="fd1d7befe65e7273f37fdd3f4a112269">
            <a:extLst>
              <a:ext uri="{FF2B5EF4-FFF2-40B4-BE49-F238E27FC236}">
                <a16:creationId xmlns:a16="http://schemas.microsoft.com/office/drawing/2014/main" id="{08CA7C58-0E6E-7D41-B08E-51EBFA88322C}"/>
              </a:ext>
            </a:extLst>
          </p:cNvPr>
          <p:cNvPicPr>
            <a:picLocks noChangeAspect="1"/>
          </p:cNvPicPr>
          <p:nvPr/>
        </p:nvPicPr>
        <p:blipFill rotWithShape="1">
          <a:blip r:embed="rId2"/>
          <a:srcRect l="17745" r="441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Dec 30, 2019</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Authorities decided to restore text messaging services in Kashmir almost five months after the imposition of the security and communications lockdown. Broadband internet and mobile internet services remained restricted, limited to government-run hospitals only. The government has said that communications restrictions were “in the interest of maintenance of public order,” suggesting they feared the internet being used to start protests.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B4D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Internet Restored as Social Media Ban Stays</a:t>
            </a:r>
          </a:p>
        </p:txBody>
      </p:sp>
      <p:pic>
        <p:nvPicPr>
          <p:cNvPr id="4" name="Picture 3" descr="d470625ce63b486e5b0184a2cdfb24b1">
            <a:extLst>
              <a:ext uri="{FF2B5EF4-FFF2-40B4-BE49-F238E27FC236}">
                <a16:creationId xmlns:a16="http://schemas.microsoft.com/office/drawing/2014/main" id="{549A8BE0-C64F-E848-B825-6FB6B77A9357}"/>
              </a:ext>
            </a:extLst>
          </p:cNvPr>
          <p:cNvPicPr>
            <a:picLocks noChangeAspect="1"/>
          </p:cNvPicPr>
          <p:nvPr/>
        </p:nvPicPr>
        <p:blipFill rotWithShape="1">
          <a:blip r:embed="rId2"/>
          <a:srcRect l="7856" r="19163" b="-3"/>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Jan 14, 2020</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Internet was partially restored for institutions providing “essential services”, including hospitals, banks, government offices, hotels, and travel companies. Social media and media sites, however, remained banned, and access to websites was still limited. The shutdown was now longest ever imposed in a democracy. The supreme court had ruled that the indefinite suspension of the internet was illegal and said a review should be carried out.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e53f3e9431590d7549aecd59528abff">
            <a:extLst>
              <a:ext uri="{FF2B5EF4-FFF2-40B4-BE49-F238E27FC236}">
                <a16:creationId xmlns:a16="http://schemas.microsoft.com/office/drawing/2014/main" id="{A224EC47-D949-F041-B657-C25258E6CA0C}"/>
              </a:ext>
            </a:extLst>
          </p:cNvPr>
          <p:cNvPicPr>
            <a:picLocks noChangeAspect="1"/>
          </p:cNvPicPr>
          <p:nvPr/>
        </p:nvPicPr>
        <p:blipFill rotWithShape="1">
          <a:blip r:embed="rId2"/>
          <a:srcRect l="17879" t="4673" r="1" b="4419"/>
          <a:stretch/>
        </p:blipFill>
        <p:spPr>
          <a:xfrm>
            <a:off x="20" y="10"/>
            <a:ext cx="9143980" cy="6857990"/>
          </a:xfrm>
          <a:prstGeom prst="rect">
            <a:avLst/>
          </a:prstGeom>
        </p:spPr>
      </p:pic>
      <p:sp>
        <p:nvSpPr>
          <p:cNvPr id="12"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88273" y="632990"/>
            <a:ext cx="3046982" cy="1043409"/>
          </a:xfrm>
        </p:spPr>
        <p:txBody>
          <a:bodyPr>
            <a:normAutofit/>
          </a:bodyPr>
          <a:lstStyle/>
          <a:p>
            <a:pPr>
              <a:lnSpc>
                <a:spcPct val="90000"/>
              </a:lnSpc>
            </a:pPr>
            <a:r>
              <a:rPr lang="en-US" sz="2200" dirty="0"/>
              <a:t>Indian General Suggests Deradicalization Camps for Kashmiris</a:t>
            </a:r>
          </a:p>
        </p:txBody>
      </p:sp>
      <p:sp>
        <p:nvSpPr>
          <p:cNvPr id="3" name="Content Placeholder 2"/>
          <p:cNvSpPr>
            <a:spLocks noGrp="1"/>
          </p:cNvSpPr>
          <p:nvPr>
            <p:ph idx="1"/>
          </p:nvPr>
        </p:nvSpPr>
        <p:spPr>
          <a:xfrm>
            <a:off x="5715773" y="1774372"/>
            <a:ext cx="3046981" cy="2754086"/>
          </a:xfrm>
        </p:spPr>
        <p:txBody>
          <a:bodyPr anchor="t">
            <a:normAutofit/>
          </a:bodyPr>
          <a:lstStyle/>
          <a:p>
            <a:pPr marL="0" indent="0">
              <a:lnSpc>
                <a:spcPct val="90000"/>
              </a:lnSpc>
              <a:buNone/>
            </a:pPr>
            <a:r>
              <a:rPr lang="en-US" sz="1400" dirty="0"/>
              <a:t>Jan 16, 2020</a:t>
            </a:r>
          </a:p>
          <a:p>
            <a:pPr marL="0" indent="0">
              <a:lnSpc>
                <a:spcPct val="90000"/>
              </a:lnSpc>
              <a:buNone/>
            </a:pPr>
            <a:endParaRPr lang="en-US" sz="1400" dirty="0"/>
          </a:p>
          <a:p>
            <a:pPr marL="0" indent="0">
              <a:lnSpc>
                <a:spcPct val="90000"/>
              </a:lnSpc>
              <a:buNone/>
            </a:pPr>
            <a:r>
              <a:rPr lang="en-US" sz="1400" dirty="0"/>
              <a:t>India’s top military commander, Gen. Bipin Rawat, chief of India’s defense staff, unsettled people in suggesting sending Kashmiri residents to “deradicalization camps.” It was unclear what he meant and whether there were plans to create large-scale re-education camps in Kashmir. However, rights groups compared his idea to camps detaining Muslim Uyghurs in China.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2ccad1cae6024f7485e3df2d58d2c836">
            <a:extLst>
              <a:ext uri="{FF2B5EF4-FFF2-40B4-BE49-F238E27FC236}">
                <a16:creationId xmlns:a16="http://schemas.microsoft.com/office/drawing/2014/main" id="{24897EF0-0770-C04E-B8AB-274F25A47887}"/>
              </a:ext>
            </a:extLst>
          </p:cNvPr>
          <p:cNvPicPr>
            <a:picLocks noChangeAspect="1"/>
          </p:cNvPicPr>
          <p:nvPr/>
        </p:nvPicPr>
        <p:blipFill rotWithShape="1">
          <a:blip r:embed="rId2"/>
          <a:srcRect t="7078" r="-1" b="4594"/>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dirty="0">
                <a:solidFill>
                  <a:schemeClr val="bg1"/>
                </a:solidFill>
              </a:rPr>
              <a:t>Top Kashmir Political Figures Charged</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fontScale="92500" lnSpcReduction="10000"/>
          </a:bodyPr>
          <a:lstStyle/>
          <a:p>
            <a:pPr marL="0" indent="0">
              <a:lnSpc>
                <a:spcPct val="90000"/>
              </a:lnSpc>
              <a:buNone/>
            </a:pPr>
            <a:r>
              <a:rPr lang="en-US" sz="1400" dirty="0">
                <a:solidFill>
                  <a:schemeClr val="bg1"/>
                </a:solidFill>
              </a:rPr>
              <a:t>Feb 5, 2020</a:t>
            </a:r>
          </a:p>
          <a:p>
            <a:pPr marL="0" indent="0">
              <a:lnSpc>
                <a:spcPct val="90000"/>
              </a:lnSpc>
              <a:buNone/>
            </a:pPr>
            <a:endParaRPr lang="en-US" sz="1400" dirty="0">
              <a:solidFill>
                <a:schemeClr val="bg1"/>
              </a:solidFill>
            </a:endParaRPr>
          </a:p>
          <a:p>
            <a:pPr marL="0" indent="0">
              <a:lnSpc>
                <a:spcPct val="90000"/>
              </a:lnSpc>
              <a:buNone/>
            </a:pPr>
            <a:r>
              <a:rPr lang="en-US" sz="1400" dirty="0">
                <a:solidFill>
                  <a:schemeClr val="bg1"/>
                </a:solidFill>
              </a:rPr>
              <a:t>Six months after being detained, Omar Abdullah and Mehbooba Mufti were charged under the Public Safety Act (PSA). An anonymous police official reported that the PSA was "slapped on them" because the government was "running out of options" as their six-month detention came to an end.</a:t>
            </a:r>
          </a:p>
        </p:txBody>
      </p:sp>
    </p:spTree>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dirty="0"/>
              <a:t>Authorities File Case Against Social Media User for Defying Bans </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dirty="0"/>
              <a:t>Feb 17, 2020</a:t>
            </a:r>
          </a:p>
          <a:p>
            <a:pPr marL="0" indent="0">
              <a:buNone/>
            </a:pPr>
            <a:endParaRPr lang="en-US" sz="1700" dirty="0"/>
          </a:p>
          <a:p>
            <a:pPr marL="0" indent="0">
              <a:buNone/>
            </a:pPr>
            <a:r>
              <a:rPr lang="en-US" sz="1700" dirty="0"/>
              <a:t>Social media users allegedly defied the ban by using proxy servers. A first information report (FIR) was filed against unnamed users under the Unlawful Activities Prevention Act (UAPA), which can result in offenders being jailed for months without bail. The police said offenders were propagating "secessionist ideology and promoting unlawful activities". </a:t>
            </a:r>
            <a:br>
              <a:rPr lang="en-US" sz="1700" dirty="0"/>
            </a:br>
            <a:br>
              <a:rPr lang="en-US" sz="1700" dirty="0"/>
            </a:br>
            <a:r>
              <a:rPr lang="en-US" sz="1700" dirty="0"/>
              <a:t>India's top court had struck down FIRs for violating free speech in 2015.</a:t>
            </a:r>
          </a:p>
        </p:txBody>
      </p:sp>
      <p:pic>
        <p:nvPicPr>
          <p:cNvPr id="4" name="Picture 3" descr="0f0e42ebeb54caff46cf772aca7202f4">
            <a:extLst>
              <a:ext uri="{FF2B5EF4-FFF2-40B4-BE49-F238E27FC236}">
                <a16:creationId xmlns:a16="http://schemas.microsoft.com/office/drawing/2014/main" id="{A1940729-B943-314F-A2B0-E81A24E75E7C}"/>
              </a:ext>
            </a:extLst>
          </p:cNvPr>
          <p:cNvPicPr>
            <a:picLocks noChangeAspect="1"/>
          </p:cNvPicPr>
          <p:nvPr/>
        </p:nvPicPr>
        <p:blipFill rotWithShape="1">
          <a:blip r:embed="rId2"/>
          <a:srcRect l="36005" r="36999"/>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330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467baba433d58560531ff0217e3aa612">
            <a:extLst>
              <a:ext uri="{FF2B5EF4-FFF2-40B4-BE49-F238E27FC236}">
                <a16:creationId xmlns:a16="http://schemas.microsoft.com/office/drawing/2014/main" id="{5E970E08-FA46-9841-B274-CC21FDD352AC}"/>
              </a:ext>
            </a:extLst>
          </p:cNvPr>
          <p:cNvPicPr>
            <a:picLocks noChangeAspect="1"/>
          </p:cNvPicPr>
          <p:nvPr/>
        </p:nvPicPr>
        <p:blipFill rotWithShape="1">
          <a:blip r:embed="rId2"/>
          <a:srcRect l="31818" t="8242" b="849"/>
          <a:stretch/>
        </p:blipFill>
        <p:spPr>
          <a:xfrm>
            <a:off x="20" y="10"/>
            <a:ext cx="9143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88273" y="632990"/>
            <a:ext cx="3046982" cy="1043409"/>
          </a:xfrm>
        </p:spPr>
        <p:txBody>
          <a:bodyPr>
            <a:normAutofit/>
          </a:bodyPr>
          <a:lstStyle/>
          <a:p>
            <a:pPr>
              <a:lnSpc>
                <a:spcPct val="90000"/>
              </a:lnSpc>
            </a:pPr>
            <a:r>
              <a:rPr lang="en-US" sz="2200" dirty="0"/>
              <a:t>Internet and Social Media Ban Temporarily Revoked</a:t>
            </a:r>
          </a:p>
        </p:txBody>
      </p:sp>
      <p:sp>
        <p:nvSpPr>
          <p:cNvPr id="3" name="Content Placeholder 2"/>
          <p:cNvSpPr>
            <a:spLocks noGrp="1"/>
          </p:cNvSpPr>
          <p:nvPr>
            <p:ph idx="1"/>
          </p:nvPr>
        </p:nvSpPr>
        <p:spPr>
          <a:xfrm>
            <a:off x="5715773" y="1774372"/>
            <a:ext cx="3046981" cy="2754086"/>
          </a:xfrm>
        </p:spPr>
        <p:txBody>
          <a:bodyPr anchor="t">
            <a:normAutofit/>
          </a:bodyPr>
          <a:lstStyle/>
          <a:p>
            <a:pPr marL="0" indent="0">
              <a:buNone/>
            </a:pPr>
            <a:r>
              <a:rPr lang="en-US" sz="1500" dirty="0"/>
              <a:t>Mar 3, 2020 to Mar 17, 2020</a:t>
            </a:r>
          </a:p>
          <a:p>
            <a:pPr marL="0" indent="0">
              <a:buNone/>
            </a:pPr>
            <a:endParaRPr lang="en-US" sz="1500" dirty="0"/>
          </a:p>
          <a:p>
            <a:pPr marL="0" indent="0">
              <a:buNone/>
            </a:pPr>
            <a:r>
              <a:rPr lang="en-US" sz="1500" dirty="0"/>
              <a:t>Authorities temporarily restored access to social media and full internet access in Indian-administered Kashmir for two weeks. However, internet access over mobile devices remained restricted to slow speeds. The authorities did not give an explanation for the time limit.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F59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Announcement of Delimitation </a:t>
            </a:r>
          </a:p>
        </p:txBody>
      </p:sp>
      <p:pic>
        <p:nvPicPr>
          <p:cNvPr id="4" name="Picture 3" descr="9fa6850777fe098fa66bee829088b4c7">
            <a:extLst>
              <a:ext uri="{FF2B5EF4-FFF2-40B4-BE49-F238E27FC236}">
                <a16:creationId xmlns:a16="http://schemas.microsoft.com/office/drawing/2014/main" id="{6CA592F1-E8AD-7644-B163-9D79AB7301A1}"/>
              </a:ext>
            </a:extLst>
          </p:cNvPr>
          <p:cNvPicPr>
            <a:picLocks noChangeAspect="1"/>
          </p:cNvPicPr>
          <p:nvPr/>
        </p:nvPicPr>
        <p:blipFill rotWithShape="1">
          <a:blip r:embed="rId2"/>
          <a:srcRect l="6710" r="15959"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Mar 5, 2020</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The Indian government has begun the redrawing of boundaries in electoral constituencies, a process known as delimitation. This could give more seats to Hindu-majority Jammu, reshaping local politics. The Delimitation Commission was announced on March 6 and a data collection process began immediately. A former advisor to the Electoral Commission noted that the move violates a 2008 presidential order stalling delimitation.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1673" y="834888"/>
            <a:ext cx="3235983" cy="1268958"/>
          </a:xfrm>
        </p:spPr>
        <p:txBody>
          <a:bodyPr anchor="b">
            <a:normAutofit/>
          </a:bodyPr>
          <a:lstStyle/>
          <a:p>
            <a:pPr>
              <a:lnSpc>
                <a:spcPct val="90000"/>
              </a:lnSpc>
            </a:pPr>
            <a:r>
              <a:rPr lang="en-US" dirty="0"/>
              <a:t>Farooq Abdullah Released After 7 Months</a:t>
            </a:r>
          </a:p>
        </p:txBody>
      </p:sp>
      <p:pic>
        <p:nvPicPr>
          <p:cNvPr id="4" name="Picture 3" descr="f03af66c1699c8eaea0f77254fddae8b">
            <a:extLst>
              <a:ext uri="{FF2B5EF4-FFF2-40B4-BE49-F238E27FC236}">
                <a16:creationId xmlns:a16="http://schemas.microsoft.com/office/drawing/2014/main" id="{9B3E1145-1917-4041-8D02-5575250C1F43}"/>
              </a:ext>
            </a:extLst>
          </p:cNvPr>
          <p:cNvPicPr>
            <a:picLocks noChangeAspect="1"/>
          </p:cNvPicPr>
          <p:nvPr/>
        </p:nvPicPr>
        <p:blipFill rotWithShape="1">
          <a:blip r:embed="rId2"/>
          <a:srcRect l="35963" r="22714"/>
          <a:stretch/>
        </p:blipFill>
        <p:spPr>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5"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p:cNvSpPr>
            <a:spLocks noGrp="1"/>
          </p:cNvSpPr>
          <p:nvPr>
            <p:ph idx="1"/>
          </p:nvPr>
        </p:nvSpPr>
        <p:spPr>
          <a:xfrm>
            <a:off x="5441672" y="2557587"/>
            <a:ext cx="3235984" cy="3717317"/>
          </a:xfrm>
        </p:spPr>
        <p:txBody>
          <a:bodyPr anchor="t">
            <a:normAutofit/>
          </a:bodyPr>
          <a:lstStyle/>
          <a:p>
            <a:pPr marL="0" indent="0">
              <a:lnSpc>
                <a:spcPct val="90000"/>
              </a:lnSpc>
              <a:buNone/>
            </a:pPr>
            <a:r>
              <a:rPr lang="en-US" sz="1500" dirty="0"/>
              <a:t>Mar 12, 2020</a:t>
            </a:r>
          </a:p>
          <a:p>
            <a:pPr marL="0" indent="0">
              <a:lnSpc>
                <a:spcPct val="90000"/>
              </a:lnSpc>
              <a:buNone/>
            </a:pPr>
            <a:endParaRPr lang="en-US" sz="1500" dirty="0"/>
          </a:p>
          <a:p>
            <a:pPr marL="0" indent="0">
              <a:lnSpc>
                <a:spcPct val="90000"/>
              </a:lnSpc>
              <a:buNone/>
            </a:pPr>
            <a:r>
              <a:rPr lang="en-US" sz="1500" dirty="0"/>
              <a:t>No reason was given for Abdullah's release from detention. As a leader of the National Conference party for decades, he has often been viewed as a traitor in Kashmir for his closeness to Delhi. </a:t>
            </a:r>
            <a:br>
              <a:rPr lang="en-US" sz="1500" dirty="0"/>
            </a:br>
            <a:br>
              <a:rPr lang="en-US" sz="1500" dirty="0"/>
            </a:br>
            <a:r>
              <a:rPr lang="en-US" sz="1500" dirty="0"/>
              <a:t>The arrests of Abdullah and a dozen other Kashmiri politicians, therefore, suggested that they were becoming enemies of India instead. This has marked the erosion of the middle ground in Kashmir's politics between calling for complete integration with India and full independence.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63e4f770471b002cc331cbd2dcd434f">
            <a:extLst>
              <a:ext uri="{FF2B5EF4-FFF2-40B4-BE49-F238E27FC236}">
                <a16:creationId xmlns:a16="http://schemas.microsoft.com/office/drawing/2014/main" id="{6006DDA7-5E90-EE42-8545-9B9DC4A7173C}"/>
              </a:ext>
            </a:extLst>
          </p:cNvPr>
          <p:cNvPicPr>
            <a:picLocks noChangeAspect="1"/>
          </p:cNvPicPr>
          <p:nvPr/>
        </p:nvPicPr>
        <p:blipFill rotWithShape="1">
          <a:blip r:embed="rId2"/>
          <a:srcRect l="12509" r="12510"/>
          <a:stretch/>
        </p:blipFill>
        <p:spPr>
          <a:xfrm>
            <a:off x="20" y="10"/>
            <a:ext cx="9141694" cy="6857990"/>
          </a:xfrm>
          <a:prstGeom prst="rect">
            <a:avLst/>
          </a:prstGeom>
        </p:spPr>
      </p:pic>
      <p:sp>
        <p:nvSpPr>
          <p:cNvPr id="20" name="Freeform: Shape 1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pPr>
              <a:lnSpc>
                <a:spcPct val="90000"/>
              </a:lnSpc>
            </a:pPr>
            <a:r>
              <a:rPr lang="en-US" sz="2400" dirty="0"/>
              <a:t>Indian Troops Kill Rebels During COVID-19 Lockdown</a:t>
            </a:r>
          </a:p>
        </p:txBody>
      </p:sp>
      <p:sp>
        <p:nvSpPr>
          <p:cNvPr id="3" name="Content Placeholder 2"/>
          <p:cNvSpPr>
            <a:spLocks noGrp="1"/>
          </p:cNvSpPr>
          <p:nvPr>
            <p:ph idx="1"/>
          </p:nvPr>
        </p:nvSpPr>
        <p:spPr>
          <a:xfrm>
            <a:off x="463547" y="4856921"/>
            <a:ext cx="7173771" cy="1249240"/>
          </a:xfrm>
        </p:spPr>
        <p:txBody>
          <a:bodyPr>
            <a:normAutofit lnSpcReduction="10000"/>
          </a:bodyPr>
          <a:lstStyle/>
          <a:p>
            <a:pPr marL="0" indent="0">
              <a:lnSpc>
                <a:spcPct val="90000"/>
              </a:lnSpc>
              <a:buNone/>
            </a:pPr>
            <a:r>
              <a:rPr lang="en-US" sz="1050" dirty="0"/>
              <a:t>Apr 20, 2020</a:t>
            </a:r>
          </a:p>
          <a:p>
            <a:pPr marL="0" indent="0">
              <a:lnSpc>
                <a:spcPct val="90000"/>
              </a:lnSpc>
              <a:buNone/>
            </a:pPr>
            <a:endParaRPr lang="en-US" sz="1050" dirty="0"/>
          </a:p>
          <a:p>
            <a:pPr marL="0" indent="0">
              <a:lnSpc>
                <a:spcPct val="90000"/>
              </a:lnSpc>
              <a:buNone/>
            </a:pPr>
            <a:r>
              <a:rPr lang="en-US" sz="1050" dirty="0"/>
              <a:t>Indian government forces killed four rebels in a battle in the Shopian district of Indian-administered Kashmir. Police and soldiers raided a house where rebels were hiding as India was conducting counterinsurgency operations during the coronavirus lockdown. </a:t>
            </a:r>
            <a:br>
              <a:rPr lang="en-US" sz="1050" dirty="0"/>
            </a:br>
            <a:br>
              <a:rPr lang="en-US" sz="1050" dirty="0"/>
            </a:br>
            <a:r>
              <a:rPr lang="en-US" sz="1050" dirty="0"/>
              <a:t>Residents on social media said the rebels were local. Yet, human rights groups said thousands were buried in unmarked graves in Kashmir, with the Indian authorities calling the fighters foreigners.</a:t>
            </a: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585216"/>
            <a:ext cx="7886700" cy="1325563"/>
          </a:xfrm>
        </p:spPr>
        <p:txBody>
          <a:bodyPr>
            <a:normAutofit/>
          </a:bodyPr>
          <a:lstStyle/>
          <a:p>
            <a:r>
              <a:rPr lang="en-US" dirty="0">
                <a:solidFill>
                  <a:schemeClr val="bg1"/>
                </a:solidFill>
              </a:rPr>
              <a:t>India Gains Independence from Britain</a:t>
            </a:r>
          </a:p>
        </p:txBody>
      </p:sp>
      <p:pic>
        <p:nvPicPr>
          <p:cNvPr id="4" name="Picture 3" descr="e8bf4df7d2168e5d60fa75a30a0a1bfe">
            <a:extLst>
              <a:ext uri="{FF2B5EF4-FFF2-40B4-BE49-F238E27FC236}">
                <a16:creationId xmlns:a16="http://schemas.microsoft.com/office/drawing/2014/main" id="{A43A8889-5B3E-A94E-A154-5CE85C698987}"/>
              </a:ext>
            </a:extLst>
          </p:cNvPr>
          <p:cNvPicPr>
            <a:picLocks noChangeAspect="1"/>
          </p:cNvPicPr>
          <p:nvPr/>
        </p:nvPicPr>
        <p:blipFill rotWithShape="1">
          <a:blip r:embed="rId2"/>
          <a:srcRect r="13424" b="-2"/>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buNone/>
            </a:pPr>
            <a:r>
              <a:rPr lang="en-US" sz="1900" dirty="0"/>
              <a:t>Aug 1947</a:t>
            </a:r>
          </a:p>
          <a:p>
            <a:pPr marL="0" indent="0">
              <a:buNone/>
            </a:pPr>
            <a:endParaRPr lang="en-US" sz="1900" dirty="0"/>
          </a:p>
          <a:p>
            <a:pPr marL="0" indent="0">
              <a:buNone/>
            </a:pPr>
            <a:r>
              <a:rPr lang="en-US" sz="1900" dirty="0"/>
              <a:t>India became independent from Great Britain in August 1947.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6364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Repression of Journalists and Media</a:t>
            </a:r>
          </a:p>
        </p:txBody>
      </p:sp>
      <p:pic>
        <p:nvPicPr>
          <p:cNvPr id="4" name="Picture 3" descr="a0dd995c2eb9e42862aec50e874d6e91">
            <a:extLst>
              <a:ext uri="{FF2B5EF4-FFF2-40B4-BE49-F238E27FC236}">
                <a16:creationId xmlns:a16="http://schemas.microsoft.com/office/drawing/2014/main" id="{1759F46B-4E28-A547-9738-62BB88680C27}"/>
              </a:ext>
            </a:extLst>
          </p:cNvPr>
          <p:cNvPicPr>
            <a:picLocks noChangeAspect="1"/>
          </p:cNvPicPr>
          <p:nvPr/>
        </p:nvPicPr>
        <p:blipFill rotWithShape="1">
          <a:blip r:embed="rId2"/>
          <a:srcRect l="19408" r="8096"/>
          <a:stretch/>
        </p:blipFill>
        <p:spPr>
          <a:xfrm>
            <a:off x="245660" y="321733"/>
            <a:ext cx="5293729" cy="4107392"/>
          </a:xfrm>
          <a:prstGeom prst="rect">
            <a:avLst/>
          </a:prstGeom>
        </p:spPr>
      </p:pic>
      <p:sp>
        <p:nvSpPr>
          <p:cNvPr id="21"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Apr 21, 2020 to Jul 31, 2020</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In April, the police opened criminal investigations against journalists Gowher Geelani, Peerzada Ashiq, and Masrat Zahra for social media posts and reports considered to be “anti-national.” </a:t>
            </a:r>
            <a:br>
              <a:rPr lang="en-US" sz="1400" dirty="0">
                <a:solidFill>
                  <a:srgbClr val="FFFFFF"/>
                </a:solidFill>
              </a:rPr>
            </a:br>
            <a:br>
              <a:rPr lang="en-US" sz="1400" dirty="0">
                <a:solidFill>
                  <a:srgbClr val="FFFFFF"/>
                </a:solidFill>
              </a:rPr>
            </a:br>
            <a:r>
              <a:rPr lang="en-US" sz="1400" dirty="0">
                <a:solidFill>
                  <a:srgbClr val="FFFFFF"/>
                </a:solidFill>
              </a:rPr>
              <a:t>In June, the government announced a policy with vague provisions in Jammu and Kashmir allowing the authorities to decide what can be considered punishable “fake news, plagiarism and unethical or anti-national activities.” </a:t>
            </a:r>
            <a:br>
              <a:rPr lang="en-US" sz="1400" dirty="0">
                <a:solidFill>
                  <a:srgbClr val="FFFFFF"/>
                </a:solidFill>
              </a:rPr>
            </a:br>
            <a:br>
              <a:rPr lang="en-US" sz="1400" dirty="0">
                <a:solidFill>
                  <a:srgbClr val="FFFFFF"/>
                </a:solidFill>
              </a:rPr>
            </a:br>
            <a:r>
              <a:rPr lang="en-US" sz="1400" dirty="0">
                <a:solidFill>
                  <a:srgbClr val="FFFFFF"/>
                </a:solidFill>
              </a:rPr>
              <a:t>On July 31, editor Qazi Shibli was questioned and detained.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3f1b748ebe09dd4ba73b969aed96645">
            <a:extLst>
              <a:ext uri="{FF2B5EF4-FFF2-40B4-BE49-F238E27FC236}">
                <a16:creationId xmlns:a16="http://schemas.microsoft.com/office/drawing/2014/main" id="{528E0DBD-A659-534D-908B-745EFC83E127}"/>
              </a:ext>
            </a:extLst>
          </p:cNvPr>
          <p:cNvPicPr>
            <a:picLocks noChangeAspect="1"/>
          </p:cNvPicPr>
          <p:nvPr/>
        </p:nvPicPr>
        <p:blipFill rotWithShape="1">
          <a:blip r:embed="rId2"/>
          <a:srcRect l="19091" b="9091"/>
          <a:stretch/>
        </p:blipFill>
        <p:spPr>
          <a:xfrm>
            <a:off x="20" y="321176"/>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12488" y="640263"/>
            <a:ext cx="2819430" cy="1344975"/>
          </a:xfrm>
        </p:spPr>
        <p:txBody>
          <a:bodyPr>
            <a:normAutofit/>
          </a:bodyPr>
          <a:lstStyle/>
          <a:p>
            <a:pPr>
              <a:lnSpc>
                <a:spcPct val="90000"/>
              </a:lnSpc>
            </a:pPr>
            <a:r>
              <a:rPr lang="en-US" sz="2700" dirty="0"/>
              <a:t>Indian Troops Kill Rebel Commander Riyaz Naikoo</a:t>
            </a:r>
          </a:p>
        </p:txBody>
      </p:sp>
      <p:sp>
        <p:nvSpPr>
          <p:cNvPr id="3" name="Content Placeholder 2"/>
          <p:cNvSpPr>
            <a:spLocks noGrp="1"/>
          </p:cNvSpPr>
          <p:nvPr>
            <p:ph idx="1"/>
          </p:nvPr>
        </p:nvSpPr>
        <p:spPr>
          <a:xfrm>
            <a:off x="5811967" y="2121763"/>
            <a:ext cx="2823620" cy="3773010"/>
          </a:xfrm>
        </p:spPr>
        <p:txBody>
          <a:bodyPr>
            <a:normAutofit/>
          </a:bodyPr>
          <a:lstStyle/>
          <a:p>
            <a:pPr marL="0" indent="0">
              <a:buNone/>
            </a:pPr>
            <a:r>
              <a:rPr lang="en-US" sz="1600" dirty="0"/>
              <a:t>May 4, 2020</a:t>
            </a:r>
          </a:p>
          <a:p>
            <a:pPr marL="0" indent="0">
              <a:buNone/>
            </a:pPr>
            <a:endParaRPr lang="en-US" sz="1600" dirty="0"/>
          </a:p>
          <a:p>
            <a:pPr marL="0" indent="0">
              <a:buNone/>
            </a:pPr>
            <a:r>
              <a:rPr lang="en-US" sz="1600" dirty="0"/>
              <a:t>Indian troops killed four rebel fighters in gun fights, including Riyaz Naikoo, the senior commander of the region's largest separatist group fighting New Delhi, Hizbul Mujahideen. Naikoo's death was seen as a victory for India’s counterinsurgency efforts, though was also expected to worsen India-Kashmir relations.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9e907d635ff2909e2f35976e017ac72">
            <a:extLst>
              <a:ext uri="{FF2B5EF4-FFF2-40B4-BE49-F238E27FC236}">
                <a16:creationId xmlns:a16="http://schemas.microsoft.com/office/drawing/2014/main" id="{0B86D1EC-5FC5-BE48-B1B1-69608B3FE52A}"/>
              </a:ext>
            </a:extLst>
          </p:cNvPr>
          <p:cNvPicPr>
            <a:picLocks noChangeAspect="1"/>
          </p:cNvPicPr>
          <p:nvPr/>
        </p:nvPicPr>
        <p:blipFill rotWithShape="1">
          <a:blip r:embed="rId2"/>
          <a:srcRect l="15462" t="9091" r="3629"/>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6103" y="640263"/>
            <a:ext cx="2819430" cy="1344975"/>
          </a:xfrm>
        </p:spPr>
        <p:txBody>
          <a:bodyPr>
            <a:normAutofit/>
          </a:bodyPr>
          <a:lstStyle/>
          <a:p>
            <a:pPr>
              <a:lnSpc>
                <a:spcPct val="90000"/>
              </a:lnSpc>
            </a:pPr>
            <a:r>
              <a:rPr lang="en-US" sz="2500" dirty="0"/>
              <a:t>Internet Shutdown Impacts Coronavirus Efforts</a:t>
            </a:r>
          </a:p>
        </p:txBody>
      </p:sp>
      <p:sp>
        <p:nvSpPr>
          <p:cNvPr id="3" name="Content Placeholder 2"/>
          <p:cNvSpPr>
            <a:spLocks noGrp="1"/>
          </p:cNvSpPr>
          <p:nvPr>
            <p:ph idx="1"/>
          </p:nvPr>
        </p:nvSpPr>
        <p:spPr>
          <a:xfrm>
            <a:off x="445582" y="2121763"/>
            <a:ext cx="2823620" cy="3773010"/>
          </a:xfrm>
        </p:spPr>
        <p:txBody>
          <a:bodyPr>
            <a:normAutofit/>
          </a:bodyPr>
          <a:lstStyle/>
          <a:p>
            <a:pPr marL="0" indent="0">
              <a:lnSpc>
                <a:spcPct val="90000"/>
              </a:lnSpc>
              <a:buNone/>
            </a:pPr>
            <a:r>
              <a:rPr lang="en-US" sz="1500" dirty="0"/>
              <a:t>May 5, 2020 to May 20, 2020</a:t>
            </a:r>
          </a:p>
          <a:p>
            <a:pPr marL="0" indent="0">
              <a:lnSpc>
                <a:spcPct val="90000"/>
              </a:lnSpc>
              <a:buNone/>
            </a:pPr>
            <a:endParaRPr lang="en-US" sz="1500" dirty="0"/>
          </a:p>
          <a:p>
            <a:pPr marL="0" indent="0">
              <a:lnSpc>
                <a:spcPct val="90000"/>
              </a:lnSpc>
              <a:buNone/>
            </a:pPr>
            <a:r>
              <a:rPr lang="en-US" sz="1500" dirty="0"/>
              <a:t>The Indian government reimposed the internet shutdown on May 6 after the killing of Riyaz Naikoo, saying it was necessary because of the "likelihood of misuse of data services by anti-national elements." Medical experts said that consultation between colleagues and contact tracing was not possible with the communication blockade, undermining efforts to tackle COVID-19.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24A3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dirty="0">
                <a:solidFill>
                  <a:srgbClr val="FFFFFF"/>
                </a:solidFill>
              </a:rPr>
              <a:t>Cross-border Shelling and Sexual Assault in Pakistan-controlled Kashmir</a:t>
            </a:r>
          </a:p>
        </p:txBody>
      </p:sp>
      <p:pic>
        <p:nvPicPr>
          <p:cNvPr id="4" name="Picture 3" descr="c7210e1a00139133d3201830b27bfea1">
            <a:extLst>
              <a:ext uri="{FF2B5EF4-FFF2-40B4-BE49-F238E27FC236}">
                <a16:creationId xmlns:a16="http://schemas.microsoft.com/office/drawing/2014/main" id="{9F95E051-2CFB-F644-B6CA-B3144603AAA6}"/>
              </a:ext>
            </a:extLst>
          </p:cNvPr>
          <p:cNvPicPr>
            <a:picLocks noChangeAspect="1"/>
          </p:cNvPicPr>
          <p:nvPr/>
        </p:nvPicPr>
        <p:blipFill rotWithShape="1">
          <a:blip r:embed="rId2"/>
          <a:srcRect l="13420" r="6572" b="-2"/>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May 14, 2020 19:00</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Cross-border shelling along the Line of Control between Pakistan and India intensified over the months following the revocation of Article 370. This has caused more families to take shelter in community bunkers during attacks, particularly on the Pakistani side of Kashmir. </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However, cases of sexual assault in the bunkers have led girls and young women from some families to risk their lives and stay home during the blasts. This dilemma many girls face demonstrates the wider impact of the Kashmir crisis on civilians.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2E3E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25,000 Domicile Certificates Granted Cause Fears of Demographic Shift </a:t>
            </a:r>
          </a:p>
        </p:txBody>
      </p:sp>
      <p:pic>
        <p:nvPicPr>
          <p:cNvPr id="4" name="Picture 3" descr="43d7ab46554d8949351bdc1f78c708a3">
            <a:extLst>
              <a:ext uri="{FF2B5EF4-FFF2-40B4-BE49-F238E27FC236}">
                <a16:creationId xmlns:a16="http://schemas.microsoft.com/office/drawing/2014/main" id="{B6BF976A-B540-8A41-8147-A7586383ED5D}"/>
              </a:ext>
            </a:extLst>
          </p:cNvPr>
          <p:cNvPicPr>
            <a:picLocks noChangeAspect="1"/>
          </p:cNvPicPr>
          <p:nvPr/>
        </p:nvPicPr>
        <p:blipFill rotWithShape="1">
          <a:blip r:embed="rId2"/>
          <a:srcRect r="2750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May 17, 2020 to Jun 28, 2020</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Between May 18 and the end of June, up to 25,000 people were granted domicile certificates in Indian-administered Kashmir. The certificate entitles a person to residency and government jobs in the region, a right previously reserved for the local, majority Muslim population. </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In April, the law changed to allow anyone who has lived in the region for 15 years, or studied for seven years and passed certain exams, to be eligible. Officials have been threatened with penalties for opposing any applications.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Anti-India Protests Follow Killing of Rebels</a:t>
            </a:r>
          </a:p>
        </p:txBody>
      </p:sp>
      <p:pic>
        <p:nvPicPr>
          <p:cNvPr id="4" name="Picture 3" descr="cae24fc23c95dad5ed3f9ed7387350c2">
            <a:extLst>
              <a:ext uri="{FF2B5EF4-FFF2-40B4-BE49-F238E27FC236}">
                <a16:creationId xmlns:a16="http://schemas.microsoft.com/office/drawing/2014/main" id="{9729067D-A8C2-794B-A979-30FE71D1ECC9}"/>
              </a:ext>
            </a:extLst>
          </p:cNvPr>
          <p:cNvPicPr>
            <a:picLocks noChangeAspect="1"/>
          </p:cNvPicPr>
          <p:nvPr/>
        </p:nvPicPr>
        <p:blipFill rotWithShape="1">
          <a:blip r:embed="rId2"/>
          <a:srcRect t="7711" b="2014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dirty="0"/>
              <a:t>Jun 6, 2020 to Jun 8, 2020</a:t>
            </a:r>
          </a:p>
          <a:p>
            <a:pPr marL="0" indent="0">
              <a:buNone/>
            </a:pPr>
            <a:endParaRPr lang="en-US" sz="1600" dirty="0"/>
          </a:p>
          <a:p>
            <a:pPr marL="0" indent="0">
              <a:buNone/>
            </a:pPr>
            <a:r>
              <a:rPr lang="en-US" sz="1600" dirty="0"/>
              <a:t>Indian forces killed at least nine rebels, including three commanders, in separate gunfights in Shopian district, sparking anti-India protests in Indian-administered Kashmir. Four rebels were killed in the Pinjora area and five others in the Reban area of Shopian district. The state police said that the rebels belonged to Hizbul Mujahideen.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562df3d2b910513d7cf6c266d22b866">
            <a:extLst>
              <a:ext uri="{FF2B5EF4-FFF2-40B4-BE49-F238E27FC236}">
                <a16:creationId xmlns:a16="http://schemas.microsoft.com/office/drawing/2014/main" id="{F66E4927-7477-B44B-ABB8-6AFF8B2D138D}"/>
              </a:ext>
            </a:extLst>
          </p:cNvPr>
          <p:cNvPicPr>
            <a:picLocks noChangeAspect="1"/>
          </p:cNvPicPr>
          <p:nvPr/>
        </p:nvPicPr>
        <p:blipFill rotWithShape="1">
          <a:blip r:embed="rId2"/>
          <a:srcRect t="2876" r="-1" b="8796"/>
          <a:stretch/>
        </p:blipFill>
        <p:spPr>
          <a:xfrm>
            <a:off x="240030" y="320040"/>
            <a:ext cx="8661654" cy="4303462"/>
          </a:xfrm>
          <a:prstGeom prst="rect">
            <a:avLst/>
          </a:prstGeom>
        </p:spPr>
      </p:pic>
      <p:sp>
        <p:nvSpPr>
          <p:cNvPr id="41" name="Rectangle 4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pPr>
              <a:lnSpc>
                <a:spcPct val="90000"/>
              </a:lnSpc>
            </a:pPr>
            <a:r>
              <a:rPr lang="en-US" sz="2100" dirty="0">
                <a:solidFill>
                  <a:schemeClr val="bg1"/>
                </a:solidFill>
              </a:rPr>
              <a:t>Outrage Over Viral Photo of Dead Kashmir Man and Toddler</a:t>
            </a:r>
          </a:p>
        </p:txBody>
      </p:sp>
      <p:cxnSp>
        <p:nvCxnSpPr>
          <p:cNvPr id="43" name="Straight Connector 4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lnSpc>
                <a:spcPct val="90000"/>
              </a:lnSpc>
              <a:buNone/>
            </a:pPr>
            <a:r>
              <a:rPr lang="en-US" sz="1050" dirty="0">
                <a:solidFill>
                  <a:schemeClr val="bg1"/>
                </a:solidFill>
              </a:rPr>
              <a:t>Jun 29, 2020 to Jul 1, 2020</a:t>
            </a:r>
          </a:p>
          <a:p>
            <a:pPr marL="0" indent="0">
              <a:lnSpc>
                <a:spcPct val="90000"/>
              </a:lnSpc>
              <a:buNone/>
            </a:pPr>
            <a:endParaRPr lang="en-US" sz="1050" dirty="0">
              <a:solidFill>
                <a:schemeClr val="bg1"/>
              </a:solidFill>
            </a:endParaRPr>
          </a:p>
          <a:p>
            <a:pPr marL="0" indent="0">
              <a:lnSpc>
                <a:spcPct val="90000"/>
              </a:lnSpc>
              <a:buNone/>
            </a:pPr>
            <a:r>
              <a:rPr lang="en-US" sz="1050" dirty="0">
                <a:solidFill>
                  <a:schemeClr val="bg1"/>
                </a:solidFill>
              </a:rPr>
              <a:t>A viral photo of a three-year-old child sitting on the dead body of his grandfather, Bashir Ahmed Khan, in Sopore district sparked outrage in the region. The man's family accused the security forces of killing the 65-year-old man during a gunfight, an allegation the police rejected. They claimed the man's vehicle got caught in a gun battle between rebels and security forces. The photo was allegedly a staged photo-op portraying the police as rescuers.</a:t>
            </a:r>
          </a:p>
        </p:txBody>
      </p:sp>
    </p:spTree>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0b7b520fccf0abc2a01c9aebedca0812">
            <a:extLst>
              <a:ext uri="{FF2B5EF4-FFF2-40B4-BE49-F238E27FC236}">
                <a16:creationId xmlns:a16="http://schemas.microsoft.com/office/drawing/2014/main" id="{050E9744-DB37-E041-9313-DD578C8229FB}"/>
              </a:ext>
            </a:extLst>
          </p:cNvPr>
          <p:cNvPicPr>
            <a:picLocks noChangeAspect="1"/>
          </p:cNvPicPr>
          <p:nvPr/>
        </p:nvPicPr>
        <p:blipFill rotWithShape="1">
          <a:blip r:embed="rId2"/>
          <a:srcRect l="7464" r="17555"/>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63546" y="4185749"/>
            <a:ext cx="6949328" cy="622836"/>
          </a:xfrm>
        </p:spPr>
        <p:txBody>
          <a:bodyPr>
            <a:normAutofit/>
          </a:bodyPr>
          <a:lstStyle/>
          <a:p>
            <a:r>
              <a:rPr lang="en-US" sz="3100" dirty="0"/>
              <a:t>Rebels Kill Pro-India BJP Politician</a:t>
            </a:r>
          </a:p>
        </p:txBody>
      </p:sp>
      <p:sp>
        <p:nvSpPr>
          <p:cNvPr id="3" name="Content Placeholder 2"/>
          <p:cNvSpPr>
            <a:spLocks noGrp="1"/>
          </p:cNvSpPr>
          <p:nvPr>
            <p:ph idx="1"/>
          </p:nvPr>
        </p:nvSpPr>
        <p:spPr>
          <a:xfrm>
            <a:off x="463547" y="4856921"/>
            <a:ext cx="7173771" cy="1249240"/>
          </a:xfrm>
        </p:spPr>
        <p:txBody>
          <a:bodyPr>
            <a:normAutofit/>
          </a:bodyPr>
          <a:lstStyle/>
          <a:p>
            <a:pPr marL="0" indent="0">
              <a:lnSpc>
                <a:spcPct val="90000"/>
              </a:lnSpc>
              <a:buNone/>
            </a:pPr>
            <a:r>
              <a:rPr lang="en-US" sz="1200" dirty="0"/>
              <a:t>Jul 7, 2020</a:t>
            </a:r>
          </a:p>
          <a:p>
            <a:pPr marL="0" indent="0">
              <a:lnSpc>
                <a:spcPct val="90000"/>
              </a:lnSpc>
              <a:buNone/>
            </a:pPr>
            <a:endParaRPr lang="en-US" sz="1200" dirty="0"/>
          </a:p>
          <a:p>
            <a:pPr marL="0" indent="0">
              <a:lnSpc>
                <a:spcPct val="90000"/>
              </a:lnSpc>
              <a:buNone/>
            </a:pPr>
            <a:r>
              <a:rPr lang="en-US" sz="1200" dirty="0"/>
              <a:t>Unidentified gunmen shot pro-India politician Sheikh Wasim Bari, a leader from Modi's BJP party in the town of Bandipora, the first significant attack on the Bharatiya Janata Party. They also shot his father and brother. Police blamed rebels for the attack, though no rebel group claimed responsibility at the time. Bari helped the BJP strengthen its base in the region.</a:t>
            </a:r>
          </a:p>
        </p:txBody>
      </p:sp>
    </p:spTree>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63e4f770471b002cc331cbd2dcd434f">
            <a:extLst>
              <a:ext uri="{FF2B5EF4-FFF2-40B4-BE49-F238E27FC236}">
                <a16:creationId xmlns:a16="http://schemas.microsoft.com/office/drawing/2014/main" id="{F82AF9EF-2546-0341-86BD-F4ED4B8018AC}"/>
              </a:ext>
            </a:extLst>
          </p:cNvPr>
          <p:cNvPicPr>
            <a:picLocks noChangeAspect="1"/>
          </p:cNvPicPr>
          <p:nvPr/>
        </p:nvPicPr>
        <p:blipFill rotWithShape="1">
          <a:blip r:embed="rId2"/>
          <a:srcRect b="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200" dirty="0">
                <a:solidFill>
                  <a:schemeClr val="bg1"/>
                </a:solidFill>
              </a:rPr>
              <a:t>India Relaxes Rules for Security Forces to Acquire Land</a:t>
            </a:r>
          </a:p>
        </p:txBody>
      </p:sp>
      <p:sp>
        <p:nvSpPr>
          <p:cNvPr id="3" name="Content Placeholder 2"/>
          <p:cNvSpPr>
            <a:spLocks noGrp="1"/>
          </p:cNvSpPr>
          <p:nvPr>
            <p:ph idx="1"/>
          </p:nvPr>
        </p:nvSpPr>
        <p:spPr>
          <a:xfrm>
            <a:off x="425196" y="4956314"/>
            <a:ext cx="8293608" cy="1306417"/>
          </a:xfrm>
        </p:spPr>
        <p:txBody>
          <a:bodyPr>
            <a:normAutofit fontScale="92500" lnSpcReduction="20000"/>
          </a:bodyPr>
          <a:lstStyle/>
          <a:p>
            <a:pPr marL="0" indent="0">
              <a:buNone/>
            </a:pPr>
            <a:r>
              <a:rPr lang="en-US" sz="1500" dirty="0"/>
              <a:t>Jul 27, 2020</a:t>
            </a:r>
          </a:p>
          <a:p>
            <a:pPr marL="0" indent="0">
              <a:buNone/>
            </a:pPr>
            <a:endParaRPr lang="en-US" sz="1500" dirty="0"/>
          </a:p>
          <a:p>
            <a:pPr marL="0" indent="0">
              <a:buNone/>
            </a:pPr>
            <a:r>
              <a:rPr lang="en-US" sz="1500" dirty="0"/>
              <a:t>The Indian administration of Jammu and Kashmir lifted a rule from 1971 requiring Indian security forces to obtain a special certificate to acquire land in the region. This marks an extension of the 2013 Right to Fair Compensation and Transparency in Land Acquisition, Rehabilitation and Resettlement Act to Jammu and Kashmir.</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Anniversary of the Revocation of Article 370</a:t>
            </a:r>
          </a:p>
        </p:txBody>
      </p:sp>
      <p:pic>
        <p:nvPicPr>
          <p:cNvPr id="4" name="Picture 3" descr="2723070f727142283d6b6a224ac82b96">
            <a:extLst>
              <a:ext uri="{FF2B5EF4-FFF2-40B4-BE49-F238E27FC236}">
                <a16:creationId xmlns:a16="http://schemas.microsoft.com/office/drawing/2014/main" id="{746CBDA5-2B42-544F-98AF-21984147EA31}"/>
              </a:ext>
            </a:extLst>
          </p:cNvPr>
          <p:cNvPicPr>
            <a:picLocks noChangeAspect="1"/>
          </p:cNvPicPr>
          <p:nvPr/>
        </p:nvPicPr>
        <p:blipFill rotWithShape="1">
          <a:blip r:embed="rId2"/>
          <a:srcRect t="11500" b="2747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600" dirty="0"/>
              <a:t>Aug 4, 2020</a:t>
            </a:r>
          </a:p>
          <a:p>
            <a:pPr marL="0" indent="0">
              <a:lnSpc>
                <a:spcPct val="90000"/>
              </a:lnSpc>
              <a:buNone/>
            </a:pPr>
            <a:endParaRPr lang="en-US" sz="1600" dirty="0"/>
          </a:p>
          <a:p>
            <a:pPr marL="0" indent="0">
              <a:lnSpc>
                <a:spcPct val="90000"/>
              </a:lnSpc>
              <a:buNone/>
            </a:pPr>
            <a:r>
              <a:rPr lang="en-US" sz="1600" dirty="0"/>
              <a:t>The authorities imposed a two-day curfew in Indian-administered Kashmir the day before the first anniversary of the revocation of Article 370, which locals observed as "black day." The authorities cited reports of expected protests. Meanwhile, Modi marked the date with a ceremony for the construction of a Ram temple on a disputed plot of land in Ayodhya, north-eastern India. Hindus claim the original temple was replaced by a mosque in 1526. A Hindu mob damaged the mosque in 1992.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1875</TotalTime>
  <Words>6260</Words>
  <Application>Microsoft Macintosh PowerPoint</Application>
  <PresentationFormat>On-screen Show (4:3)</PresentationFormat>
  <Paragraphs>394</Paragraphs>
  <Slides>100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Calibri</vt:lpstr>
      <vt:lpstr>Tw Cen MT</vt:lpstr>
      <vt:lpstr>Office Theme</vt:lpstr>
      <vt:lpstr>Summary Part 1</vt:lpstr>
      <vt:lpstr>Summary Part 2</vt:lpstr>
      <vt:lpstr>State of Jammu and Kashmir Forms  Dec 31, 1845</vt:lpstr>
      <vt:lpstr>Jammu and Kashmir Profile</vt:lpstr>
      <vt:lpstr>Who Controls Kashmir</vt:lpstr>
      <vt:lpstr>India-Controlled Kashmir</vt:lpstr>
      <vt:lpstr>China-Controlled Kashmir</vt:lpstr>
      <vt:lpstr>Pakistan-Controlled Kashmir</vt:lpstr>
      <vt:lpstr>India Gains Independence from Britain</vt:lpstr>
      <vt:lpstr>Pakistan Gains Independence From Britain</vt:lpstr>
      <vt:lpstr>First Indo-Pakistani War</vt:lpstr>
      <vt:lpstr>Article 370 Instituted</vt:lpstr>
      <vt:lpstr>Article 35A</vt:lpstr>
      <vt:lpstr>Jammu and Kashmir State Becomes Part of India</vt:lpstr>
      <vt:lpstr>Second Indo-Pakistani War</vt:lpstr>
      <vt:lpstr>Tashkent Agreement</vt:lpstr>
      <vt:lpstr>Indo-Pakistani War of 1971</vt:lpstr>
      <vt:lpstr>Simla Agreement</vt:lpstr>
      <vt:lpstr>Jammu and Kashmir Liberation Front Insurgency</vt:lpstr>
      <vt:lpstr>Increased Violence in Kashmir </vt:lpstr>
      <vt:lpstr>PowerPoint Presentation</vt:lpstr>
      <vt:lpstr>Gaw Kadal Massacre</vt:lpstr>
      <vt:lpstr>Burhan Wani </vt:lpstr>
      <vt:lpstr>Indo-Pakistani War of 1999</vt:lpstr>
      <vt:lpstr>India Declares Ceasefire for Ramadan</vt:lpstr>
      <vt:lpstr>India's Ceasefire Lasts One Day</vt:lpstr>
      <vt:lpstr>India Parliament Attack Kills 19</vt:lpstr>
      <vt:lpstr>India and Pakistan Agree to Ceasefire</vt:lpstr>
      <vt:lpstr>Over 3,000 Unmarked Mass Graves Found in Kashmir</vt:lpstr>
      <vt:lpstr>2008 Mumbai Terror Attack</vt:lpstr>
      <vt:lpstr>Location 1: Chhatrapati Shivaji Terminus railway station</vt:lpstr>
      <vt:lpstr>Location 2: Cafe Leopold</vt:lpstr>
      <vt:lpstr>Location 3: Cama and Albless Hospital</vt:lpstr>
      <vt:lpstr>Location 4: Oberoi-Trident Hotel</vt:lpstr>
      <vt:lpstr>Location 5: Nariman House</vt:lpstr>
      <vt:lpstr>Location 6: Taj Mahal Palace and Tower Hotel</vt:lpstr>
      <vt:lpstr>Kashmir Youth Killed</vt:lpstr>
      <vt:lpstr>Nine Killed in Anti-India Protests</vt:lpstr>
      <vt:lpstr>18 Civilians Killed in Police Clashes</vt:lpstr>
      <vt:lpstr>Adil Khanday Killed</vt:lpstr>
      <vt:lpstr>Burhan Wani Killed</vt:lpstr>
      <vt:lpstr>Four Kashmiris Die in Protests </vt:lpstr>
      <vt:lpstr>Deaths and Protest During By-Election</vt:lpstr>
      <vt:lpstr>Sabzar Bhat Killed</vt:lpstr>
      <vt:lpstr>Militants Kill Seven Hindu Pilgrims</vt:lpstr>
      <vt:lpstr>Saddam Paddar Killed</vt:lpstr>
      <vt:lpstr>India Declares a Rare Ceasefire</vt:lpstr>
      <vt:lpstr>Mob Arrives Where Wani Died </vt:lpstr>
      <vt:lpstr>Over 5,000 Conflict Events in Past Year</vt:lpstr>
      <vt:lpstr>Kashmiris Protest Death of Rebel Fighter</vt:lpstr>
      <vt:lpstr>40 Reportedly Killed in Suicide Bombing</vt:lpstr>
      <vt:lpstr>Launches Air Strike Against Pakistan</vt:lpstr>
      <vt:lpstr>Shoots Down Two India Air Force Jets</vt:lpstr>
      <vt:lpstr>Modi Wins Landslide Majority in Election</vt:lpstr>
      <vt:lpstr>President Trump Offers to Mediate in Kashmir</vt:lpstr>
      <vt:lpstr>India Rejects President Trump Mediation</vt:lpstr>
      <vt:lpstr>Bill Passes: Jammu and Kashmir to Become Union Territory</vt:lpstr>
      <vt:lpstr>Indian Prime Minister Narendra Modi Revokes Article 370</vt:lpstr>
      <vt:lpstr>First Legal Challenge Against Article 370 Revocation </vt:lpstr>
      <vt:lpstr>Indian Government Shuts Down Internet</vt:lpstr>
      <vt:lpstr>Kashmiri Political Figures Arrested </vt:lpstr>
      <vt:lpstr>Public Meetings Banned in Kashmir</vt:lpstr>
      <vt:lpstr>Indian Army Allegedly Abusing Kashmiris With Electric Shocks and Beatings</vt:lpstr>
      <vt:lpstr>Minors Detained During Crackdown</vt:lpstr>
      <vt:lpstr>Modi Deploys Thousands of Troops in Kashmir</vt:lpstr>
      <vt:lpstr>Hundreds Arrested after Article 370 Revocation</vt:lpstr>
      <vt:lpstr>Hundreds Protest Article 370 Revocation in New Delhi</vt:lpstr>
      <vt:lpstr>Pakistan Prime Minister Imran Khan Warns of War</vt:lpstr>
      <vt:lpstr>Pakistan Suspends Trade With India</vt:lpstr>
      <vt:lpstr>About 2,000 People Flee Border Villages Along Line of Control</vt:lpstr>
      <vt:lpstr>Pakistan PM Imran Khan visits Kashmir</vt:lpstr>
      <vt:lpstr>Statements from Pakistani PM: 'Genocide' and 'Bloodbath'</vt:lpstr>
      <vt:lpstr>Kashmir Leader Arrested Under Draconian Imprisonment Law</vt:lpstr>
      <vt:lpstr>Mobile Services Are Restored After 72 Days</vt:lpstr>
      <vt:lpstr>Militants Kill Eleven Migrant Workers in Two Weeks</vt:lpstr>
      <vt:lpstr>Industries Reported Struggling During Lockdown</vt:lpstr>
      <vt:lpstr>Report on Twitter Censorship in Kashmir</vt:lpstr>
      <vt:lpstr>Protests and Clashes During EU MP Visit</vt:lpstr>
      <vt:lpstr>India Formally Divides Jammu &amp; Kashmir </vt:lpstr>
      <vt:lpstr>Kashmir WhatsApp Users' Accounts Expire</vt:lpstr>
      <vt:lpstr>Text Messaging Services Restored in Kashmir</vt:lpstr>
      <vt:lpstr>Internet Restored as Social Media Ban Stays</vt:lpstr>
      <vt:lpstr>Indian General Suggests Deradicalization Camps for Kashmiris</vt:lpstr>
      <vt:lpstr>Top Kashmir Political Figures Charged</vt:lpstr>
      <vt:lpstr>Authorities File Case Against Social Media User for Defying Bans </vt:lpstr>
      <vt:lpstr>Internet and Social Media Ban Temporarily Revoked</vt:lpstr>
      <vt:lpstr>Announcement of Delimitation </vt:lpstr>
      <vt:lpstr>Farooq Abdullah Released After 7 Months</vt:lpstr>
      <vt:lpstr>Indian Troops Kill Rebels During COVID-19 Lockdown</vt:lpstr>
      <vt:lpstr>Repression of Journalists and Media</vt:lpstr>
      <vt:lpstr>Indian Troops Kill Rebel Commander Riyaz Naikoo</vt:lpstr>
      <vt:lpstr>Internet Shutdown Impacts Coronavirus Efforts</vt:lpstr>
      <vt:lpstr>Cross-border Shelling and Sexual Assault in Pakistan-controlled Kashmir</vt:lpstr>
      <vt:lpstr>25,000 Domicile Certificates Granted Cause Fears of Demographic Shift </vt:lpstr>
      <vt:lpstr>Anti-India Protests Follow Killing of Rebels</vt:lpstr>
      <vt:lpstr>Outrage Over Viral Photo of Dead Kashmir Man and Toddler</vt:lpstr>
      <vt:lpstr>Rebels Kill Pro-India BJP Politician</vt:lpstr>
      <vt:lpstr>India Relaxes Rules for Security Forces to Acquire Land</vt:lpstr>
      <vt:lpstr>Anniversary of the Revocation of Article 370</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Part 1</dc:title>
  <dc:creator>deanna2122 Wilken</dc:creator>
  <cp:lastModifiedBy>Sarah Kane</cp:lastModifiedBy>
  <cp:revision>51</cp:revision>
  <dcterms:created xsi:type="dcterms:W3CDTF">2020-08-14T14:53:58Z</dcterms:created>
  <dcterms:modified xsi:type="dcterms:W3CDTF">2020-12-21T22:00:54Z</dcterms:modified>
</cp:coreProperties>
</file>