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5"/>
  </p:notesMasterIdLst>
  <p:sldIdLst>
    <p:sldId id="349" r:id="rId2"/>
    <p:sldId id="351" r:id="rId3"/>
    <p:sldId id="353" r:id="rId4"/>
    <p:sldId id="256" r:id="rId5"/>
    <p:sldId id="258" r:id="rId6"/>
    <p:sldId id="261" r:id="rId7"/>
    <p:sldId id="264" r:id="rId8"/>
    <p:sldId id="266" r:id="rId9"/>
    <p:sldId id="267" r:id="rId10"/>
    <p:sldId id="268" r:id="rId11"/>
    <p:sldId id="269" r:id="rId12"/>
    <p:sldId id="271" r:id="rId13"/>
    <p:sldId id="272" r:id="rId14"/>
    <p:sldId id="273" r:id="rId15"/>
    <p:sldId id="274" r:id="rId16"/>
    <p:sldId id="275" r:id="rId17"/>
    <p:sldId id="276" r:id="rId18"/>
    <p:sldId id="278" r:id="rId19"/>
    <p:sldId id="279" r:id="rId20"/>
    <p:sldId id="280" r:id="rId21"/>
    <p:sldId id="281" r:id="rId22"/>
    <p:sldId id="282" r:id="rId23"/>
    <p:sldId id="284" r:id="rId24"/>
    <p:sldId id="287" r:id="rId25"/>
    <p:sldId id="293" r:id="rId26"/>
    <p:sldId id="288" r:id="rId27"/>
    <p:sldId id="299" r:id="rId28"/>
    <p:sldId id="303" r:id="rId29"/>
    <p:sldId id="304" r:id="rId30"/>
    <p:sldId id="305" r:id="rId31"/>
    <p:sldId id="306" r:id="rId32"/>
    <p:sldId id="312" r:id="rId33"/>
    <p:sldId id="383" r:id="rId34"/>
    <p:sldId id="262" r:id="rId35"/>
    <p:sldId id="285" r:id="rId36"/>
    <p:sldId id="291" r:id="rId37"/>
    <p:sldId id="295" r:id="rId38"/>
    <p:sldId id="325" r:id="rId39"/>
    <p:sldId id="316" r:id="rId40"/>
    <p:sldId id="323" r:id="rId41"/>
    <p:sldId id="297" r:id="rId42"/>
    <p:sldId id="314" r:id="rId43"/>
    <p:sldId id="259" r:id="rId44"/>
    <p:sldId id="321" r:id="rId45"/>
    <p:sldId id="310" r:id="rId46"/>
    <p:sldId id="355" r:id="rId47"/>
    <p:sldId id="308" r:id="rId48"/>
    <p:sldId id="301" r:id="rId49"/>
    <p:sldId id="318" r:id="rId50"/>
    <p:sldId id="319" r:id="rId51"/>
    <p:sldId id="326" r:id="rId52"/>
    <p:sldId id="328" r:id="rId53"/>
    <p:sldId id="330" r:id="rId54"/>
    <p:sldId id="332" r:id="rId55"/>
    <p:sldId id="333" r:id="rId56"/>
    <p:sldId id="334" r:id="rId57"/>
    <p:sldId id="336" r:id="rId58"/>
    <p:sldId id="337" r:id="rId59"/>
    <p:sldId id="338" r:id="rId60"/>
    <p:sldId id="339" r:id="rId61"/>
    <p:sldId id="340" r:id="rId62"/>
    <p:sldId id="345" r:id="rId63"/>
    <p:sldId id="357" r:id="rId64"/>
    <p:sldId id="359" r:id="rId65"/>
    <p:sldId id="361" r:id="rId66"/>
    <p:sldId id="365" r:id="rId67"/>
    <p:sldId id="366" r:id="rId68"/>
    <p:sldId id="368" r:id="rId69"/>
    <p:sldId id="369" r:id="rId70"/>
    <p:sldId id="370" r:id="rId71"/>
    <p:sldId id="371" r:id="rId72"/>
    <p:sldId id="372" r:id="rId73"/>
    <p:sldId id="374" r:id="rId74"/>
    <p:sldId id="376" r:id="rId75"/>
    <p:sldId id="377" r:id="rId76"/>
    <p:sldId id="378" r:id="rId77"/>
    <p:sldId id="379" r:id="rId78"/>
    <p:sldId id="380" r:id="rId79"/>
    <p:sldId id="381" r:id="rId80"/>
    <p:sldId id="382" r:id="rId81"/>
    <p:sldId id="341" r:id="rId82"/>
    <p:sldId id="343" r:id="rId83"/>
    <p:sldId id="347"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33"/>
  </p:normalViewPr>
  <p:slideViewPr>
    <p:cSldViewPr snapToGrid="0" snapToObjects="1">
      <p:cViewPr varScale="1">
        <p:scale>
          <a:sx n="104" d="100"/>
          <a:sy n="104" d="100"/>
        </p:scale>
        <p:origin x="1880" y="192"/>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FE2F9F-23DC-8A48-B94E-54FDB283BEAB}" type="datetimeFigureOut">
              <a:rPr lang="en-US" smtClean="0"/>
              <a:t>1/19/21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6884DB-EEB5-9A47-BA9A-6DD49F69192D}" type="slidenum">
              <a:rPr lang="en-US" smtClean="0"/>
              <a:t>‹#›</a:t>
            </a:fld>
            <a:endParaRPr lang="en-US"/>
          </a:p>
        </p:txBody>
      </p:sp>
    </p:spTree>
    <p:extLst>
      <p:ext uri="{BB962C8B-B14F-4D97-AF65-F5344CB8AC3E}">
        <p14:creationId xmlns:p14="http://schemas.microsoft.com/office/powerpoint/2010/main" val="260957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6884DB-EEB5-9A47-BA9A-6DD49F69192D}" type="slidenum">
              <a:rPr lang="en-US" smtClean="0"/>
              <a:t>22</a:t>
            </a:fld>
            <a:endParaRPr lang="en-US"/>
          </a:p>
        </p:txBody>
      </p:sp>
    </p:spTree>
    <p:extLst>
      <p:ext uri="{BB962C8B-B14F-4D97-AF65-F5344CB8AC3E}">
        <p14:creationId xmlns:p14="http://schemas.microsoft.com/office/powerpoint/2010/main" val="1902937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6884DB-EEB5-9A47-BA9A-6DD49F69192D}" type="slidenum">
              <a:rPr lang="en-US" smtClean="0"/>
              <a:t>61</a:t>
            </a:fld>
            <a:endParaRPr lang="en-US"/>
          </a:p>
        </p:txBody>
      </p:sp>
    </p:spTree>
    <p:extLst>
      <p:ext uri="{BB962C8B-B14F-4D97-AF65-F5344CB8AC3E}">
        <p14:creationId xmlns:p14="http://schemas.microsoft.com/office/powerpoint/2010/main" val="657674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1/19/21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1/19/21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1/19/21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1/19/21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Documents/Genocide%20Watch/Edited%20Timestream%20Materials/Darfur%20Peace%20Act.pdf" TargetMode="Externa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27026"/>
            <a:ext cx="2468166" cy="2287588"/>
          </a:xfrm>
        </p:spPr>
        <p:txBody>
          <a:bodyPr anchor="ctr">
            <a:normAutofit/>
          </a:bodyPr>
          <a:lstStyle/>
          <a:p>
            <a:r>
              <a:rPr lang="en-US" sz="3100"/>
              <a:t>Key Findings</a:t>
            </a:r>
          </a:p>
        </p:txBody>
      </p:sp>
      <p:sp>
        <p:nvSpPr>
          <p:cNvPr id="3" name="Content Placeholder 2"/>
          <p:cNvSpPr>
            <a:spLocks noGrp="1"/>
          </p:cNvSpPr>
          <p:nvPr>
            <p:ph idx="1"/>
          </p:nvPr>
        </p:nvSpPr>
        <p:spPr>
          <a:xfrm>
            <a:off x="3167986" y="327026"/>
            <a:ext cx="5614060" cy="2287587"/>
          </a:xfrm>
        </p:spPr>
        <p:txBody>
          <a:bodyPr anchor="ctr">
            <a:normAutofit lnSpcReduction="10000"/>
          </a:bodyPr>
          <a:lstStyle/>
          <a:p>
            <a:pPr>
              <a:lnSpc>
                <a:spcPct val="90000"/>
              </a:lnSpc>
            </a:pPr>
            <a:r>
              <a:rPr lang="en-US" sz="1400" dirty="0"/>
              <a:t>The violence in Sudan prior to South Sudan's independence in 2011 left lingering rivalries between the Dinka and Nuer ethnic groups in the newly founded country. This ultimately resulted in violent clashes, the killing and displacement of thousands of civilians, and the development of a devastating famine.</a:t>
            </a:r>
          </a:p>
          <a:p>
            <a:pPr>
              <a:lnSpc>
                <a:spcPct val="90000"/>
              </a:lnSpc>
            </a:pPr>
            <a:r>
              <a:rPr lang="en-US" sz="1400" dirty="0"/>
              <a:t>Despite numerous attempts at peace agreements, which were signed by both the ethnic Nuer former Vice President </a:t>
            </a:r>
            <a:r>
              <a:rPr lang="en-US" sz="1400" dirty="0" err="1"/>
              <a:t>Riek</a:t>
            </a:r>
            <a:r>
              <a:rPr lang="en-US" sz="1400" dirty="0"/>
              <a:t> Machar, and ethnic Dinka President Salva </a:t>
            </a:r>
            <a:r>
              <a:rPr lang="en-US" sz="1400" dirty="0" err="1"/>
              <a:t>Kiir</a:t>
            </a:r>
            <a:r>
              <a:rPr lang="en-US" sz="1400" dirty="0"/>
              <a:t>, peace was not attainable.</a:t>
            </a:r>
          </a:p>
          <a:p>
            <a:pPr>
              <a:lnSpc>
                <a:spcPct val="90000"/>
              </a:lnSpc>
            </a:pPr>
            <a:r>
              <a:rPr lang="en-US" sz="1400" dirty="0" err="1"/>
              <a:t>Kiir's</a:t>
            </a:r>
            <a:r>
              <a:rPr lang="en-US" sz="1400" dirty="0"/>
              <a:t> government forces and Machar's rebel group have allegedly used child soldiers in their war against each other. </a:t>
            </a:r>
          </a:p>
          <a:p>
            <a:pPr>
              <a:lnSpc>
                <a:spcPct val="90000"/>
              </a:lnSpc>
            </a:pPr>
            <a:r>
              <a:rPr lang="en-US" sz="1400" dirty="0"/>
              <a:t>The indiscriminate targeting of civilians in this "civil war" has been classified as a genocide emergency by Genocide Watch.</a:t>
            </a:r>
          </a:p>
        </p:txBody>
      </p:sp>
      <p:pic>
        <p:nvPicPr>
          <p:cNvPr id="4" name="Picture 3" descr="2fcd664f381ef1842141125caf76fd44">
            <a:extLst>
              <a:ext uri="{FF2B5EF4-FFF2-40B4-BE49-F238E27FC236}">
                <a16:creationId xmlns:a16="http://schemas.microsoft.com/office/drawing/2014/main" id="{161762B3-4A81-6F44-BF53-8EFE303E8461}"/>
              </a:ext>
            </a:extLst>
          </p:cNvPr>
          <p:cNvPicPr>
            <a:picLocks noChangeAspect="1"/>
          </p:cNvPicPr>
          <p:nvPr/>
        </p:nvPicPr>
        <p:blipFill rotWithShape="1">
          <a:blip r:embed="rId2"/>
          <a:srcRect t="17243" r="-1" b="15744"/>
          <a:stretch/>
        </p:blipFill>
        <p:spPr>
          <a:xfrm>
            <a:off x="-6876" y="2763151"/>
            <a:ext cx="9150876" cy="4093262"/>
          </a:xfrm>
          <a:custGeom>
            <a:avLst/>
            <a:gdLst/>
            <a:ahLst/>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930" y="1050595"/>
            <a:ext cx="7463378" cy="1618489"/>
          </a:xfrm>
        </p:spPr>
        <p:txBody>
          <a:bodyPr anchor="ctr">
            <a:normAutofit/>
          </a:bodyPr>
          <a:lstStyle/>
          <a:p>
            <a:pPr>
              <a:lnSpc>
                <a:spcPct val="90000"/>
              </a:lnSpc>
            </a:pPr>
            <a:r>
              <a:rPr lang="en-US" sz="5400" dirty="0"/>
              <a:t>Omar al-Bashir Re-elected</a:t>
            </a:r>
          </a:p>
        </p:txBody>
      </p:sp>
      <p:sp>
        <p:nvSpPr>
          <p:cNvPr id="3" name="Content Placeholder 2"/>
          <p:cNvSpPr>
            <a:spLocks noGrp="1"/>
          </p:cNvSpPr>
          <p:nvPr>
            <p:ph idx="1"/>
          </p:nvPr>
        </p:nvSpPr>
        <p:spPr>
          <a:xfrm>
            <a:off x="963930" y="2969469"/>
            <a:ext cx="6056111" cy="2800395"/>
          </a:xfrm>
        </p:spPr>
        <p:txBody>
          <a:bodyPr anchor="t">
            <a:normAutofit/>
          </a:bodyPr>
          <a:lstStyle/>
          <a:p>
            <a:pPr marL="0" indent="0">
              <a:buNone/>
            </a:pPr>
            <a:r>
              <a:rPr lang="en-US" sz="2100" b="1" dirty="0"/>
              <a:t>Dec 2000</a:t>
            </a:r>
          </a:p>
          <a:p>
            <a:r>
              <a:rPr lang="en-US" sz="2100" dirty="0"/>
              <a:t>Omar al-Bashir was re-elected president with over 85% of the vote.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63890" cy="1434415"/>
          </a:xfrm>
        </p:spPr>
        <p:txBody>
          <a:bodyPr anchor="b">
            <a:normAutofit/>
          </a:bodyPr>
          <a:lstStyle/>
          <a:p>
            <a:r>
              <a:rPr lang="en-US" sz="4700"/>
              <a:t>Darfur Genocide Begins</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9369" y="2071316"/>
            <a:ext cx="5035164" cy="4119172"/>
          </a:xfrm>
        </p:spPr>
        <p:txBody>
          <a:bodyPr anchor="t">
            <a:normAutofit lnSpcReduction="10000"/>
          </a:bodyPr>
          <a:lstStyle/>
          <a:p>
            <a:pPr marL="0" indent="0">
              <a:lnSpc>
                <a:spcPct val="90000"/>
              </a:lnSpc>
              <a:buNone/>
            </a:pPr>
            <a:r>
              <a:rPr lang="en-US" sz="1600" b="1" dirty="0"/>
              <a:t>Feb 2003</a:t>
            </a:r>
          </a:p>
          <a:p>
            <a:pPr>
              <a:lnSpc>
                <a:spcPct val="90000"/>
              </a:lnSpc>
            </a:pPr>
            <a:r>
              <a:rPr lang="en-US" sz="1600" dirty="0"/>
              <a:t>In response to a rebellion of non-Arab Sudanese peoples in the Darfur region, the Sudanese government, led by Al-Bashir, took immediate action and launched a genocidal campaign against Darfur's civilians.</a:t>
            </a:r>
          </a:p>
          <a:p>
            <a:pPr>
              <a:lnSpc>
                <a:spcPct val="90000"/>
              </a:lnSpc>
            </a:pPr>
            <a:r>
              <a:rPr lang="en-US" sz="1600" dirty="0"/>
              <a:t>The Sudanese government also reportedly "used Arab militias known as the Janjaweed ('evil men on horseback') to carry out attacks on villages and destroy communities.”</a:t>
            </a:r>
          </a:p>
          <a:p>
            <a:pPr>
              <a:lnSpc>
                <a:spcPct val="90000"/>
              </a:lnSpc>
            </a:pPr>
            <a:r>
              <a:rPr lang="en-US" sz="1600" dirty="0"/>
              <a:t>"Janjaweed attacks were notoriously brutal and invoked a slash and burn policy that included killing and severely injuring the people, burning homes, stealing or burning food and livestock, and poisoning water wells. While these attacks would happen from the ground, the government would also attack civilians from the sky with indiscriminate aerial bombings wreaking havoc on villages."</a:t>
            </a:r>
          </a:p>
        </p:txBody>
      </p:sp>
      <p:pic>
        <p:nvPicPr>
          <p:cNvPr id="4" name="Picture 3" descr="da9b9ccbd3ce0bc3f8956c81a3ec076c">
            <a:extLst>
              <a:ext uri="{FF2B5EF4-FFF2-40B4-BE49-F238E27FC236}">
                <a16:creationId xmlns:a16="http://schemas.microsoft.com/office/drawing/2014/main" id="{72B592F9-44D3-8B48-8ADD-C698F8F227F2}"/>
              </a:ext>
            </a:extLst>
          </p:cNvPr>
          <p:cNvPicPr>
            <a:picLocks noChangeAspect="1"/>
          </p:cNvPicPr>
          <p:nvPr/>
        </p:nvPicPr>
        <p:blipFill rotWithShape="1">
          <a:blip r:embed="rId2"/>
          <a:srcRect l="18245" r="34495" b="3"/>
          <a:stretch/>
        </p:blipFill>
        <p:spPr>
          <a:xfrm>
            <a:off x="5756743" y="2093976"/>
            <a:ext cx="2955798" cy="409651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1"/>
            <a:ext cx="8657042" cy="1965960"/>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68087" y="521208"/>
            <a:ext cx="8065828" cy="1627632"/>
          </a:xfrm>
        </p:spPr>
        <p:txBody>
          <a:bodyPr>
            <a:normAutofit/>
          </a:bodyPr>
          <a:lstStyle/>
          <a:p>
            <a:r>
              <a:rPr lang="en-US" sz="4200">
                <a:solidFill>
                  <a:srgbClr val="FFFFFF"/>
                </a:solidFill>
              </a:rPr>
              <a:t>U.S. Declares Genocide in Sudan</a:t>
            </a:r>
          </a:p>
        </p:txBody>
      </p:sp>
      <p:sp>
        <p:nvSpPr>
          <p:cNvPr id="10" name="Rectangle 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60" y="2447552"/>
            <a:ext cx="8657041" cy="408871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68088" y="2776737"/>
            <a:ext cx="8065827" cy="3429234"/>
          </a:xfrm>
        </p:spPr>
        <p:txBody>
          <a:bodyPr anchor="ctr">
            <a:normAutofit/>
          </a:bodyPr>
          <a:lstStyle/>
          <a:p>
            <a:pPr marL="0" indent="0">
              <a:buNone/>
            </a:pPr>
            <a:r>
              <a:rPr lang="en-US" sz="2400" b="1" dirty="0">
                <a:solidFill>
                  <a:srgbClr val="FFFFFF"/>
                </a:solidFill>
              </a:rPr>
              <a:t>Sep 9, 2004</a:t>
            </a:r>
          </a:p>
          <a:p>
            <a:r>
              <a:rPr lang="en-US" sz="2400" dirty="0">
                <a:solidFill>
                  <a:srgbClr val="FFFFFF"/>
                </a:solidFill>
              </a:rPr>
              <a:t>In 2004, then-Secretary of State Colin Powell announced the ongoing crisis in Sudan to be a genocide.</a:t>
            </a:r>
          </a:p>
          <a:p>
            <a:r>
              <a:rPr lang="en-US" sz="2400" dirty="0">
                <a:solidFill>
                  <a:srgbClr val="FFFFFF"/>
                </a:solidFill>
              </a:rPr>
              <a:t>"In Powell's testimony before the Senate Foreign Relations Committee, he said, 'We concluded—I concluded—that genocide has been committed in Darfur and that the Government of Sudan and the Janjaweed bear responsibility—and that genocide may still be occurring.'"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CDB30C-1F82-41E6-A067-831D6E891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 y="0"/>
            <a:ext cx="9143772"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DA86DD-F997-4F66-A87C-5B58AB6D1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41B827-437E-40A3-A732-669230D6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1826" y="891540"/>
            <a:ext cx="8242174"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42988" y="1054121"/>
            <a:ext cx="7098848" cy="1184111"/>
          </a:xfrm>
        </p:spPr>
        <p:txBody>
          <a:bodyPr>
            <a:normAutofit/>
          </a:bodyPr>
          <a:lstStyle/>
          <a:p>
            <a:pPr>
              <a:lnSpc>
                <a:spcPct val="90000"/>
              </a:lnSpc>
            </a:pPr>
            <a:r>
              <a:rPr lang="en-US" sz="3700"/>
              <a:t>Comprehensive Peace Agreement</a:t>
            </a:r>
          </a:p>
        </p:txBody>
      </p:sp>
      <p:sp>
        <p:nvSpPr>
          <p:cNvPr id="3" name="Content Placeholder 2"/>
          <p:cNvSpPr>
            <a:spLocks noGrp="1"/>
          </p:cNvSpPr>
          <p:nvPr>
            <p:ph idx="1"/>
          </p:nvPr>
        </p:nvSpPr>
        <p:spPr>
          <a:xfrm>
            <a:off x="1143000" y="2399099"/>
            <a:ext cx="7099173" cy="3400969"/>
          </a:xfrm>
        </p:spPr>
        <p:txBody>
          <a:bodyPr>
            <a:normAutofit lnSpcReduction="10000"/>
          </a:bodyPr>
          <a:lstStyle/>
          <a:p>
            <a:pPr marL="0" indent="0">
              <a:lnSpc>
                <a:spcPct val="90000"/>
              </a:lnSpc>
              <a:buNone/>
            </a:pPr>
            <a:r>
              <a:rPr lang="en-US" sz="1800" b="1" dirty="0"/>
              <a:t>Jan 9, 2005</a:t>
            </a:r>
          </a:p>
          <a:p>
            <a:pPr>
              <a:lnSpc>
                <a:spcPct val="90000"/>
              </a:lnSpc>
            </a:pPr>
            <a:r>
              <a:rPr lang="en-US" sz="1800" dirty="0"/>
              <a:t>After signing the Comprehensive Peace Agreement, the "First Vice-President of the Sudan (Ali Othman Taha) called on the international community to support efforts aimed at reconstruction and development, so that the people of the Sudan could enjoy the peace dividend. " </a:t>
            </a:r>
          </a:p>
          <a:p>
            <a:pPr>
              <a:lnSpc>
                <a:spcPct val="90000"/>
              </a:lnSpc>
            </a:pPr>
            <a:r>
              <a:rPr lang="en-US" sz="1800" dirty="0"/>
              <a:t>"Taha urged the Council to call on all countries to lift any economic and trade restrictions or sanctions and to initiate active partnerships with the Sudan.  He also urged the writing off completely of all foreign debt owed by the Sudan to international institutions and States, so that the country could channel resources for the provision of social services, the rebuilding of infrastructure and improving the capabilities of its population and institutions."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FD2B106-31C7-446F-B4D3-C9EE8CEB5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3997"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13" name="Rectangle 12">
            <a:extLst>
              <a:ext uri="{FF2B5EF4-FFF2-40B4-BE49-F238E27FC236}">
                <a16:creationId xmlns:a16="http://schemas.microsoft.com/office/drawing/2014/main" id="{1D7678B8-0AAC-460B-8CDB-C43156BB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3997"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sp>
        <p:nvSpPr>
          <p:cNvPr id="2" name="Title 1"/>
          <p:cNvSpPr>
            <a:spLocks noGrp="1"/>
          </p:cNvSpPr>
          <p:nvPr>
            <p:ph type="title"/>
          </p:nvPr>
        </p:nvSpPr>
        <p:spPr>
          <a:xfrm>
            <a:off x="575070" y="643468"/>
            <a:ext cx="3969546" cy="4242858"/>
          </a:xfrm>
        </p:spPr>
        <p:txBody>
          <a:bodyPr vert="horz" lIns="91440" tIns="45720" rIns="91440" bIns="45720" rtlCol="0" anchor="b">
            <a:normAutofit/>
          </a:bodyPr>
          <a:lstStyle/>
          <a:p>
            <a:pPr algn="l" defTabSz="914400">
              <a:lnSpc>
                <a:spcPct val="90000"/>
              </a:lnSpc>
            </a:pPr>
            <a:r>
              <a:rPr lang="en-US" sz="4800" kern="1200" dirty="0">
                <a:latin typeface="+mj-lt"/>
                <a:ea typeface="+mj-ea"/>
                <a:cs typeface="+mj-cs"/>
                <a:hlinkClick r:id="rId2">
                  <a:extLst>
                    <a:ext uri="{A12FA001-AC4F-418D-AE19-62706E023703}">
                      <ahyp:hlinkClr xmlns:ahyp="http://schemas.microsoft.com/office/drawing/2018/hyperlinkcolor" val="tx"/>
                    </a:ext>
                  </a:extLst>
                </a:hlinkClick>
              </a:rPr>
              <a:t>Darfur Peace and Accountability Act of 2006 </a:t>
            </a:r>
            <a:endParaRPr lang="en-US" sz="4800" kern="1200" dirty="0">
              <a:latin typeface="+mj-lt"/>
              <a:ea typeface="+mj-ea"/>
              <a:cs typeface="+mj-cs"/>
            </a:endParaRPr>
          </a:p>
        </p:txBody>
      </p:sp>
      <p:sp>
        <p:nvSpPr>
          <p:cNvPr id="15" name="Freeform 6">
            <a:extLst>
              <a:ext uri="{FF2B5EF4-FFF2-40B4-BE49-F238E27FC236}">
                <a16:creationId xmlns:a16="http://schemas.microsoft.com/office/drawing/2014/main" id="{1F0D9B0E-E48B-450C-9134-0435D96D0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76655" y="613446"/>
            <a:ext cx="3926681"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rgbClr val="FFFFFF"/>
          </a:solidFill>
          <a:ln w="0">
            <a:noFill/>
            <a:prstDash val="solid"/>
            <a:round/>
            <a:headEnd/>
            <a:tailEnd/>
          </a:ln>
        </p:spPr>
      </p:sp>
      <p:pic>
        <p:nvPicPr>
          <p:cNvPr id="5" name="Content Placeholder 4" descr="Plug with solid fill">
            <a:hlinkClick r:id="rId2"/>
            <a:extLst>
              <a:ext uri="{FF2B5EF4-FFF2-40B4-BE49-F238E27FC236}">
                <a16:creationId xmlns:a16="http://schemas.microsoft.com/office/drawing/2014/main" id="{2140D067-610F-184B-B2BC-08E20D26276F}"/>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5624995" y="2013058"/>
            <a:ext cx="2430000" cy="2430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Fill">
            <a:extLst>
              <a:ext uri="{FF2B5EF4-FFF2-40B4-BE49-F238E27FC236}">
                <a16:creationId xmlns:a16="http://schemas.microsoft.com/office/drawing/2014/main" id="{9EBF13D5-64BB-423E-9E4C-F3911447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9">
            <a:extLst>
              <a:ext uri="{FF2B5EF4-FFF2-40B4-BE49-F238E27FC236}">
                <a16:creationId xmlns:a16="http://schemas.microsoft.com/office/drawing/2014/main" id="{FEBC7BED-6AA7-4C43-BEE8-A3CB5F8C1E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36" y="0"/>
            <a:ext cx="9141711" cy="6858000"/>
            <a:chOff x="-2848" y="0"/>
            <a:chExt cx="12188949" cy="6858000"/>
          </a:xfrm>
        </p:grpSpPr>
        <p:sp>
          <p:nvSpPr>
            <p:cNvPr id="11" name="Color Cover">
              <a:extLst>
                <a:ext uri="{FF2B5EF4-FFF2-40B4-BE49-F238E27FC236}">
                  <a16:creationId xmlns:a16="http://schemas.microsoft.com/office/drawing/2014/main" id="{1C89947A-0D9D-4559-A1F6-5F6CD19708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lor Cover">
              <a:extLst>
                <a:ext uri="{FF2B5EF4-FFF2-40B4-BE49-F238E27FC236}">
                  <a16:creationId xmlns:a16="http://schemas.microsoft.com/office/drawing/2014/main" id="{E0255540-1F77-4262-B834-1ED14250F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BA19DEE5-2EE5-445A-B461-7D2879B052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8459" y="598259"/>
            <a:ext cx="8167081" cy="5680742"/>
            <a:chOff x="651279" y="598259"/>
            <a:chExt cx="10889442" cy="5680742"/>
          </a:xfrm>
        </p:grpSpPr>
        <p:sp>
          <p:nvSpPr>
            <p:cNvPr id="15" name="Color">
              <a:extLst>
                <a:ext uri="{FF2B5EF4-FFF2-40B4-BE49-F238E27FC236}">
                  <a16:creationId xmlns:a16="http://schemas.microsoft.com/office/drawing/2014/main" id="{FCA5807F-F210-4970-A34F-3573405B48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E9A8BB80-30A6-41EC-BE13-1B088DC3E3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19" name="Freeform: Shape 1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761238" y="908263"/>
            <a:ext cx="7619238" cy="2274996"/>
          </a:xfrm>
        </p:spPr>
        <p:txBody>
          <a:bodyPr anchor="b">
            <a:normAutofit/>
          </a:bodyPr>
          <a:lstStyle/>
          <a:p>
            <a:pPr algn="l"/>
            <a:r>
              <a:rPr lang="en-US" dirty="0">
                <a:solidFill>
                  <a:schemeClr val="bg1"/>
                </a:solidFill>
              </a:rPr>
              <a:t>George Bush Imposes Sanctions on Sudan</a:t>
            </a:r>
          </a:p>
        </p:txBody>
      </p:sp>
      <p:sp>
        <p:nvSpPr>
          <p:cNvPr id="3" name="Content Placeholder 2"/>
          <p:cNvSpPr>
            <a:spLocks noGrp="1"/>
          </p:cNvSpPr>
          <p:nvPr>
            <p:ph idx="1"/>
          </p:nvPr>
        </p:nvSpPr>
        <p:spPr>
          <a:xfrm>
            <a:off x="761238" y="3452971"/>
            <a:ext cx="7619238" cy="2596896"/>
          </a:xfrm>
        </p:spPr>
        <p:txBody>
          <a:bodyPr anchor="t">
            <a:normAutofit/>
          </a:bodyPr>
          <a:lstStyle/>
          <a:p>
            <a:pPr marL="0" indent="0">
              <a:buNone/>
            </a:pPr>
            <a:r>
              <a:rPr lang="en-US" sz="2400" b="1" dirty="0">
                <a:solidFill>
                  <a:schemeClr val="bg1"/>
                </a:solidFill>
              </a:rPr>
              <a:t>May 2007</a:t>
            </a:r>
          </a:p>
          <a:p>
            <a:pPr marL="0" indent="0">
              <a:buNone/>
            </a:pPr>
            <a:r>
              <a:rPr lang="en-US" sz="2400" dirty="0">
                <a:solidFill>
                  <a:schemeClr val="bg1"/>
                </a:solidFill>
              </a:rPr>
              <a:t>Bush imposed additional sanctions on Sudan and asked for support for an international arms embargo to end what he labeled a genocide.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404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5770" y="339117"/>
            <a:ext cx="8252460" cy="1619890"/>
          </a:xfrm>
        </p:spPr>
        <p:txBody>
          <a:bodyPr anchor="ctr">
            <a:normAutofit/>
          </a:bodyPr>
          <a:lstStyle/>
          <a:p>
            <a:r>
              <a:rPr lang="en-US" dirty="0"/>
              <a:t>AU Peace and Security Council Call A Panel</a:t>
            </a:r>
          </a:p>
        </p:txBody>
      </p:sp>
      <p:grpSp>
        <p:nvGrpSpPr>
          <p:cNvPr id="12" name="Group 11">
            <a:extLst>
              <a:ext uri="{FF2B5EF4-FFF2-40B4-BE49-F238E27FC236}">
                <a16:creationId xmlns:a16="http://schemas.microsoft.com/office/drawing/2014/main" id="{C57F67D8-2BFF-4661-AFAF-E2CE8B7DCE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125" y="484632"/>
            <a:ext cx="181579" cy="1340860"/>
            <a:chOff x="56167" y="484632"/>
            <a:chExt cx="242107" cy="1340860"/>
          </a:xfrm>
        </p:grpSpPr>
        <p:sp>
          <p:nvSpPr>
            <p:cNvPr id="13" name="Rectangle 2">
              <a:extLst>
                <a:ext uri="{FF2B5EF4-FFF2-40B4-BE49-F238E27FC236}">
                  <a16:creationId xmlns:a16="http://schemas.microsoft.com/office/drawing/2014/main" id="{4E1D4D71-728F-4B12-9CBF-3E5ABDA9B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0543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9">
              <a:extLst>
                <a:ext uri="{FF2B5EF4-FFF2-40B4-BE49-F238E27FC236}">
                  <a16:creationId xmlns:a16="http://schemas.microsoft.com/office/drawing/2014/main" id="{3513D1C2-B9D1-43DC-8B39-AA4FF5AAD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0543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
              <a:extLst>
                <a:ext uri="{FF2B5EF4-FFF2-40B4-BE49-F238E27FC236}">
                  <a16:creationId xmlns:a16="http://schemas.microsoft.com/office/drawing/2014/main" id="{26CB8B66-F1A8-4DE9-AA67-8A7469BD73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9122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59">
              <a:extLst>
                <a:ext uri="{FF2B5EF4-FFF2-40B4-BE49-F238E27FC236}">
                  <a16:creationId xmlns:a16="http://schemas.microsoft.com/office/drawing/2014/main" id="{1F72E235-B6DE-4EE7-B11D-3FBEF9DC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9122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
              <a:extLst>
                <a:ext uri="{FF2B5EF4-FFF2-40B4-BE49-F238E27FC236}">
                  <a16:creationId xmlns:a16="http://schemas.microsoft.com/office/drawing/2014/main" id="{BA8C164F-E124-4ECF-9FD9-35C1F8E27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7701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59">
              <a:extLst>
                <a:ext uri="{FF2B5EF4-FFF2-40B4-BE49-F238E27FC236}">
                  <a16:creationId xmlns:a16="http://schemas.microsoft.com/office/drawing/2014/main" id="{0151D52D-979C-4B9F-A037-D9DC745367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7701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
              <a:extLst>
                <a:ext uri="{FF2B5EF4-FFF2-40B4-BE49-F238E27FC236}">
                  <a16:creationId xmlns:a16="http://schemas.microsoft.com/office/drawing/2014/main" id="{EE8F116C-C879-4D3A-8F6D-A25B7125E2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62804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59">
              <a:extLst>
                <a:ext uri="{FF2B5EF4-FFF2-40B4-BE49-F238E27FC236}">
                  <a16:creationId xmlns:a16="http://schemas.microsoft.com/office/drawing/2014/main" id="{6709DF44-7C20-4444-8862-A9203CBE64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62804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
              <a:extLst>
                <a:ext uri="{FF2B5EF4-FFF2-40B4-BE49-F238E27FC236}">
                  <a16:creationId xmlns:a16="http://schemas.microsoft.com/office/drawing/2014/main" id="{4D6A9505-9408-4DC6-BD50-75A8C69490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8593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59">
              <a:extLst>
                <a:ext uri="{FF2B5EF4-FFF2-40B4-BE49-F238E27FC236}">
                  <a16:creationId xmlns:a16="http://schemas.microsoft.com/office/drawing/2014/main" id="{419FC7F2-FF7B-464A-8956-817BAD265A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8593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a:extLst>
                <a:ext uri="{FF2B5EF4-FFF2-40B4-BE49-F238E27FC236}">
                  <a16:creationId xmlns:a16="http://schemas.microsoft.com/office/drawing/2014/main" id="{C0E235C3-2297-4887-8CF9-78B61DA7D8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7649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59">
              <a:extLst>
                <a:ext uri="{FF2B5EF4-FFF2-40B4-BE49-F238E27FC236}">
                  <a16:creationId xmlns:a16="http://schemas.microsoft.com/office/drawing/2014/main" id="{741D2A4A-2FC3-46D1-94A7-C4BA4823B1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7649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
              <a:extLst>
                <a:ext uri="{FF2B5EF4-FFF2-40B4-BE49-F238E27FC236}">
                  <a16:creationId xmlns:a16="http://schemas.microsoft.com/office/drawing/2014/main" id="{2E7DFA72-3CFE-4FB2-A769-C3D65C30CC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6228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59">
              <a:extLst>
                <a:ext uri="{FF2B5EF4-FFF2-40B4-BE49-F238E27FC236}">
                  <a16:creationId xmlns:a16="http://schemas.microsoft.com/office/drawing/2014/main" id="{FFB273F7-B602-4697-92DA-B9C0B70E3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6228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
              <a:extLst>
                <a:ext uri="{FF2B5EF4-FFF2-40B4-BE49-F238E27FC236}">
                  <a16:creationId xmlns:a16="http://schemas.microsoft.com/office/drawing/2014/main" id="{C76D34E0-BC86-46D8-920E-594A3C4B6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4807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59">
              <a:extLst>
                <a:ext uri="{FF2B5EF4-FFF2-40B4-BE49-F238E27FC236}">
                  <a16:creationId xmlns:a16="http://schemas.microsoft.com/office/drawing/2014/main" id="{F17BC71C-4B64-4990-90FF-78123B720C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4807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
              <a:extLst>
                <a:ext uri="{FF2B5EF4-FFF2-40B4-BE49-F238E27FC236}">
                  <a16:creationId xmlns:a16="http://schemas.microsoft.com/office/drawing/2014/main" id="{C807F90E-DB0C-4841-BFE0-9413759C2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3386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59">
              <a:extLst>
                <a:ext uri="{FF2B5EF4-FFF2-40B4-BE49-F238E27FC236}">
                  <a16:creationId xmlns:a16="http://schemas.microsoft.com/office/drawing/2014/main" id="{F7E71EE5-0746-4E81-B154-BAC5FF8671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3386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
              <a:extLst>
                <a:ext uri="{FF2B5EF4-FFF2-40B4-BE49-F238E27FC236}">
                  <a16:creationId xmlns:a16="http://schemas.microsoft.com/office/drawing/2014/main" id="{7FDDC085-25CA-4499-AAD9-DEA2035223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1965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59">
              <a:extLst>
                <a:ext uri="{FF2B5EF4-FFF2-40B4-BE49-F238E27FC236}">
                  <a16:creationId xmlns:a16="http://schemas.microsoft.com/office/drawing/2014/main" id="{1303C688-1ED7-46BE-B0EC-4638C54941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1965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448055" y="2721429"/>
            <a:ext cx="8250175" cy="3494314"/>
          </a:xfrm>
        </p:spPr>
        <p:txBody>
          <a:bodyPr anchor="ctr">
            <a:normAutofit/>
          </a:bodyPr>
          <a:lstStyle/>
          <a:p>
            <a:pPr marL="0" indent="0">
              <a:buNone/>
            </a:pPr>
            <a:r>
              <a:rPr lang="en-US" sz="2400" b="1" dirty="0"/>
              <a:t>Jul 2008</a:t>
            </a:r>
          </a:p>
          <a:p>
            <a:pPr marL="0" indent="0">
              <a:buNone/>
            </a:pPr>
            <a:r>
              <a:rPr lang="en-US" sz="2400" dirty="0"/>
              <a:t>The panel was called to examine the Darfur crisis and to formulate recommendations on how to best reconcile the region. The panel was led by South African President Thabo Mbeki. Ultimately, this panel accomplished nothing.</a:t>
            </a:r>
          </a:p>
        </p:txBody>
      </p:sp>
      <p:sp>
        <p:nvSpPr>
          <p:cNvPr id="34" name="Rectangle 33">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9144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5059" y="586822"/>
            <a:ext cx="2670189" cy="1645920"/>
          </a:xfrm>
        </p:spPr>
        <p:txBody>
          <a:bodyPr>
            <a:normAutofit/>
          </a:bodyPr>
          <a:lstStyle/>
          <a:p>
            <a:r>
              <a:rPr lang="en-US" sz="2800" dirty="0"/>
              <a:t>ICC Issues Warrant For Al-Bashir's </a:t>
            </a:r>
            <a:r>
              <a:rPr lang="en-US" sz="2800" dirty="0" err="1"/>
              <a:t>Arreset</a:t>
            </a:r>
            <a:endParaRPr lang="en-US" sz="2800" dirty="0"/>
          </a:p>
        </p:txBody>
      </p:sp>
      <p:sp>
        <p:nvSpPr>
          <p:cNvPr id="13" name="Rectangle 12">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4013373" y="481913"/>
            <a:ext cx="4501977" cy="1853513"/>
          </a:xfrm>
        </p:spPr>
        <p:txBody>
          <a:bodyPr anchor="ctr">
            <a:normAutofit lnSpcReduction="10000"/>
          </a:bodyPr>
          <a:lstStyle/>
          <a:p>
            <a:pPr marL="0" indent="0">
              <a:lnSpc>
                <a:spcPct val="90000"/>
              </a:lnSpc>
              <a:buNone/>
            </a:pPr>
            <a:r>
              <a:rPr lang="en-US" sz="1200" b="1" dirty="0"/>
              <a:t>Mar 4, 2009</a:t>
            </a:r>
          </a:p>
          <a:p>
            <a:pPr>
              <a:lnSpc>
                <a:spcPct val="90000"/>
              </a:lnSpc>
            </a:pPr>
            <a:r>
              <a:rPr lang="en-US" sz="1200" dirty="0"/>
              <a:t>The International Criminal Court (ICC) issued an arrest warrant for South Sudan's President Omar al-Bashir "for atrocities committed in Darfur, but Sudanese officials swiftly retaliated, ordering Western aid groups that provide for millions of people to shut down their operations and leave.”</a:t>
            </a:r>
          </a:p>
          <a:p>
            <a:pPr>
              <a:lnSpc>
                <a:spcPct val="90000"/>
              </a:lnSpc>
            </a:pPr>
            <a:r>
              <a:rPr lang="en-US" sz="1200" dirty="0"/>
              <a:t>Al-Bashir has been formally charged with "war crimes and crimes against humanity for playing an 'essential role' in the murder, rape, torture, pillage and displacement of large numbers of civilians in Darfur. But the judges did not charge him with genocide, as the prosecutor had requested."</a:t>
            </a:r>
          </a:p>
        </p:txBody>
      </p:sp>
      <p:pic>
        <p:nvPicPr>
          <p:cNvPr id="4" name="Picture 3" descr="5dad96cff64c8a61eed7f56d0b93b67e">
            <a:extLst>
              <a:ext uri="{FF2B5EF4-FFF2-40B4-BE49-F238E27FC236}">
                <a16:creationId xmlns:a16="http://schemas.microsoft.com/office/drawing/2014/main" id="{191F89CE-17A4-A442-9A62-E88A5A4D8D4D}"/>
              </a:ext>
            </a:extLst>
          </p:cNvPr>
          <p:cNvPicPr>
            <a:picLocks noChangeAspect="1"/>
          </p:cNvPicPr>
          <p:nvPr/>
        </p:nvPicPr>
        <p:blipFill>
          <a:blip r:embed="rId2"/>
          <a:stretch>
            <a:fillRect/>
          </a:stretch>
        </p:blipFill>
        <p:spPr>
          <a:xfrm>
            <a:off x="418338" y="3188545"/>
            <a:ext cx="8373618" cy="257488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936" y="365760"/>
            <a:ext cx="7434054" cy="1188404"/>
          </a:xfrm>
        </p:spPr>
        <p:txBody>
          <a:bodyPr>
            <a:normAutofit/>
          </a:bodyPr>
          <a:lstStyle/>
          <a:p>
            <a:pPr>
              <a:lnSpc>
                <a:spcPct val="90000"/>
              </a:lnSpc>
            </a:pPr>
            <a:r>
              <a:rPr lang="en-US" sz="3700"/>
              <a:t>Darfur To be "De-emphasized" in Sudan Policy</a:t>
            </a:r>
          </a:p>
        </p:txBody>
      </p:sp>
      <p:sp>
        <p:nvSpPr>
          <p:cNvPr id="8" name="Freeform: Shape 7">
            <a:extLst>
              <a:ext uri="{FF2B5EF4-FFF2-40B4-BE49-F238E27FC236}">
                <a16:creationId xmlns:a16="http://schemas.microsoft.com/office/drawing/2014/main" id="{F0BC1D9E-4401-4EC0-88FD-ED103CB57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0502" y="2"/>
            <a:ext cx="893498" cy="1511301"/>
          </a:xfrm>
          <a:custGeom>
            <a:avLst/>
            <a:gdLst>
              <a:gd name="connsiteX0" fmla="*/ 697617 w 1191330"/>
              <a:gd name="connsiteY0" fmla="*/ 0 h 1511301"/>
              <a:gd name="connsiteX1" fmla="*/ 1191330 w 1191330"/>
              <a:gd name="connsiteY1" fmla="*/ 0 h 1511301"/>
              <a:gd name="connsiteX2" fmla="*/ 1191330 w 1191330"/>
              <a:gd name="connsiteY2" fmla="*/ 1511301 h 1511301"/>
              <a:gd name="connsiteX3" fmla="*/ 0 w 1191330"/>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1191330" h="1511301">
                <a:moveTo>
                  <a:pt x="697617" y="0"/>
                </a:moveTo>
                <a:lnTo>
                  <a:pt x="1191330" y="0"/>
                </a:lnTo>
                <a:lnTo>
                  <a:pt x="1191330" y="1511301"/>
                </a:lnTo>
                <a:lnTo>
                  <a:pt x="0" y="1511301"/>
                </a:lnTo>
                <a:close/>
              </a:path>
            </a:pathLst>
          </a:custGeom>
          <a:solidFill>
            <a:schemeClr val="accent2">
              <a:lumMod val="100000"/>
              <a:lumOff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6200B311-3585-4069-AAC6-CD443FA5B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2989" y="1690688"/>
            <a:ext cx="2751011" cy="5167312"/>
          </a:xfrm>
          <a:custGeom>
            <a:avLst/>
            <a:gdLst>
              <a:gd name="connsiteX0" fmla="*/ 2391664 w 3668014"/>
              <a:gd name="connsiteY0" fmla="*/ 0 h 5167312"/>
              <a:gd name="connsiteX1" fmla="*/ 3668014 w 3668014"/>
              <a:gd name="connsiteY1" fmla="*/ 0 h 5167312"/>
              <a:gd name="connsiteX2" fmla="*/ 3668014 w 3668014"/>
              <a:gd name="connsiteY2" fmla="*/ 5167312 h 5167312"/>
              <a:gd name="connsiteX3" fmla="*/ 0 w 3668014"/>
              <a:gd name="connsiteY3" fmla="*/ 5167312 h 5167312"/>
              <a:gd name="connsiteX4" fmla="*/ 2393879 w 3668014"/>
              <a:gd name="connsiteY4" fmla="*/ 952 h 5167312"/>
              <a:gd name="connsiteX5" fmla="*/ 2391664 w 366801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8014" h="5167312">
                <a:moveTo>
                  <a:pt x="2391664" y="0"/>
                </a:moveTo>
                <a:lnTo>
                  <a:pt x="3668014" y="0"/>
                </a:lnTo>
                <a:lnTo>
                  <a:pt x="3668014" y="5167312"/>
                </a:lnTo>
                <a:lnTo>
                  <a:pt x="0" y="5167312"/>
                </a:lnTo>
                <a:lnTo>
                  <a:pt x="2393879" y="952"/>
                </a:lnTo>
                <a:lnTo>
                  <a:pt x="2391664"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B0AAF7C9-094E-400C-A428-F6C2262F6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8064990" cy="5167312"/>
          </a:xfrm>
          <a:custGeom>
            <a:avLst/>
            <a:gdLst>
              <a:gd name="connsiteX0" fmla="*/ 0 w 10753320"/>
              <a:gd name="connsiteY0" fmla="*/ 0 h 5167312"/>
              <a:gd name="connsiteX1" fmla="*/ 9680943 w 10753320"/>
              <a:gd name="connsiteY1" fmla="*/ 0 h 5167312"/>
              <a:gd name="connsiteX2" fmla="*/ 9680223 w 10753320"/>
              <a:gd name="connsiteY2" fmla="*/ 952 h 5167312"/>
              <a:gd name="connsiteX3" fmla="*/ 10753320 w 10753320"/>
              <a:gd name="connsiteY3" fmla="*/ 952 h 5167312"/>
              <a:gd name="connsiteX4" fmla="*/ 8359441 w 10753320"/>
              <a:gd name="connsiteY4" fmla="*/ 5167312 h 5167312"/>
              <a:gd name="connsiteX5" fmla="*/ 4821866 w 10753320"/>
              <a:gd name="connsiteY5" fmla="*/ 5167312 h 5167312"/>
              <a:gd name="connsiteX6" fmla="*/ 4821866 w 10753320"/>
              <a:gd name="connsiteY6" fmla="*/ 5166360 h 5167312"/>
              <a:gd name="connsiteX7" fmla="*/ 0 w 10753320"/>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320" h="5167312">
                <a:moveTo>
                  <a:pt x="0" y="0"/>
                </a:moveTo>
                <a:lnTo>
                  <a:pt x="9680943" y="0"/>
                </a:lnTo>
                <a:lnTo>
                  <a:pt x="9680223" y="952"/>
                </a:lnTo>
                <a:lnTo>
                  <a:pt x="10753320" y="952"/>
                </a:lnTo>
                <a:lnTo>
                  <a:pt x="8359441" y="5167312"/>
                </a:lnTo>
                <a:lnTo>
                  <a:pt x="4821866" y="5167312"/>
                </a:lnTo>
                <a:lnTo>
                  <a:pt x="4821866"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30936" y="2174358"/>
            <a:ext cx="5798731" cy="4045467"/>
          </a:xfrm>
        </p:spPr>
        <p:txBody>
          <a:bodyPr anchor="t">
            <a:normAutofit/>
          </a:bodyPr>
          <a:lstStyle/>
          <a:p>
            <a:pPr marL="0" indent="0">
              <a:buNone/>
            </a:pPr>
            <a:r>
              <a:rPr lang="en-US" sz="1900" b="1" dirty="0">
                <a:solidFill>
                  <a:schemeClr val="bg1"/>
                </a:solidFill>
              </a:rPr>
              <a:t>Aug 2010</a:t>
            </a:r>
          </a:p>
          <a:p>
            <a:pPr marL="0" indent="0">
              <a:buNone/>
            </a:pPr>
            <a:r>
              <a:rPr lang="en-US" sz="1900" dirty="0">
                <a:solidFill>
                  <a:schemeClr val="bg1"/>
                </a:solidFill>
              </a:rPr>
              <a:t>"The Obama administration signals that Darfur will be “de-emphasized” in U.S. Sudan policy. At the same time, Khartoum begins to promulgate its “New Strategy for Darfur,” a blatant attempt to create the pretext for eliminating an international humanitarian presence in Darfur.  “Development,” the regime argues, will replace humanitarian services, despite a vast population still in desperate need of food, clean water, shelter, and primary medical care.  Thabo Mbeki, chair of the African Union High-Level Panel on Implementation, and U.S. envoy Scott </a:t>
            </a:r>
            <a:r>
              <a:rPr lang="en-US" sz="1900" dirty="0" err="1">
                <a:solidFill>
                  <a:schemeClr val="bg1"/>
                </a:solidFill>
              </a:rPr>
              <a:t>Gration</a:t>
            </a:r>
            <a:r>
              <a:rPr lang="en-US" sz="1900" dirty="0">
                <a:solidFill>
                  <a:schemeClr val="bg1"/>
                </a:solidFill>
              </a:rPr>
              <a:t> “strongly support” the “New Strategy.”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0022" y="365760"/>
            <a:ext cx="7025402" cy="1188720"/>
          </a:xfrm>
        </p:spPr>
        <p:txBody>
          <a:bodyPr>
            <a:normAutofit/>
          </a:bodyPr>
          <a:lstStyle/>
          <a:p>
            <a:r>
              <a:t>"New Strategy for Darfur"</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23075"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0"/>
            <a:ext cx="9144000"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728740"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1240022" y="2176272"/>
            <a:ext cx="7025403" cy="4041648"/>
          </a:xfrm>
        </p:spPr>
        <p:txBody>
          <a:bodyPr anchor="t">
            <a:normAutofit/>
          </a:bodyPr>
          <a:lstStyle/>
          <a:p>
            <a:pPr marL="0" indent="0">
              <a:buNone/>
            </a:pPr>
            <a:r>
              <a:rPr lang="en-US" sz="1900" b="1" dirty="0"/>
              <a:t>Sep 16, 2010</a:t>
            </a:r>
          </a:p>
          <a:p>
            <a:r>
              <a:rPr lang="en-US" sz="1900" dirty="0"/>
              <a:t>"The Khartoum’s National Congress Party (NCP) regime officially ratified their “New Strategy for Darfur,” a document that will serve as a blueprint for consolidating the results of more than seven years of genocidal counterinsurgency warfare in Darfur."</a:t>
            </a:r>
          </a:p>
          <a:p>
            <a:r>
              <a:rPr lang="en-US" sz="1900" dirty="0"/>
              <a:t>"For there can be little doubt about what the “New Strategy” entails: massive, forced relocation of Internally Displaced Persons (IDPs); denial of the need for a continuing international humanitarian presence in Darfur; refusal to participate seriously in an internationally mediated peace process; and the establishment of a more robust “security” presence that will eventually compel the withdrawal of the current UN peacekeeping mission in Darfur."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38424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a:normAutofit/>
          </a:bodyPr>
          <a:lstStyle/>
          <a:p>
            <a:r>
              <a:rPr lang="en-US">
                <a:solidFill>
                  <a:srgbClr val="FFFFFF"/>
                </a:solidFill>
              </a:rPr>
              <a:t>South Sudan Country Profile</a:t>
            </a:r>
          </a:p>
        </p:txBody>
      </p:sp>
      <p:pic>
        <p:nvPicPr>
          <p:cNvPr id="4" name="Picture 3" descr="e933156d6c34cb82652fe2db64729998">
            <a:extLst>
              <a:ext uri="{FF2B5EF4-FFF2-40B4-BE49-F238E27FC236}">
                <a16:creationId xmlns:a16="http://schemas.microsoft.com/office/drawing/2014/main" id="{7723A6C5-5249-824B-AEA3-66627F8B1386}"/>
              </a:ext>
            </a:extLst>
          </p:cNvPr>
          <p:cNvPicPr>
            <a:picLocks noChangeAspect="1"/>
          </p:cNvPicPr>
          <p:nvPr/>
        </p:nvPicPr>
        <p:blipFill rotWithShape="1">
          <a:blip r:embed="rId2"/>
          <a:srcRect r="426" b="2"/>
          <a:stretch/>
        </p:blipFill>
        <p:spPr>
          <a:xfrm>
            <a:off x="245660" y="2454903"/>
            <a:ext cx="5293729" cy="4080254"/>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a:lnSpc>
                <a:spcPct val="90000"/>
              </a:lnSpc>
            </a:pPr>
            <a:r>
              <a:rPr lang="en-US" sz="1300" b="1" dirty="0">
                <a:solidFill>
                  <a:srgbClr val="FFFFFF"/>
                </a:solidFill>
              </a:rPr>
              <a:t>1899-1955:</a:t>
            </a:r>
            <a:r>
              <a:rPr lang="en-US" sz="1300" dirty="0">
                <a:solidFill>
                  <a:srgbClr val="FFFFFF"/>
                </a:solidFill>
              </a:rPr>
              <a:t> Under joint British-Egyptian rule.</a:t>
            </a:r>
          </a:p>
          <a:p>
            <a:pPr>
              <a:lnSpc>
                <a:spcPct val="90000"/>
              </a:lnSpc>
            </a:pPr>
            <a:r>
              <a:rPr lang="en-US" sz="1300" b="1" dirty="0">
                <a:solidFill>
                  <a:srgbClr val="FFFFFF"/>
                </a:solidFill>
              </a:rPr>
              <a:t>1956:</a:t>
            </a:r>
            <a:r>
              <a:rPr lang="en-US" sz="1300" dirty="0">
                <a:solidFill>
                  <a:srgbClr val="FFFFFF"/>
                </a:solidFill>
              </a:rPr>
              <a:t> Gained independence, but not recognized as autonomous by the northern Arab-Muslim Sudan.</a:t>
            </a:r>
          </a:p>
          <a:p>
            <a:pPr>
              <a:lnSpc>
                <a:spcPct val="90000"/>
              </a:lnSpc>
            </a:pPr>
            <a:r>
              <a:rPr lang="en-US" sz="1300" b="1" dirty="0">
                <a:solidFill>
                  <a:srgbClr val="FFFFFF"/>
                </a:solidFill>
              </a:rPr>
              <a:t>1983: </a:t>
            </a:r>
            <a:r>
              <a:rPr lang="en-US" sz="1300" dirty="0">
                <a:solidFill>
                  <a:srgbClr val="FFFFFF"/>
                </a:solidFill>
              </a:rPr>
              <a:t>Sudan's President </a:t>
            </a:r>
            <a:r>
              <a:rPr lang="en-US" sz="1300" dirty="0" err="1">
                <a:solidFill>
                  <a:srgbClr val="FFFFFF"/>
                </a:solidFill>
              </a:rPr>
              <a:t>Gaafar</a:t>
            </a:r>
            <a:r>
              <a:rPr lang="en-US" sz="1300" dirty="0">
                <a:solidFill>
                  <a:srgbClr val="FFFFFF"/>
                </a:solidFill>
              </a:rPr>
              <a:t> Mohamed al-Nimeiri introduced Sharia Islamic law on the country, including the Christians and animists in the south, leading to the Second Sudanese Civil War.</a:t>
            </a:r>
          </a:p>
          <a:p>
            <a:pPr>
              <a:lnSpc>
                <a:spcPct val="90000"/>
              </a:lnSpc>
            </a:pPr>
            <a:r>
              <a:rPr lang="en-US" sz="1300" dirty="0">
                <a:solidFill>
                  <a:srgbClr val="FFFFFF"/>
                </a:solidFill>
              </a:rPr>
              <a:t>Main ethnic groups are Dinka 35.8% and Nuer 15.6% (2018).</a:t>
            </a:r>
          </a:p>
          <a:p>
            <a:pPr>
              <a:lnSpc>
                <a:spcPct val="90000"/>
              </a:lnSpc>
            </a:pPr>
            <a:r>
              <a:rPr lang="en-US" sz="1300" dirty="0">
                <a:solidFill>
                  <a:srgbClr val="FFFFFF"/>
                </a:solidFill>
              </a:rPr>
              <a:t>It is home to over 60 different major ethnic groups, most following the Christian faith (2018).</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548640"/>
            <a:ext cx="2700645" cy="5431536"/>
          </a:xfrm>
        </p:spPr>
        <p:txBody>
          <a:bodyPr>
            <a:normAutofit/>
          </a:bodyPr>
          <a:lstStyle/>
          <a:p>
            <a:r>
              <a:rPr lang="en-US" sz="4700"/>
              <a:t>Wildfire Kill Dozens of South Sudanese</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44813" y="552091"/>
            <a:ext cx="4668251" cy="5431536"/>
          </a:xfrm>
        </p:spPr>
        <p:txBody>
          <a:bodyPr anchor="ctr">
            <a:normAutofit/>
          </a:bodyPr>
          <a:lstStyle/>
          <a:p>
            <a:pPr marL="0" indent="0">
              <a:buNone/>
            </a:pPr>
            <a:r>
              <a:rPr lang="en-US" sz="1900" b="1" dirty="0"/>
              <a:t>2011</a:t>
            </a:r>
          </a:p>
          <a:p>
            <a:r>
              <a:rPr lang="en-US" sz="1900" dirty="0"/>
              <a:t>"At least 33 people have been killed by a wildfire in South Sudan's Western Bahr el Ghazal region, a spokesman for the country's president has said.</a:t>
            </a:r>
          </a:p>
          <a:p>
            <a:r>
              <a:rPr lang="en-US" sz="1900" dirty="0"/>
              <a:t>Sixty people are also in a critical condition after the fire, which was fanned by gusty winds, gutted four villages on Sunday."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133778"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p:cNvSpPr>
            <a:spLocks noGrp="1"/>
          </p:cNvSpPr>
          <p:nvPr>
            <p:ph type="title"/>
          </p:nvPr>
        </p:nvSpPr>
        <p:spPr>
          <a:xfrm>
            <a:off x="628650" y="713312"/>
            <a:ext cx="3028950" cy="5431376"/>
          </a:xfrm>
        </p:spPr>
        <p:txBody>
          <a:bodyPr>
            <a:normAutofit/>
          </a:bodyPr>
          <a:lstStyle/>
          <a:p>
            <a:r>
              <a:rPr dirty="0"/>
              <a:t>Sudan Referendum</a:t>
            </a:r>
          </a:p>
        </p:txBody>
      </p:sp>
      <p:sp>
        <p:nvSpPr>
          <p:cNvPr id="3" name="Content Placeholder 2"/>
          <p:cNvSpPr>
            <a:spLocks noGrp="1"/>
          </p:cNvSpPr>
          <p:nvPr>
            <p:ph idx="1"/>
          </p:nvPr>
        </p:nvSpPr>
        <p:spPr>
          <a:xfrm>
            <a:off x="4571999" y="713313"/>
            <a:ext cx="3943351" cy="5431376"/>
          </a:xfrm>
        </p:spPr>
        <p:txBody>
          <a:bodyPr anchor="ctr">
            <a:normAutofit/>
          </a:bodyPr>
          <a:lstStyle/>
          <a:p>
            <a:pPr marL="0" indent="0">
              <a:buNone/>
            </a:pPr>
            <a:r>
              <a:rPr lang="en-US" sz="2000" b="1" dirty="0"/>
              <a:t>Jan 9, 2011 to Jan 15, 2011</a:t>
            </a:r>
          </a:p>
          <a:p>
            <a:pPr marL="0" indent="0">
              <a:buNone/>
            </a:pPr>
            <a:r>
              <a:rPr lang="en-US" sz="2000" dirty="0"/>
              <a:t>Voters participated in a referendum determining whether South Sudan would become autonomous or remain part of Sudan.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4777739"/>
            <a:ext cx="2564242" cy="1412119"/>
          </a:xfrm>
        </p:spPr>
        <p:txBody>
          <a:bodyPr>
            <a:normAutofit/>
          </a:bodyPr>
          <a:lstStyle/>
          <a:p>
            <a:pPr>
              <a:lnSpc>
                <a:spcPct val="90000"/>
              </a:lnSpc>
            </a:pPr>
            <a:r>
              <a:rPr lang="en-US" sz="2300"/>
              <a:t>South Sudan Becomes Independent Nation</a:t>
            </a:r>
          </a:p>
        </p:txBody>
      </p:sp>
      <p:pic>
        <p:nvPicPr>
          <p:cNvPr id="4" name="Picture 3" descr="5e9ef4d4a695006e0d18153f4005e2ce">
            <a:extLst>
              <a:ext uri="{FF2B5EF4-FFF2-40B4-BE49-F238E27FC236}">
                <a16:creationId xmlns:a16="http://schemas.microsoft.com/office/drawing/2014/main" id="{EEE0F2EE-9587-1B4F-8075-27697E4D448F}"/>
              </a:ext>
            </a:extLst>
          </p:cNvPr>
          <p:cNvPicPr>
            <a:picLocks noChangeAspect="1"/>
          </p:cNvPicPr>
          <p:nvPr/>
        </p:nvPicPr>
        <p:blipFill rotWithShape="1">
          <a:blip r:embed="rId3"/>
          <a:srcRect t="6427" b="9789"/>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1"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490720" y="4777739"/>
            <a:ext cx="5173220" cy="1399223"/>
          </a:xfrm>
        </p:spPr>
        <p:txBody>
          <a:bodyPr anchor="ctr">
            <a:normAutofit/>
          </a:bodyPr>
          <a:lstStyle/>
          <a:p>
            <a:pPr marL="0" indent="0">
              <a:lnSpc>
                <a:spcPct val="90000"/>
              </a:lnSpc>
              <a:buNone/>
            </a:pPr>
            <a:r>
              <a:rPr lang="en-US" sz="1800" b="1" dirty="0"/>
              <a:t>Jul 9, 2011</a:t>
            </a:r>
          </a:p>
          <a:p>
            <a:pPr marL="0" indent="0">
              <a:lnSpc>
                <a:spcPct val="90000"/>
              </a:lnSpc>
              <a:buNone/>
            </a:pPr>
            <a:r>
              <a:rPr lang="en-US" sz="1800" dirty="0"/>
              <a:t>The Republic of South Sudan became Africa's 54th state when it declared its independence. The effort took over five decades, and two million lives were lost in the process.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718879" y="800392"/>
            <a:ext cx="7698523" cy="1212102"/>
          </a:xfrm>
        </p:spPr>
        <p:txBody>
          <a:bodyPr>
            <a:normAutofit/>
          </a:bodyPr>
          <a:lstStyle/>
          <a:p>
            <a:r>
              <a:rPr lang="en-US" sz="3500">
                <a:solidFill>
                  <a:srgbClr val="FFFFFF"/>
                </a:solidFill>
              </a:rPr>
              <a:t>Sudan and South Sudan Sign Nonaggression Pact</a:t>
            </a:r>
          </a:p>
        </p:txBody>
      </p:sp>
      <p:sp>
        <p:nvSpPr>
          <p:cNvPr id="3" name="Content Placeholder 2"/>
          <p:cNvSpPr>
            <a:spLocks noGrp="1"/>
          </p:cNvSpPr>
          <p:nvPr>
            <p:ph idx="1"/>
          </p:nvPr>
        </p:nvSpPr>
        <p:spPr>
          <a:xfrm>
            <a:off x="1025718" y="2490436"/>
            <a:ext cx="7281746" cy="3567173"/>
          </a:xfrm>
        </p:spPr>
        <p:txBody>
          <a:bodyPr anchor="ctr">
            <a:normAutofit/>
          </a:bodyPr>
          <a:lstStyle/>
          <a:p>
            <a:pPr marL="0" indent="0">
              <a:buNone/>
            </a:pPr>
            <a:r>
              <a:rPr lang="en-US" sz="2100" b="1" dirty="0"/>
              <a:t>Feb 10, 2012</a:t>
            </a:r>
          </a:p>
          <a:p>
            <a:pPr marL="0" indent="0">
              <a:buNone/>
            </a:pPr>
            <a:r>
              <a:rPr lang="en-US" sz="2100" dirty="0"/>
              <a:t>During talks mediated by the African Union, Sudan and South Sudan signed a nonaggression pact aiming to bring peace to the border region.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6676" y="548640"/>
            <a:ext cx="7626096" cy="1179576"/>
          </a:xfrm>
        </p:spPr>
        <p:txBody>
          <a:bodyPr>
            <a:normAutofit/>
          </a:bodyPr>
          <a:lstStyle/>
          <a:p>
            <a:r>
              <a:rPr lang="en-US" sz="3500"/>
              <a:t>ICC Issues Second Arrest Warrant For Al-Bashir</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836676" y="2481943"/>
            <a:ext cx="7626096" cy="3695020"/>
          </a:xfrm>
        </p:spPr>
        <p:txBody>
          <a:bodyPr>
            <a:normAutofit/>
          </a:bodyPr>
          <a:lstStyle/>
          <a:p>
            <a:pPr marL="0" indent="0">
              <a:buNone/>
            </a:pPr>
            <a:r>
              <a:rPr lang="en-US" sz="1900" b="1" dirty="0"/>
              <a:t>Jul 11, 2012</a:t>
            </a:r>
          </a:p>
          <a:p>
            <a:r>
              <a:rPr lang="en-US" sz="1900" dirty="0"/>
              <a:t>The International Criminal Court (ICC) issued a second arrest warrant for Al-Bashir for genocide.</a:t>
            </a:r>
          </a:p>
          <a:p>
            <a:r>
              <a:rPr lang="en-US" sz="1900" dirty="0"/>
              <a:t>"ICC spokesperson Sonja </a:t>
            </a:r>
            <a:r>
              <a:rPr lang="en-US" sz="1900" dirty="0" err="1"/>
              <a:t>Robla</a:t>
            </a:r>
            <a:r>
              <a:rPr lang="en-US" sz="1900" dirty="0"/>
              <a:t> said, 'The judges of the court think that there are reasonable grounds to believe that al-Bashir is responsible for three counts of genocide committed against the Fur, Masalit, and Zaghawa ethnic groups.'"</a:t>
            </a:r>
          </a:p>
          <a:p>
            <a:r>
              <a:rPr lang="en-US" sz="1900" dirty="0"/>
              <a:t>In the first arrest warrant, the ICC had omitted the charge of genocide because of insufficient evidence.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a:bodyPr>
          <a:lstStyle/>
          <a:p>
            <a:pPr>
              <a:lnSpc>
                <a:spcPct val="90000"/>
              </a:lnSpc>
            </a:pPr>
            <a:r>
              <a:rPr lang="en-US" sz="3500"/>
              <a:t>Dismissal of Riek Machar </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330505"/>
            <a:ext cx="3419569" cy="3979585"/>
          </a:xfrm>
        </p:spPr>
        <p:txBody>
          <a:bodyPr anchor="ctr">
            <a:normAutofit/>
          </a:bodyPr>
          <a:lstStyle/>
          <a:p>
            <a:pPr marL="0" indent="0">
              <a:buNone/>
            </a:pPr>
            <a:r>
              <a:rPr lang="en-US" sz="1700" b="1" dirty="0"/>
              <a:t>Jul 2013</a:t>
            </a:r>
          </a:p>
          <a:p>
            <a:pPr marL="0" indent="0">
              <a:buNone/>
            </a:pPr>
            <a:r>
              <a:rPr lang="en-US" sz="1700" dirty="0"/>
              <a:t>The dismissal of the former Vice President of South Sudan, </a:t>
            </a:r>
            <a:r>
              <a:rPr lang="en-US" sz="1700" dirty="0" err="1"/>
              <a:t>Riek</a:t>
            </a:r>
            <a:r>
              <a:rPr lang="en-US" sz="1700" dirty="0"/>
              <a:t> Machar, an ethnic Nuer, by President Salva </a:t>
            </a:r>
            <a:r>
              <a:rPr lang="en-US" sz="1700" dirty="0" err="1"/>
              <a:t>Kiir</a:t>
            </a:r>
            <a:r>
              <a:rPr lang="en-US" sz="1700" dirty="0"/>
              <a:t>, an ethnic Dinka, functioned as a catalyst for mass violence resulting in the deaths of thousands. Machar was dismissed on allegations of organizing a coup against </a:t>
            </a:r>
            <a:r>
              <a:rPr lang="en-US" sz="1700" dirty="0" err="1"/>
              <a:t>Kiir</a:t>
            </a:r>
            <a:r>
              <a:rPr lang="en-US" sz="1700" dirty="0"/>
              <a:t>. </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3ad6692297d5e3a9ec94d91c70227493">
            <a:extLst>
              <a:ext uri="{FF2B5EF4-FFF2-40B4-BE49-F238E27FC236}">
                <a16:creationId xmlns:a16="http://schemas.microsoft.com/office/drawing/2014/main" id="{599D4EA0-DD77-2946-8193-9A89905C05CC}"/>
              </a:ext>
            </a:extLst>
          </p:cNvPr>
          <p:cNvPicPr>
            <a:picLocks noChangeAspect="1"/>
          </p:cNvPicPr>
          <p:nvPr/>
        </p:nvPicPr>
        <p:blipFill rotWithShape="1">
          <a:blip r:embed="rId2"/>
          <a:srcRect l="20453" r="23456" b="3"/>
          <a:stretch/>
        </p:blipFill>
        <p:spPr>
          <a:xfrm>
            <a:off x="4483341" y="799352"/>
            <a:ext cx="4069057" cy="525929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9">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4027"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29184" y="859536"/>
            <a:ext cx="3624602" cy="1243584"/>
          </a:xfrm>
        </p:spPr>
        <p:txBody>
          <a:bodyPr>
            <a:normAutofit/>
          </a:bodyPr>
          <a:lstStyle/>
          <a:p>
            <a:r>
              <a:rPr lang="en-US" sz="3000"/>
              <a:t>Dinka and Nuer </a:t>
            </a: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185062"/>
            <a:ext cx="373761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29184" y="2512611"/>
            <a:ext cx="3624602" cy="3664351"/>
          </a:xfrm>
        </p:spPr>
        <p:txBody>
          <a:bodyPr>
            <a:normAutofit fontScale="92500" lnSpcReduction="20000"/>
          </a:bodyPr>
          <a:lstStyle/>
          <a:p>
            <a:pPr>
              <a:lnSpc>
                <a:spcPct val="90000"/>
              </a:lnSpc>
            </a:pPr>
            <a:r>
              <a:rPr lang="en-US" sz="1800" dirty="0"/>
              <a:t>In the early 21st century, the Dinka numbered 4.5 million, and they formed many independent groups of 1,000 to 30,000 persons. </a:t>
            </a:r>
          </a:p>
          <a:p>
            <a:pPr>
              <a:lnSpc>
                <a:spcPct val="90000"/>
              </a:lnSpc>
            </a:pPr>
            <a:r>
              <a:rPr lang="en-US" sz="1800" dirty="0"/>
              <a:t>There is a long history of conflict between the Dinka and Nuer tribes over cattle, pastures, and wells. During the ongoing war in South Sudan, most of the killings were between the Dinka and Nuer, and this is because the war brought large quantities of weapons to the area. </a:t>
            </a:r>
          </a:p>
          <a:p>
            <a:pPr>
              <a:lnSpc>
                <a:spcPct val="90000"/>
              </a:lnSpc>
            </a:pPr>
            <a:r>
              <a:rPr lang="en-US" sz="1800" dirty="0"/>
              <a:t>The tension between the two groups escalated in 2013 after Salva </a:t>
            </a:r>
            <a:r>
              <a:rPr lang="en-US" sz="1800" dirty="0" err="1"/>
              <a:t>Kiir</a:t>
            </a:r>
            <a:r>
              <a:rPr lang="en-US" sz="1800" dirty="0"/>
              <a:t> (Dinka) dismissed </a:t>
            </a:r>
            <a:r>
              <a:rPr lang="en-US" sz="1800" dirty="0" err="1"/>
              <a:t>Riek</a:t>
            </a:r>
            <a:r>
              <a:rPr lang="en-US" sz="1800" dirty="0"/>
              <a:t> Machar. </a:t>
            </a:r>
            <a:br>
              <a:rPr lang="en-US" sz="1400" dirty="0"/>
            </a:br>
            <a:endParaRPr lang="en-US" sz="1400" dirty="0"/>
          </a:p>
        </p:txBody>
      </p:sp>
      <p:pic>
        <p:nvPicPr>
          <p:cNvPr id="5" name="Picture 4" descr="8859230e6be8f3cfc6d6d3353848a109">
            <a:extLst>
              <a:ext uri="{FF2B5EF4-FFF2-40B4-BE49-F238E27FC236}">
                <a16:creationId xmlns:a16="http://schemas.microsoft.com/office/drawing/2014/main" id="{F1F519C4-0818-3342-91FF-7AEAECF87123}"/>
              </a:ext>
            </a:extLst>
          </p:cNvPr>
          <p:cNvPicPr>
            <a:picLocks noChangeAspect="1"/>
          </p:cNvPicPr>
          <p:nvPr/>
        </p:nvPicPr>
        <p:blipFill>
          <a:blip r:embed="rId2"/>
          <a:stretch>
            <a:fillRect/>
          </a:stretch>
        </p:blipFill>
        <p:spPr>
          <a:xfrm>
            <a:off x="4683211" y="535846"/>
            <a:ext cx="4287793" cy="2787065"/>
          </a:xfrm>
          <a:prstGeom prst="rect">
            <a:avLst/>
          </a:prstGeom>
        </p:spPr>
      </p:pic>
      <p:pic>
        <p:nvPicPr>
          <p:cNvPr id="4" name="Picture 3" descr="984cb746a8d3131156bdd18bfff62e6f">
            <a:extLst>
              <a:ext uri="{FF2B5EF4-FFF2-40B4-BE49-F238E27FC236}">
                <a16:creationId xmlns:a16="http://schemas.microsoft.com/office/drawing/2014/main" id="{7A7B8CF4-E436-2248-BD64-87F3D7027CD8}"/>
              </a:ext>
            </a:extLst>
          </p:cNvPr>
          <p:cNvPicPr>
            <a:picLocks noChangeAspect="1"/>
          </p:cNvPicPr>
          <p:nvPr/>
        </p:nvPicPr>
        <p:blipFill>
          <a:blip r:embed="rId3"/>
          <a:stretch>
            <a:fillRect/>
          </a:stretch>
        </p:blipFill>
        <p:spPr>
          <a:xfrm>
            <a:off x="4592323" y="4025731"/>
            <a:ext cx="4651365" cy="234893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1ebe41282ee8d5c673378d0615603749">
            <a:extLst>
              <a:ext uri="{FF2B5EF4-FFF2-40B4-BE49-F238E27FC236}">
                <a16:creationId xmlns:a16="http://schemas.microsoft.com/office/drawing/2014/main" id="{C7917E53-316E-A840-881C-C3846FDFAB01}"/>
              </a:ext>
            </a:extLst>
          </p:cNvPr>
          <p:cNvPicPr>
            <a:picLocks noChangeAspect="1"/>
          </p:cNvPicPr>
          <p:nvPr/>
        </p:nvPicPr>
        <p:blipFill rotWithShape="1">
          <a:blip r:embed="rId2"/>
          <a:srcRect l="24243" t="677" r="-1" b="8414"/>
          <a:stretch/>
        </p:blipFill>
        <p:spPr>
          <a:xfrm>
            <a:off x="20" y="10"/>
            <a:ext cx="9143980" cy="6857990"/>
          </a:xfrm>
          <a:prstGeom prst="rect">
            <a:avLst/>
          </a:prstGeom>
        </p:spPr>
      </p:pic>
      <p:sp>
        <p:nvSpPr>
          <p:cNvPr id="13"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619048"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12488" y="640263"/>
            <a:ext cx="2819430" cy="1344975"/>
          </a:xfrm>
        </p:spPr>
        <p:txBody>
          <a:bodyPr>
            <a:normAutofit/>
          </a:bodyPr>
          <a:lstStyle/>
          <a:p>
            <a:pPr>
              <a:lnSpc>
                <a:spcPct val="90000"/>
              </a:lnSpc>
            </a:pPr>
            <a:r>
              <a:rPr lang="en-US" sz="3000"/>
              <a:t>South Sudanese "Civil War" Begins</a:t>
            </a:r>
          </a:p>
        </p:txBody>
      </p:sp>
      <p:sp>
        <p:nvSpPr>
          <p:cNvPr id="3" name="Content Placeholder 2"/>
          <p:cNvSpPr>
            <a:spLocks noGrp="1"/>
          </p:cNvSpPr>
          <p:nvPr>
            <p:ph idx="1"/>
          </p:nvPr>
        </p:nvSpPr>
        <p:spPr>
          <a:xfrm>
            <a:off x="5811967" y="2121763"/>
            <a:ext cx="2823620" cy="3773010"/>
          </a:xfrm>
        </p:spPr>
        <p:txBody>
          <a:bodyPr>
            <a:normAutofit/>
          </a:bodyPr>
          <a:lstStyle/>
          <a:p>
            <a:pPr marL="0" indent="0">
              <a:lnSpc>
                <a:spcPct val="90000"/>
              </a:lnSpc>
              <a:buNone/>
            </a:pPr>
            <a:r>
              <a:rPr lang="en-US" sz="1500" b="1" dirty="0"/>
              <a:t>Dec 15, 2013</a:t>
            </a:r>
          </a:p>
          <a:p>
            <a:pPr>
              <a:lnSpc>
                <a:spcPct val="90000"/>
              </a:lnSpc>
            </a:pPr>
            <a:r>
              <a:rPr lang="en-US" sz="1500" dirty="0"/>
              <a:t>In late 2013, South Sudan’s civil war erupted "when troops loyal to then-Vice President </a:t>
            </a:r>
            <a:r>
              <a:rPr lang="en-US" sz="1500" dirty="0" err="1"/>
              <a:t>Riek</a:t>
            </a:r>
            <a:r>
              <a:rPr lang="en-US" sz="1500" dirty="0"/>
              <a:t> Machar clashed with forces loyal to President Salva </a:t>
            </a:r>
            <a:r>
              <a:rPr lang="en-US" sz="1500" dirty="0" err="1"/>
              <a:t>Kiir</a:t>
            </a:r>
            <a:r>
              <a:rPr lang="en-US" sz="1500" dirty="0"/>
              <a:t>.”</a:t>
            </a:r>
          </a:p>
          <a:p>
            <a:pPr>
              <a:lnSpc>
                <a:spcPct val="90000"/>
              </a:lnSpc>
            </a:pPr>
            <a:r>
              <a:rPr lang="en-US" sz="1500" dirty="0"/>
              <a:t>"The two men represented rival ethnic groups with longstanding tensions and a history of violence, morphing the political violence into an all-out ethnic conflict, with people loyal to both sides taking up arms and slaughtering each other.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404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5770" y="339117"/>
            <a:ext cx="8252460" cy="1619890"/>
          </a:xfrm>
        </p:spPr>
        <p:txBody>
          <a:bodyPr anchor="ctr">
            <a:normAutofit/>
          </a:bodyPr>
          <a:lstStyle/>
          <a:p>
            <a:r>
              <a:rPr lang="en-US" sz="4100"/>
              <a:t>Agreement to Resolve the Conflict in the Republic of South Sudan (ARCSS)</a:t>
            </a:r>
          </a:p>
        </p:txBody>
      </p:sp>
      <p:grpSp>
        <p:nvGrpSpPr>
          <p:cNvPr id="12" name="Group 11">
            <a:extLst>
              <a:ext uri="{FF2B5EF4-FFF2-40B4-BE49-F238E27FC236}">
                <a16:creationId xmlns:a16="http://schemas.microsoft.com/office/drawing/2014/main" id="{C57F67D8-2BFF-4661-AFAF-E2CE8B7DCE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125" y="484632"/>
            <a:ext cx="181579" cy="1340860"/>
            <a:chOff x="56167" y="484632"/>
            <a:chExt cx="242107" cy="1340860"/>
          </a:xfrm>
        </p:grpSpPr>
        <p:sp>
          <p:nvSpPr>
            <p:cNvPr id="13" name="Rectangle 2">
              <a:extLst>
                <a:ext uri="{FF2B5EF4-FFF2-40B4-BE49-F238E27FC236}">
                  <a16:creationId xmlns:a16="http://schemas.microsoft.com/office/drawing/2014/main" id="{4E1D4D71-728F-4B12-9CBF-3E5ABDA9B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0543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9">
              <a:extLst>
                <a:ext uri="{FF2B5EF4-FFF2-40B4-BE49-F238E27FC236}">
                  <a16:creationId xmlns:a16="http://schemas.microsoft.com/office/drawing/2014/main" id="{3513D1C2-B9D1-43DC-8B39-AA4FF5AAD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0543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
              <a:extLst>
                <a:ext uri="{FF2B5EF4-FFF2-40B4-BE49-F238E27FC236}">
                  <a16:creationId xmlns:a16="http://schemas.microsoft.com/office/drawing/2014/main" id="{26CB8B66-F1A8-4DE9-AA67-8A7469BD73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9122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59">
              <a:extLst>
                <a:ext uri="{FF2B5EF4-FFF2-40B4-BE49-F238E27FC236}">
                  <a16:creationId xmlns:a16="http://schemas.microsoft.com/office/drawing/2014/main" id="{1F72E235-B6DE-4EE7-B11D-3FBEF9DC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9122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
              <a:extLst>
                <a:ext uri="{FF2B5EF4-FFF2-40B4-BE49-F238E27FC236}">
                  <a16:creationId xmlns:a16="http://schemas.microsoft.com/office/drawing/2014/main" id="{BA8C164F-E124-4ECF-9FD9-35C1F8E27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7701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59">
              <a:extLst>
                <a:ext uri="{FF2B5EF4-FFF2-40B4-BE49-F238E27FC236}">
                  <a16:creationId xmlns:a16="http://schemas.microsoft.com/office/drawing/2014/main" id="{0151D52D-979C-4B9F-A037-D9DC745367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7701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
              <a:extLst>
                <a:ext uri="{FF2B5EF4-FFF2-40B4-BE49-F238E27FC236}">
                  <a16:creationId xmlns:a16="http://schemas.microsoft.com/office/drawing/2014/main" id="{EE8F116C-C879-4D3A-8F6D-A25B7125E2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62804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59">
              <a:extLst>
                <a:ext uri="{FF2B5EF4-FFF2-40B4-BE49-F238E27FC236}">
                  <a16:creationId xmlns:a16="http://schemas.microsoft.com/office/drawing/2014/main" id="{6709DF44-7C20-4444-8862-A9203CBE64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62804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
              <a:extLst>
                <a:ext uri="{FF2B5EF4-FFF2-40B4-BE49-F238E27FC236}">
                  <a16:creationId xmlns:a16="http://schemas.microsoft.com/office/drawing/2014/main" id="{4D6A9505-9408-4DC6-BD50-75A8C69490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8593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59">
              <a:extLst>
                <a:ext uri="{FF2B5EF4-FFF2-40B4-BE49-F238E27FC236}">
                  <a16:creationId xmlns:a16="http://schemas.microsoft.com/office/drawing/2014/main" id="{419FC7F2-FF7B-464A-8956-817BAD265A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8593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a:extLst>
                <a:ext uri="{FF2B5EF4-FFF2-40B4-BE49-F238E27FC236}">
                  <a16:creationId xmlns:a16="http://schemas.microsoft.com/office/drawing/2014/main" id="{C0E235C3-2297-4887-8CF9-78B61DA7D8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7649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59">
              <a:extLst>
                <a:ext uri="{FF2B5EF4-FFF2-40B4-BE49-F238E27FC236}">
                  <a16:creationId xmlns:a16="http://schemas.microsoft.com/office/drawing/2014/main" id="{741D2A4A-2FC3-46D1-94A7-C4BA4823B1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7649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
              <a:extLst>
                <a:ext uri="{FF2B5EF4-FFF2-40B4-BE49-F238E27FC236}">
                  <a16:creationId xmlns:a16="http://schemas.microsoft.com/office/drawing/2014/main" id="{2E7DFA72-3CFE-4FB2-A769-C3D65C30CC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6228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59">
              <a:extLst>
                <a:ext uri="{FF2B5EF4-FFF2-40B4-BE49-F238E27FC236}">
                  <a16:creationId xmlns:a16="http://schemas.microsoft.com/office/drawing/2014/main" id="{FFB273F7-B602-4697-92DA-B9C0B70E3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6228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
              <a:extLst>
                <a:ext uri="{FF2B5EF4-FFF2-40B4-BE49-F238E27FC236}">
                  <a16:creationId xmlns:a16="http://schemas.microsoft.com/office/drawing/2014/main" id="{C76D34E0-BC86-46D8-920E-594A3C4B6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4807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59">
              <a:extLst>
                <a:ext uri="{FF2B5EF4-FFF2-40B4-BE49-F238E27FC236}">
                  <a16:creationId xmlns:a16="http://schemas.microsoft.com/office/drawing/2014/main" id="{F17BC71C-4B64-4990-90FF-78123B720C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4807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
              <a:extLst>
                <a:ext uri="{FF2B5EF4-FFF2-40B4-BE49-F238E27FC236}">
                  <a16:creationId xmlns:a16="http://schemas.microsoft.com/office/drawing/2014/main" id="{C807F90E-DB0C-4841-BFE0-9413759C2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3386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59">
              <a:extLst>
                <a:ext uri="{FF2B5EF4-FFF2-40B4-BE49-F238E27FC236}">
                  <a16:creationId xmlns:a16="http://schemas.microsoft.com/office/drawing/2014/main" id="{F7E71EE5-0746-4E81-B154-BAC5FF8671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3386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
              <a:extLst>
                <a:ext uri="{FF2B5EF4-FFF2-40B4-BE49-F238E27FC236}">
                  <a16:creationId xmlns:a16="http://schemas.microsoft.com/office/drawing/2014/main" id="{7FDDC085-25CA-4499-AAD9-DEA2035223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1965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59">
              <a:extLst>
                <a:ext uri="{FF2B5EF4-FFF2-40B4-BE49-F238E27FC236}">
                  <a16:creationId xmlns:a16="http://schemas.microsoft.com/office/drawing/2014/main" id="{1303C688-1ED7-46BE-B0EC-4638C54941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1965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448055" y="2721429"/>
            <a:ext cx="8250175" cy="3494314"/>
          </a:xfrm>
        </p:spPr>
        <p:txBody>
          <a:bodyPr anchor="ctr">
            <a:normAutofit/>
          </a:bodyPr>
          <a:lstStyle/>
          <a:p>
            <a:pPr marL="0" indent="0">
              <a:lnSpc>
                <a:spcPct val="90000"/>
              </a:lnSpc>
              <a:buNone/>
            </a:pPr>
            <a:r>
              <a:rPr lang="en-US" sz="1600" b="1" dirty="0"/>
              <a:t>Jul 17, 2015</a:t>
            </a:r>
          </a:p>
          <a:p>
            <a:pPr>
              <a:lnSpc>
                <a:spcPct val="90000"/>
              </a:lnSpc>
            </a:pPr>
            <a:r>
              <a:rPr lang="en-US" sz="1600" dirty="0"/>
              <a:t>"The United States supported the Intergovernmental Authority on Development (IGAD) in its mediation efforts between [South Sudanese President </a:t>
            </a:r>
            <a:r>
              <a:rPr lang="en-US" sz="1600" dirty="0" err="1"/>
              <a:t>Kiir</a:t>
            </a:r>
            <a:r>
              <a:rPr lang="en-US" sz="1600" dirty="0"/>
              <a:t> and former Vice President Machar], which resulted in the signing of the Agreement to Resolve the Conflict in the Republic of South Sudan (ARCSS)."</a:t>
            </a:r>
          </a:p>
          <a:p>
            <a:pPr>
              <a:lnSpc>
                <a:spcPct val="90000"/>
              </a:lnSpc>
            </a:pPr>
            <a:r>
              <a:rPr lang="en-US" sz="1600" dirty="0"/>
              <a:t>IGAD states decided to move forward with the U.S. plan for South Sudan, "whereby </a:t>
            </a:r>
            <a:r>
              <a:rPr lang="en-US" sz="1600" dirty="0" err="1"/>
              <a:t>Kiir</a:t>
            </a:r>
            <a:r>
              <a:rPr lang="en-US" sz="1600" dirty="0"/>
              <a:t> retained the presidency and Machar again became first vice president." </a:t>
            </a:r>
          </a:p>
          <a:p>
            <a:pPr>
              <a:lnSpc>
                <a:spcPct val="90000"/>
              </a:lnSpc>
            </a:pPr>
            <a:r>
              <a:rPr lang="en-US" sz="1600" dirty="0"/>
              <a:t>However, the ARCSS deal "had two fatal flaws: first, </a:t>
            </a:r>
            <a:r>
              <a:rPr lang="en-US" sz="1600" dirty="0" err="1"/>
              <a:t>Kiir</a:t>
            </a:r>
            <a:r>
              <a:rPr lang="en-US" sz="1600" dirty="0"/>
              <a:t> never truly accepted the final product, proclaiming his resistance to the deal even as he signed it; and secondly, mediators, at the last minute and at Museveni’s behest, stripped out provisions for a demilitarized Juba protected by a third-party force, leaving the two sides to eventually negotiate shared control of the capital."</a:t>
            </a:r>
          </a:p>
          <a:p>
            <a:pPr>
              <a:lnSpc>
                <a:spcPct val="90000"/>
              </a:lnSpc>
            </a:pPr>
            <a:r>
              <a:rPr lang="en-US" sz="1600" dirty="0"/>
              <a:t>Further, the deal fell apart in July 2016 when "</a:t>
            </a:r>
            <a:r>
              <a:rPr lang="en-US" sz="1600" dirty="0" err="1"/>
              <a:t>Kiir’s</a:t>
            </a:r>
            <a:r>
              <a:rPr lang="en-US" sz="1600" dirty="0"/>
              <a:t> military clashed with Sudan People’s Liberation Movement/Army-In Opposition (SPLM/A-IO) units loyal to Machar in Juba."</a:t>
            </a:r>
          </a:p>
        </p:txBody>
      </p:sp>
      <p:sp>
        <p:nvSpPr>
          <p:cNvPr id="34" name="Rectangle 33">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9144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2">
            <a:extLst>
              <a:ext uri="{FF2B5EF4-FFF2-40B4-BE49-F238E27FC236}">
                <a16:creationId xmlns:a16="http://schemas.microsoft.com/office/drawing/2014/main" id="{95156D82-5315-4F7E-9097-C829D9135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278473" y="-3281300"/>
            <a:ext cx="2587052" cy="9144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56411" y="530942"/>
            <a:ext cx="6431178" cy="1788310"/>
          </a:xfrm>
        </p:spPr>
        <p:txBody>
          <a:bodyPr anchor="b">
            <a:normAutofit/>
          </a:bodyPr>
          <a:lstStyle/>
          <a:p>
            <a:pPr>
              <a:lnSpc>
                <a:spcPct val="90000"/>
              </a:lnSpc>
            </a:pPr>
            <a:r>
              <a:rPr lang="en-US" sz="4000"/>
              <a:t>The African Union Release a Report Indicting Cannibalism and Gang Rape</a:t>
            </a:r>
          </a:p>
        </p:txBody>
      </p:sp>
      <p:grpSp>
        <p:nvGrpSpPr>
          <p:cNvPr id="12" name="Group 11">
            <a:extLst>
              <a:ext uri="{FF2B5EF4-FFF2-40B4-BE49-F238E27FC236}">
                <a16:creationId xmlns:a16="http://schemas.microsoft.com/office/drawing/2014/main" id="{9741695D-9404-4FC6-A5DE-1DE3180243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66790" y="73152"/>
            <a:ext cx="884223" cy="232963"/>
            <a:chOff x="5422392" y="73152"/>
            <a:chExt cx="1178966" cy="232963"/>
          </a:xfrm>
        </p:grpSpPr>
        <p:sp>
          <p:nvSpPr>
            <p:cNvPr id="13" name="Rectangle 64">
              <a:extLst>
                <a:ext uri="{FF2B5EF4-FFF2-40B4-BE49-F238E27FC236}">
                  <a16:creationId xmlns:a16="http://schemas.microsoft.com/office/drawing/2014/main" id="{E74792E2-D26F-45C2-B964-9FD39D1899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66">
              <a:extLst>
                <a:ext uri="{FF2B5EF4-FFF2-40B4-BE49-F238E27FC236}">
                  <a16:creationId xmlns:a16="http://schemas.microsoft.com/office/drawing/2014/main" id="{1FC9B46E-E5B7-47A6-B707-C0AF85018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4">
              <a:extLst>
                <a:ext uri="{FF2B5EF4-FFF2-40B4-BE49-F238E27FC236}">
                  <a16:creationId xmlns:a16="http://schemas.microsoft.com/office/drawing/2014/main" id="{6B78075F-9A6C-49B5-8B6C-FBB50DFBDD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EDD80F9E-9A07-460F-8A53-63CCB5FC6D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3475E2B9-7E9E-4E85-80CB-81E51711FD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CD322257-C0BF-4112-9D8C-65B2D465C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39D1AE5B-8B5F-4B92-B83C-BB5163464E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85686348-E82F-4101-B3FB-2813519F17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5D8E8995-C040-46B2-8467-F1819C69C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D2E2EC0D-D45B-4F5F-A559-D61997BF5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89D25B4-224F-4C60-BB0F-049647D017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9180E2B0-750A-49A3-BEAF-A1299108DD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5D996A76-5A53-41DE-8EFF-B92F894D96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ACBBC047-051D-410D-AA02-310C4D6B28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19B2301F-B8AB-4A70-8AA3-8321907333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9B0FFD39-C9B9-4547-A5E3-200B5A2EE7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ACA84860-0B0C-42F2-B940-43C8EF645E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6EFD98F0-7FD0-4D4A-A1E7-F12AFD995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DE29A9F0-5C13-4593-92EE-AB44FAE7B8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50C18439-26EC-4C5B-9653-8A73EF44BC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1137150" y="2901142"/>
            <a:ext cx="6869699" cy="3288286"/>
          </a:xfrm>
        </p:spPr>
        <p:txBody>
          <a:bodyPr anchor="ctr">
            <a:normAutofit/>
          </a:bodyPr>
          <a:lstStyle/>
          <a:p>
            <a:pPr marL="0" indent="0">
              <a:buNone/>
            </a:pPr>
            <a:r>
              <a:rPr lang="en-US" sz="1900" b="1" dirty="0"/>
              <a:t>Oct 27, 2015</a:t>
            </a:r>
          </a:p>
          <a:p>
            <a:r>
              <a:rPr lang="en-US" sz="1900" dirty="0"/>
              <a:t>The African Union released a report indicating militants had committed such atrocities as forced cannibalism and gang rape.</a:t>
            </a:r>
          </a:p>
          <a:p>
            <a:r>
              <a:rPr lang="en-US" sz="1900" dirty="0"/>
              <a:t>"The Commission found cases of sexual and gender-based violence committed by both parties against women. It also documented extreme cruelty exercised through mutilation of bodies, burning of bodies, draining human blood from people who had just been killed and forcing others from one ethnic community to drink the blood or eat burnt human flesh,"</a:t>
            </a:r>
          </a:p>
        </p:txBody>
      </p:sp>
      <p:sp>
        <p:nvSpPr>
          <p:cNvPr id="34" name="Rectangle 33">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501384"/>
            <a:ext cx="9144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6676" y="548640"/>
            <a:ext cx="7626096" cy="1179576"/>
          </a:xfrm>
        </p:spPr>
        <p:txBody>
          <a:bodyPr>
            <a:normAutofit/>
          </a:bodyPr>
          <a:lstStyle/>
          <a:p>
            <a:r>
              <a:rPr lang="en-US" sz="3500"/>
              <a:t>Sudan Country Profile</a:t>
            </a:r>
          </a:p>
        </p:txBody>
      </p:sp>
      <p:sp>
        <p:nvSpPr>
          <p:cNvPr id="15" name="Rectangle 1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7079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469c0a4d262682100380eaa3226e707d">
            <a:extLst>
              <a:ext uri="{FF2B5EF4-FFF2-40B4-BE49-F238E27FC236}">
                <a16:creationId xmlns:a16="http://schemas.microsoft.com/office/drawing/2014/main" id="{220092CC-3673-BF4F-BD19-5EBB979BE479}"/>
              </a:ext>
            </a:extLst>
          </p:cNvPr>
          <p:cNvPicPr>
            <a:picLocks noChangeAspect="1"/>
          </p:cNvPicPr>
          <p:nvPr/>
        </p:nvPicPr>
        <p:blipFill rotWithShape="1">
          <a:blip r:embed="rId2"/>
          <a:srcRect r="19774" b="-2"/>
          <a:stretch/>
        </p:blipFill>
        <p:spPr>
          <a:xfrm>
            <a:off x="681228" y="2478024"/>
            <a:ext cx="4507391" cy="3694176"/>
          </a:xfrm>
          <a:prstGeom prst="rect">
            <a:avLst/>
          </a:prstGeom>
        </p:spPr>
      </p:pic>
      <p:sp>
        <p:nvSpPr>
          <p:cNvPr id="3" name="Content Placeholder 2"/>
          <p:cNvSpPr>
            <a:spLocks noGrp="1"/>
          </p:cNvSpPr>
          <p:nvPr>
            <p:ph idx="1"/>
          </p:nvPr>
        </p:nvSpPr>
        <p:spPr>
          <a:xfrm>
            <a:off x="5558589" y="2478024"/>
            <a:ext cx="2904183" cy="3694176"/>
          </a:xfrm>
        </p:spPr>
        <p:txBody>
          <a:bodyPr anchor="ctr">
            <a:normAutofit/>
          </a:bodyPr>
          <a:lstStyle/>
          <a:p>
            <a:pPr>
              <a:lnSpc>
                <a:spcPct val="90000"/>
              </a:lnSpc>
            </a:pPr>
            <a:r>
              <a:rPr lang="en-US" sz="1600" b="1" dirty="0"/>
              <a:t>1821: </a:t>
            </a:r>
            <a:r>
              <a:rPr lang="en-US" sz="1600" dirty="0"/>
              <a:t>Conquered by the Ottoman Empire.</a:t>
            </a:r>
          </a:p>
          <a:p>
            <a:pPr>
              <a:lnSpc>
                <a:spcPct val="90000"/>
              </a:lnSpc>
            </a:pPr>
            <a:r>
              <a:rPr lang="en-US" sz="1600" b="1" dirty="0"/>
              <a:t>1899-1955: </a:t>
            </a:r>
            <a:r>
              <a:rPr lang="en-US" sz="1600" dirty="0"/>
              <a:t>Under joint British-Egyptian rule</a:t>
            </a:r>
          </a:p>
          <a:p>
            <a:pPr>
              <a:lnSpc>
                <a:spcPct val="90000"/>
              </a:lnSpc>
            </a:pPr>
            <a:r>
              <a:rPr lang="en-US" sz="1600" b="1" dirty="0"/>
              <a:t>1956: </a:t>
            </a:r>
            <a:r>
              <a:rPr lang="en-US" sz="1600" dirty="0"/>
              <a:t>Gained independence.</a:t>
            </a:r>
          </a:p>
          <a:p>
            <a:pPr>
              <a:lnSpc>
                <a:spcPct val="90000"/>
              </a:lnSpc>
            </a:pPr>
            <a:r>
              <a:rPr lang="en-US" sz="1600" b="1" dirty="0"/>
              <a:t>1983: </a:t>
            </a:r>
            <a:r>
              <a:rPr lang="en-US" sz="1600" dirty="0"/>
              <a:t>President </a:t>
            </a:r>
            <a:r>
              <a:rPr lang="en-US" sz="1600" dirty="0" err="1"/>
              <a:t>Gaafar</a:t>
            </a:r>
            <a:r>
              <a:rPr lang="en-US" sz="1600" dirty="0"/>
              <a:t> Mohamed al-Nimeiri introduced Sharia Islamic law on the country, including the Christians and animists in the south.</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7886700" cy="1325563"/>
          </a:xfrm>
        </p:spPr>
        <p:txBody>
          <a:bodyPr>
            <a:normAutofit/>
          </a:bodyPr>
          <a:lstStyle/>
          <a:p>
            <a:pPr>
              <a:lnSpc>
                <a:spcPct val="90000"/>
              </a:lnSpc>
            </a:pPr>
            <a:r>
              <a:rPr lang="en-US" sz="4300"/>
              <a:t>Rally Against Darfur Genocide in DC</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28650" y="1929384"/>
            <a:ext cx="7886700" cy="4251960"/>
          </a:xfrm>
        </p:spPr>
        <p:txBody>
          <a:bodyPr>
            <a:normAutofit/>
          </a:bodyPr>
          <a:lstStyle/>
          <a:p>
            <a:pPr marL="0" indent="0">
              <a:lnSpc>
                <a:spcPct val="90000"/>
              </a:lnSpc>
              <a:buNone/>
            </a:pPr>
            <a:r>
              <a:rPr lang="en-US" sz="1900" b="1" dirty="0"/>
              <a:t>Apr 30, 2016</a:t>
            </a:r>
          </a:p>
          <a:p>
            <a:pPr>
              <a:lnSpc>
                <a:spcPct val="90000"/>
              </a:lnSpc>
            </a:pPr>
            <a:r>
              <a:rPr lang="en-US" sz="1900" dirty="0"/>
              <a:t>On April 30th, 2016, Barack Obama spoke at a rally against genocide in Darfur. The aim of the rally was to raise awareness and prevent the atrocities in Darfur by putting pressure on U.S. politicians to take action on the matter. </a:t>
            </a:r>
          </a:p>
          <a:p>
            <a:pPr>
              <a:lnSpc>
                <a:spcPct val="90000"/>
              </a:lnSpc>
            </a:pPr>
            <a:r>
              <a:rPr lang="en-US" sz="1900" dirty="0"/>
              <a:t>Obama stated the atrocities were committed by the Sudanese government against its own citizens. In one example, a woman was gang-raped while gathering firewood, 300,000 people were killed, and children were slaughtered. </a:t>
            </a:r>
          </a:p>
          <a:p>
            <a:pPr>
              <a:lnSpc>
                <a:spcPct val="90000"/>
              </a:lnSpc>
            </a:pPr>
            <a:r>
              <a:rPr lang="en-US" sz="1900" dirty="0"/>
              <a:t>This rally was a pinnacle event in the Save Darfur Movement. </a:t>
            </a:r>
          </a:p>
          <a:p>
            <a:pPr>
              <a:lnSpc>
                <a:spcPct val="90000"/>
              </a:lnSpc>
            </a:pPr>
            <a:r>
              <a:rPr lang="en-US" sz="1900" dirty="0"/>
              <a:t>"Save Darfur marked one of the first times in U.S. history that a campaign to prevent genocide in a distant country entered the political mainstream. The Save Darfur movement grew beyond anyone’s expectations, with clubs forming in high schools across the country, letter-writing campaigns by Americans, and grand celebrity support. Yet Darfur was not saved."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585216"/>
            <a:ext cx="7886700" cy="1325563"/>
          </a:xfrm>
        </p:spPr>
        <p:txBody>
          <a:bodyPr>
            <a:normAutofit/>
          </a:bodyPr>
          <a:lstStyle/>
          <a:p>
            <a:r>
              <a:rPr lang="en-US">
                <a:solidFill>
                  <a:schemeClr val="bg1"/>
                </a:solidFill>
              </a:rPr>
              <a:t>Terrain Hotel Attack</a:t>
            </a:r>
          </a:p>
        </p:txBody>
      </p:sp>
      <p:pic>
        <p:nvPicPr>
          <p:cNvPr id="4" name="Picture 3" descr="696bdc685b7d57f6e95f5e604e6d6124">
            <a:extLst>
              <a:ext uri="{FF2B5EF4-FFF2-40B4-BE49-F238E27FC236}">
                <a16:creationId xmlns:a16="http://schemas.microsoft.com/office/drawing/2014/main" id="{3B5C1CA3-CAEF-144F-8C6E-04AA3A9C7FAB}"/>
              </a:ext>
            </a:extLst>
          </p:cNvPr>
          <p:cNvPicPr>
            <a:picLocks noChangeAspect="1"/>
          </p:cNvPicPr>
          <p:nvPr/>
        </p:nvPicPr>
        <p:blipFill rotWithShape="1">
          <a:blip r:embed="rId2"/>
          <a:srcRect l="24226" r="3893" b="-3"/>
          <a:stretch/>
        </p:blipFill>
        <p:spPr>
          <a:xfrm>
            <a:off x="630936" y="2516777"/>
            <a:ext cx="4677156" cy="3660185"/>
          </a:xfrm>
          <a:prstGeom prst="rect">
            <a:avLst/>
          </a:prstGeom>
        </p:spPr>
      </p:pic>
      <p:sp>
        <p:nvSpPr>
          <p:cNvPr id="3" name="Content Placeholder 2"/>
          <p:cNvSpPr>
            <a:spLocks noGrp="1"/>
          </p:cNvSpPr>
          <p:nvPr>
            <p:ph idx="1"/>
          </p:nvPr>
        </p:nvSpPr>
        <p:spPr>
          <a:xfrm>
            <a:off x="5660136" y="2516777"/>
            <a:ext cx="2852928" cy="3660185"/>
          </a:xfrm>
        </p:spPr>
        <p:txBody>
          <a:bodyPr anchor="ctr">
            <a:normAutofit/>
          </a:bodyPr>
          <a:lstStyle/>
          <a:p>
            <a:pPr marL="0" indent="0">
              <a:lnSpc>
                <a:spcPct val="90000"/>
              </a:lnSpc>
              <a:buNone/>
            </a:pPr>
            <a:r>
              <a:rPr lang="en-US" sz="1900" b="1" dirty="0"/>
              <a:t>Jul 11, 2016</a:t>
            </a:r>
          </a:p>
          <a:p>
            <a:pPr marL="0" indent="0">
              <a:lnSpc>
                <a:spcPct val="90000"/>
              </a:lnSpc>
              <a:buNone/>
            </a:pPr>
            <a:r>
              <a:rPr lang="en-US" sz="1900" dirty="0"/>
              <a:t>According to victim accounts, South Sudanese troops "shot dead a local journalist while forcing the foreigners to watch, raped several foreign women, singled out Americans, beat and robbed people and carried out mock executions."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f84757723c72af13d025eebf89c0f5ad">
            <a:extLst>
              <a:ext uri="{FF2B5EF4-FFF2-40B4-BE49-F238E27FC236}">
                <a16:creationId xmlns:a16="http://schemas.microsoft.com/office/drawing/2014/main" id="{D873CAE5-7A5A-C14E-B718-51637D7EFE42}"/>
              </a:ext>
            </a:extLst>
          </p:cNvPr>
          <p:cNvPicPr>
            <a:picLocks noChangeAspect="1"/>
          </p:cNvPicPr>
          <p:nvPr/>
        </p:nvPicPr>
        <p:blipFill rotWithShape="1">
          <a:blip r:embed="rId2"/>
          <a:srcRect l="9091" t="2536" b="14315"/>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619048"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12488" y="640263"/>
            <a:ext cx="2819430" cy="1344975"/>
          </a:xfrm>
        </p:spPr>
        <p:txBody>
          <a:bodyPr>
            <a:normAutofit/>
          </a:bodyPr>
          <a:lstStyle/>
          <a:p>
            <a:pPr>
              <a:lnSpc>
                <a:spcPct val="90000"/>
              </a:lnSpc>
            </a:pPr>
            <a:r>
              <a:rPr lang="en-US" sz="2700"/>
              <a:t>UN Experts: South Sudan on Path to Genocide</a:t>
            </a:r>
          </a:p>
        </p:txBody>
      </p:sp>
      <p:sp>
        <p:nvSpPr>
          <p:cNvPr id="3" name="Content Placeholder 2"/>
          <p:cNvSpPr>
            <a:spLocks noGrp="1"/>
          </p:cNvSpPr>
          <p:nvPr>
            <p:ph idx="1"/>
          </p:nvPr>
        </p:nvSpPr>
        <p:spPr>
          <a:xfrm>
            <a:off x="5811967" y="2121762"/>
            <a:ext cx="2823620" cy="3945405"/>
          </a:xfrm>
        </p:spPr>
        <p:txBody>
          <a:bodyPr>
            <a:normAutofit fontScale="92500" lnSpcReduction="10000"/>
          </a:bodyPr>
          <a:lstStyle/>
          <a:p>
            <a:pPr marL="0" indent="0">
              <a:lnSpc>
                <a:spcPct val="90000"/>
              </a:lnSpc>
              <a:buNone/>
            </a:pPr>
            <a:r>
              <a:rPr lang="en-US" sz="1400" b="1" dirty="0"/>
              <a:t>Nov 30, 2016</a:t>
            </a:r>
          </a:p>
          <a:p>
            <a:pPr>
              <a:lnSpc>
                <a:spcPct val="90000"/>
              </a:lnSpc>
            </a:pPr>
            <a:r>
              <a:rPr lang="en-US" sz="1400" dirty="0"/>
              <a:t>According to the UNHCR members who spent 10 days in South Sudan, “The stage is being set for a repeat of what happened in Rwanda and the international community is under an obligation to prevent it.” </a:t>
            </a:r>
          </a:p>
          <a:p>
            <a:pPr>
              <a:lnSpc>
                <a:spcPct val="90000"/>
              </a:lnSpc>
            </a:pPr>
            <a:r>
              <a:rPr lang="en-US" sz="1400" dirty="0"/>
              <a:t>“As the UN Special Representative for the Prevention of Genocide said, many of the warning signals of impending genocide are already there – an existing conflict, resort to polarized ethnic identities, dehumanization, a culture of denial, displacement based on ethnicity, and in some places indications of systematic violations and planning – but the important thing is there is still time to prevent it,” said Yasmin </a:t>
            </a:r>
            <a:r>
              <a:rPr lang="en-US" sz="1400" dirty="0" err="1"/>
              <a:t>Sooka</a:t>
            </a:r>
            <a:r>
              <a:rPr lang="en-US" sz="1400" dirty="0"/>
              <a:t>, Chair of the UNHCR.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5CD93-8D2A-4939-84B0-551527128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7EA17DF-8D42-4599-A066-12036B429F8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3997" cy="6858000"/>
            <a:chOff x="1" y="0"/>
            <a:chExt cx="12191996" cy="6858000"/>
          </a:xfrm>
        </p:grpSpPr>
        <p:sp useBgFill="1">
          <p:nvSpPr>
            <p:cNvPr id="11" name="Rectangle 10">
              <a:extLst>
                <a:ext uri="{FF2B5EF4-FFF2-40B4-BE49-F238E27FC236}">
                  <a16:creationId xmlns:a16="http://schemas.microsoft.com/office/drawing/2014/main" id="{7D8DB204-7B58-4A19-827A-914E5542B6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12" name="Rectangle 11">
              <a:extLst>
                <a:ext uri="{FF2B5EF4-FFF2-40B4-BE49-F238E27FC236}">
                  <a16:creationId xmlns:a16="http://schemas.microsoft.com/office/drawing/2014/main" id="{8B88DBA6-392D-4BB3-9B59-8EBA44B24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p>
          </p:txBody>
        </p:sp>
      </p:grpSp>
      <p:sp>
        <p:nvSpPr>
          <p:cNvPr id="2" name="Title 1">
            <a:extLst>
              <a:ext uri="{FF2B5EF4-FFF2-40B4-BE49-F238E27FC236}">
                <a16:creationId xmlns:a16="http://schemas.microsoft.com/office/drawing/2014/main" id="{ACC4B185-3CF6-5145-AB3B-C0D42FDFD885}"/>
              </a:ext>
            </a:extLst>
          </p:cNvPr>
          <p:cNvSpPr>
            <a:spLocks noGrp="1"/>
          </p:cNvSpPr>
          <p:nvPr>
            <p:ph type="title"/>
          </p:nvPr>
        </p:nvSpPr>
        <p:spPr>
          <a:xfrm>
            <a:off x="1553252" y="136525"/>
            <a:ext cx="6401999" cy="4242858"/>
          </a:xfrm>
        </p:spPr>
        <p:txBody>
          <a:bodyPr vert="horz" lIns="91440" tIns="45720" rIns="91440" bIns="45720" rtlCol="0" anchor="b">
            <a:normAutofit/>
          </a:bodyPr>
          <a:lstStyle/>
          <a:p>
            <a:pPr defTabSz="914400">
              <a:lnSpc>
                <a:spcPct val="90000"/>
              </a:lnSpc>
            </a:pPr>
            <a:r>
              <a:rPr lang="en-US" sz="7700" kern="1200" dirty="0">
                <a:solidFill>
                  <a:schemeClr val="tx1"/>
                </a:solidFill>
                <a:latin typeface="+mj-lt"/>
                <a:ea typeface="+mj-ea"/>
                <a:cs typeface="+mj-cs"/>
              </a:rPr>
              <a:t>Refugee Camps</a:t>
            </a:r>
          </a:p>
        </p:txBody>
      </p:sp>
      <p:grpSp>
        <p:nvGrpSpPr>
          <p:cNvPr id="14" name="Group 13">
            <a:extLst>
              <a:ext uri="{FF2B5EF4-FFF2-40B4-BE49-F238E27FC236}">
                <a16:creationId xmlns:a16="http://schemas.microsoft.com/office/drawing/2014/main" id="{50483D03-B230-4400-8301-33F3412829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64368" cy="6858000"/>
            <a:chOff x="0" y="0"/>
            <a:chExt cx="885825" cy="6858000"/>
          </a:xfrm>
        </p:grpSpPr>
        <p:sp>
          <p:nvSpPr>
            <p:cNvPr id="15" name="Freeform 6">
              <a:extLst>
                <a:ext uri="{FF2B5EF4-FFF2-40B4-BE49-F238E27FC236}">
                  <a16:creationId xmlns:a16="http://schemas.microsoft.com/office/drawing/2014/main" id="{ECADAA64-BE10-4EAD-A7DA-F601862B97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solidFill>
            <a:ln w="0">
              <a:noFill/>
              <a:prstDash val="solid"/>
              <a:round/>
              <a:headEnd/>
              <a:tailEnd/>
            </a:ln>
          </p:spPr>
        </p:sp>
        <p:sp>
          <p:nvSpPr>
            <p:cNvPr id="16" name="Freeform 6">
              <a:extLst>
                <a:ext uri="{FF2B5EF4-FFF2-40B4-BE49-F238E27FC236}">
                  <a16:creationId xmlns:a16="http://schemas.microsoft.com/office/drawing/2014/main" id="{7A478424-EC38-4BA6-B5A6-C2EF42F5E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40000"/>
              </a:schemeClr>
            </a:solidFill>
            <a:ln w="0">
              <a:noFill/>
              <a:prstDash val="solid"/>
              <a:round/>
              <a:headEnd/>
              <a:tailEnd/>
            </a:ln>
          </p:spPr>
        </p:sp>
      </p:grpSp>
    </p:spTree>
    <p:extLst>
      <p:ext uri="{BB962C8B-B14F-4D97-AF65-F5344CB8AC3E}">
        <p14:creationId xmlns:p14="http://schemas.microsoft.com/office/powerpoint/2010/main" val="232558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82394" y="489507"/>
            <a:ext cx="2318706" cy="1655483"/>
          </a:xfrm>
        </p:spPr>
        <p:txBody>
          <a:bodyPr anchor="b">
            <a:normAutofit/>
          </a:bodyPr>
          <a:lstStyle/>
          <a:p>
            <a:pPr>
              <a:lnSpc>
                <a:spcPct val="90000"/>
              </a:lnSpc>
            </a:pPr>
            <a:r>
              <a:rPr lang="en-US" sz="3500"/>
              <a:t>Kakuma Refugee Camp</a:t>
            </a:r>
          </a:p>
        </p:txBody>
      </p:sp>
      <p:pic>
        <p:nvPicPr>
          <p:cNvPr id="4" name="Picture 3" descr="ad471a1ae39a0eae8b2f11f2f8d8f0f6">
            <a:extLst>
              <a:ext uri="{FF2B5EF4-FFF2-40B4-BE49-F238E27FC236}">
                <a16:creationId xmlns:a16="http://schemas.microsoft.com/office/drawing/2014/main" id="{C2457D37-339B-6345-BBB4-48498A960A1B}"/>
              </a:ext>
            </a:extLst>
          </p:cNvPr>
          <p:cNvPicPr>
            <a:picLocks noChangeAspect="1"/>
          </p:cNvPicPr>
          <p:nvPr/>
        </p:nvPicPr>
        <p:blipFill rotWithShape="1">
          <a:blip r:embed="rId2"/>
          <a:srcRect l="16600" r="20002" b="-1"/>
          <a:stretch/>
        </p:blipFill>
        <p:spPr>
          <a:xfrm>
            <a:off x="20" y="431"/>
            <a:ext cx="6086455" cy="6408311"/>
          </a:xfrm>
          <a:prstGeom prst="rect">
            <a:avLst/>
          </a:prstGeom>
        </p:spPr>
      </p:pic>
      <p:sp>
        <p:nvSpPr>
          <p:cNvPr id="3" name="Content Placeholder 2"/>
          <p:cNvSpPr>
            <a:spLocks noGrp="1"/>
          </p:cNvSpPr>
          <p:nvPr>
            <p:ph idx="1"/>
          </p:nvPr>
        </p:nvSpPr>
        <p:spPr>
          <a:xfrm>
            <a:off x="6482394" y="2418408"/>
            <a:ext cx="2207110" cy="3540265"/>
          </a:xfrm>
        </p:spPr>
        <p:txBody>
          <a:bodyPr>
            <a:normAutofit/>
          </a:bodyPr>
          <a:lstStyle/>
          <a:p>
            <a:pPr marL="0" indent="0">
              <a:buNone/>
            </a:pPr>
            <a:r>
              <a:rPr lang="en-US" sz="1700" b="1" dirty="0"/>
              <a:t>1992</a:t>
            </a:r>
          </a:p>
          <a:p>
            <a:pPr marL="0" indent="0">
              <a:buNone/>
            </a:pPr>
            <a:r>
              <a:rPr lang="en-US" sz="1700" dirty="0"/>
              <a:t>The Kakuma Refugee Camp opened in 1992 to accommodate 23,000 Sudanese escaping the Second Sudanese Civil War.</a:t>
            </a:r>
          </a:p>
        </p:txBody>
      </p:sp>
      <p:sp>
        <p:nvSpPr>
          <p:cNvPr id="11" name="Rectangle 1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741"/>
            <a:ext cx="9143997"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6408742"/>
            <a:ext cx="6086475"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5059" y="641850"/>
            <a:ext cx="2708910" cy="1535865"/>
          </a:xfrm>
        </p:spPr>
        <p:txBody>
          <a:bodyPr>
            <a:normAutofit/>
          </a:bodyPr>
          <a:lstStyle/>
          <a:p>
            <a:r>
              <a:rPr lang="en-US" sz="2800" dirty="0"/>
              <a:t>Yusuf </a:t>
            </a:r>
            <a:r>
              <a:rPr lang="en-US" sz="2800" dirty="0" err="1"/>
              <a:t>Batil</a:t>
            </a:r>
            <a:r>
              <a:rPr lang="en-US" sz="2800" dirty="0"/>
              <a:t> Refugee Camp</a:t>
            </a:r>
          </a:p>
        </p:txBody>
      </p:sp>
      <p:sp>
        <p:nvSpPr>
          <p:cNvPr id="13" name="Rectangle 12">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5480" y="641850"/>
            <a:ext cx="4539870" cy="1535865"/>
          </a:xfrm>
        </p:spPr>
        <p:txBody>
          <a:bodyPr anchor="ctr">
            <a:normAutofit/>
          </a:bodyPr>
          <a:lstStyle/>
          <a:p>
            <a:pPr marL="0" indent="0">
              <a:buNone/>
            </a:pPr>
            <a:r>
              <a:rPr lang="en-US" sz="1600" b="1" dirty="0"/>
              <a:t>May 2012</a:t>
            </a:r>
          </a:p>
          <a:p>
            <a:pPr marL="0" indent="0">
              <a:buNone/>
            </a:pPr>
            <a:r>
              <a:rPr lang="en-US" sz="1600" dirty="0"/>
              <a:t>As of March 2018, the Yusuf </a:t>
            </a:r>
            <a:r>
              <a:rPr lang="en-US" sz="1600" dirty="0" err="1"/>
              <a:t>Batil</a:t>
            </a:r>
            <a:r>
              <a:rPr lang="en-US" sz="1600" dirty="0"/>
              <a:t> Refugee Camp had roughly 43,000 Internally Displaced Persons (IDPs).</a:t>
            </a:r>
          </a:p>
        </p:txBody>
      </p:sp>
      <p:pic>
        <p:nvPicPr>
          <p:cNvPr id="4" name="Picture 3" descr="1a0694050ca5b7a62858ede6cc725c27">
            <a:extLst>
              <a:ext uri="{FF2B5EF4-FFF2-40B4-BE49-F238E27FC236}">
                <a16:creationId xmlns:a16="http://schemas.microsoft.com/office/drawing/2014/main" id="{B59BE9E1-0337-D541-A4AE-22BB76DB4FC9}"/>
              </a:ext>
            </a:extLst>
          </p:cNvPr>
          <p:cNvPicPr>
            <a:picLocks noChangeAspect="1"/>
          </p:cNvPicPr>
          <p:nvPr/>
        </p:nvPicPr>
        <p:blipFill rotWithShape="1">
          <a:blip r:embed="rId2"/>
          <a:srcRect b="4894"/>
          <a:stretch/>
        </p:blipFill>
        <p:spPr>
          <a:xfrm>
            <a:off x="415812" y="2731167"/>
            <a:ext cx="8375585" cy="348498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5059" y="641850"/>
            <a:ext cx="2708910" cy="1535865"/>
          </a:xfrm>
        </p:spPr>
        <p:txBody>
          <a:bodyPr>
            <a:normAutofit/>
          </a:bodyPr>
          <a:lstStyle/>
          <a:p>
            <a:r>
              <a:rPr lang="en-US" sz="2800"/>
              <a:t>Kaya Refugee Camp</a:t>
            </a:r>
          </a:p>
        </p:txBody>
      </p:sp>
      <p:sp>
        <p:nvSpPr>
          <p:cNvPr id="13" name="Rectangle 12">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5480" y="641850"/>
            <a:ext cx="4539870" cy="1535865"/>
          </a:xfrm>
        </p:spPr>
        <p:txBody>
          <a:bodyPr anchor="ctr">
            <a:normAutofit/>
          </a:bodyPr>
          <a:lstStyle/>
          <a:p>
            <a:pPr marL="0" indent="0">
              <a:buNone/>
            </a:pPr>
            <a:r>
              <a:rPr lang="en-US" sz="1600" b="1" dirty="0"/>
              <a:t>Jun 2013</a:t>
            </a:r>
          </a:p>
          <a:p>
            <a:pPr marL="0" indent="0">
              <a:buNone/>
            </a:pPr>
            <a:r>
              <a:rPr lang="en-US" sz="1600" dirty="0"/>
              <a:t>As of March 2018, the Kaya Refugee Camp reportedly had 23,000 IDPs.</a:t>
            </a:r>
          </a:p>
        </p:txBody>
      </p:sp>
      <p:pic>
        <p:nvPicPr>
          <p:cNvPr id="4" name="Picture 3" descr="eae57b352cf9d6114cdeefb0cf1e4e26">
            <a:extLst>
              <a:ext uri="{FF2B5EF4-FFF2-40B4-BE49-F238E27FC236}">
                <a16:creationId xmlns:a16="http://schemas.microsoft.com/office/drawing/2014/main" id="{81D1ACA4-1317-4F48-9AAA-F2D409123788}"/>
              </a:ext>
            </a:extLst>
          </p:cNvPr>
          <p:cNvPicPr>
            <a:picLocks noChangeAspect="1"/>
          </p:cNvPicPr>
          <p:nvPr/>
        </p:nvPicPr>
        <p:blipFill rotWithShape="1">
          <a:blip r:embed="rId2"/>
          <a:srcRect t="22537" b="7825"/>
          <a:stretch/>
        </p:blipFill>
        <p:spPr>
          <a:xfrm>
            <a:off x="415812" y="2731167"/>
            <a:ext cx="8375585" cy="3484983"/>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63653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a:normAutofit/>
          </a:bodyPr>
          <a:lstStyle/>
          <a:p>
            <a:r>
              <a:rPr lang="en-US">
                <a:solidFill>
                  <a:srgbClr val="FFFFFF"/>
                </a:solidFill>
              </a:rPr>
              <a:t>Doro Refugee Camp</a:t>
            </a:r>
          </a:p>
        </p:txBody>
      </p:sp>
      <p:pic>
        <p:nvPicPr>
          <p:cNvPr id="4" name="Picture 3" descr="3911968f73fc92227d913748806631f1">
            <a:extLst>
              <a:ext uri="{FF2B5EF4-FFF2-40B4-BE49-F238E27FC236}">
                <a16:creationId xmlns:a16="http://schemas.microsoft.com/office/drawing/2014/main" id="{F96B1A02-D016-4C4A-AA7E-05F1339972DA}"/>
              </a:ext>
            </a:extLst>
          </p:cNvPr>
          <p:cNvPicPr>
            <a:picLocks noChangeAspect="1"/>
          </p:cNvPicPr>
          <p:nvPr/>
        </p:nvPicPr>
        <p:blipFill rotWithShape="1">
          <a:blip r:embed="rId2"/>
          <a:srcRect l="2695" r="1" b="1"/>
          <a:stretch/>
        </p:blipFill>
        <p:spPr>
          <a:xfrm>
            <a:off x="245660" y="2454903"/>
            <a:ext cx="5293729" cy="4080254"/>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buNone/>
            </a:pPr>
            <a:r>
              <a:rPr lang="en-US" sz="1700" b="1" dirty="0">
                <a:solidFill>
                  <a:srgbClr val="FFFFFF"/>
                </a:solidFill>
              </a:rPr>
              <a:t>Nov 2013</a:t>
            </a:r>
          </a:p>
          <a:p>
            <a:r>
              <a:rPr lang="en-US" sz="1700" dirty="0">
                <a:solidFill>
                  <a:srgbClr val="FFFFFF"/>
                </a:solidFill>
              </a:rPr>
              <a:t>As of March 2018, the Doro Refugee Camp in South Sudan hosted over 58,000 IDPs. 52% of the population in the camp were women.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1"/>
            <a:ext cx="8657042" cy="1965960"/>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68087" y="521208"/>
            <a:ext cx="8065828" cy="1627632"/>
          </a:xfrm>
        </p:spPr>
        <p:txBody>
          <a:bodyPr>
            <a:normAutofit/>
          </a:bodyPr>
          <a:lstStyle/>
          <a:p>
            <a:r>
              <a:rPr lang="en-US" sz="4200">
                <a:solidFill>
                  <a:srgbClr val="FFFFFF"/>
                </a:solidFill>
              </a:rPr>
              <a:t>Gendrassa Refugee Camp</a:t>
            </a:r>
          </a:p>
        </p:txBody>
      </p:sp>
      <p:sp>
        <p:nvSpPr>
          <p:cNvPr id="10" name="Rectangle 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60" y="2447552"/>
            <a:ext cx="8657041" cy="408871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68088" y="2776737"/>
            <a:ext cx="8065827" cy="3429234"/>
          </a:xfrm>
        </p:spPr>
        <p:txBody>
          <a:bodyPr anchor="ctr">
            <a:normAutofit/>
          </a:bodyPr>
          <a:lstStyle/>
          <a:p>
            <a:pPr marL="0" indent="0">
              <a:buNone/>
            </a:pPr>
            <a:r>
              <a:rPr lang="en-US" sz="2600" dirty="0">
                <a:solidFill>
                  <a:srgbClr val="FFFFFF"/>
                </a:solidFill>
              </a:rPr>
              <a:t>According to the 2014 </a:t>
            </a:r>
            <a:r>
              <a:rPr lang="en-US" sz="2600" dirty="0" err="1">
                <a:solidFill>
                  <a:srgbClr val="FFFFFF"/>
                </a:solidFill>
              </a:rPr>
              <a:t>Gendrassa</a:t>
            </a:r>
            <a:r>
              <a:rPr lang="en-US" sz="2600" dirty="0">
                <a:solidFill>
                  <a:srgbClr val="FFFFFF"/>
                </a:solidFill>
              </a:rPr>
              <a:t> Refugee Camp Profiling report, "</a:t>
            </a:r>
            <a:r>
              <a:rPr lang="en-US" sz="2600" dirty="0" err="1">
                <a:solidFill>
                  <a:srgbClr val="FFFFFF"/>
                </a:solidFill>
              </a:rPr>
              <a:t>Gendrassa</a:t>
            </a:r>
            <a:r>
              <a:rPr lang="en-US" sz="2600" dirty="0">
                <a:solidFill>
                  <a:srgbClr val="FFFFFF"/>
                </a:solidFill>
              </a:rPr>
              <a:t> Camp is one of four camps in </a:t>
            </a:r>
            <a:r>
              <a:rPr lang="en-US" sz="2600" dirty="0" err="1">
                <a:solidFill>
                  <a:srgbClr val="FFFFFF"/>
                </a:solidFill>
              </a:rPr>
              <a:t>Maban</a:t>
            </a:r>
            <a:r>
              <a:rPr lang="en-US" sz="2600" dirty="0">
                <a:solidFill>
                  <a:srgbClr val="FFFFFF"/>
                </a:solidFill>
              </a:rPr>
              <a:t> County, Upper Nile State, South Sudan that house over 125,000 refugees who fled from conflict in Blue Nile State in Sudan. The current population of </a:t>
            </a:r>
            <a:r>
              <a:rPr lang="en-US" sz="2600" dirty="0" err="1">
                <a:solidFill>
                  <a:srgbClr val="FFFFFF"/>
                </a:solidFill>
              </a:rPr>
              <a:t>Gendrassa</a:t>
            </a:r>
            <a:r>
              <a:rPr lang="en-US" sz="2600" dirty="0">
                <a:solidFill>
                  <a:srgbClr val="FFFFFF"/>
                </a:solidFill>
              </a:rPr>
              <a:t> Camp stands at 17,481 people, most have been refugees for two to three years."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82394" y="489507"/>
            <a:ext cx="2318706" cy="1655483"/>
          </a:xfrm>
        </p:spPr>
        <p:txBody>
          <a:bodyPr anchor="b">
            <a:normAutofit/>
          </a:bodyPr>
          <a:lstStyle/>
          <a:p>
            <a:pPr>
              <a:lnSpc>
                <a:spcPct val="90000"/>
              </a:lnSpc>
            </a:pPr>
            <a:r>
              <a:rPr lang="en-US" sz="3500"/>
              <a:t>Imvepi Refugee Camp</a:t>
            </a:r>
          </a:p>
        </p:txBody>
      </p:sp>
      <p:pic>
        <p:nvPicPr>
          <p:cNvPr id="4" name="Picture 3" descr="99e6b14e34aeca109a339e45018c4728">
            <a:extLst>
              <a:ext uri="{FF2B5EF4-FFF2-40B4-BE49-F238E27FC236}">
                <a16:creationId xmlns:a16="http://schemas.microsoft.com/office/drawing/2014/main" id="{92F8917E-B889-8344-B795-C650533669C3}"/>
              </a:ext>
            </a:extLst>
          </p:cNvPr>
          <p:cNvPicPr>
            <a:picLocks noChangeAspect="1"/>
          </p:cNvPicPr>
          <p:nvPr/>
        </p:nvPicPr>
        <p:blipFill rotWithShape="1">
          <a:blip r:embed="rId2"/>
          <a:srcRect l="29072" r="7530" b="-1"/>
          <a:stretch/>
        </p:blipFill>
        <p:spPr>
          <a:xfrm>
            <a:off x="20" y="431"/>
            <a:ext cx="6086455" cy="6408311"/>
          </a:xfrm>
          <a:prstGeom prst="rect">
            <a:avLst/>
          </a:prstGeom>
        </p:spPr>
      </p:pic>
      <p:sp>
        <p:nvSpPr>
          <p:cNvPr id="3" name="Content Placeholder 2"/>
          <p:cNvSpPr>
            <a:spLocks noGrp="1"/>
          </p:cNvSpPr>
          <p:nvPr>
            <p:ph idx="1"/>
          </p:nvPr>
        </p:nvSpPr>
        <p:spPr>
          <a:xfrm>
            <a:off x="6482394" y="2418408"/>
            <a:ext cx="2207110" cy="3540265"/>
          </a:xfrm>
        </p:spPr>
        <p:txBody>
          <a:bodyPr>
            <a:normAutofit/>
          </a:bodyPr>
          <a:lstStyle/>
          <a:p>
            <a:pPr marL="0" indent="0">
              <a:lnSpc>
                <a:spcPct val="90000"/>
              </a:lnSpc>
              <a:buNone/>
            </a:pPr>
            <a:r>
              <a:rPr lang="en-US" sz="1600" b="1" dirty="0"/>
              <a:t>Feb 2017</a:t>
            </a:r>
          </a:p>
          <a:p>
            <a:pPr>
              <a:lnSpc>
                <a:spcPct val="90000"/>
              </a:lnSpc>
            </a:pPr>
            <a:r>
              <a:rPr lang="en-US" sz="1600" dirty="0"/>
              <a:t>The </a:t>
            </a:r>
            <a:r>
              <a:rPr lang="en-US" sz="1600" dirty="0" err="1"/>
              <a:t>Imvepi</a:t>
            </a:r>
            <a:r>
              <a:rPr lang="en-US" sz="1600" dirty="0"/>
              <a:t> Refugee Camp was built to accommodate the influx of South Sudanese refugees after the first camp, </a:t>
            </a:r>
            <a:r>
              <a:rPr lang="en-US" sz="1600" dirty="0" err="1"/>
              <a:t>Paloryina</a:t>
            </a:r>
            <a:r>
              <a:rPr lang="en-US" sz="1600" dirty="0"/>
              <a:t>, reached capacity.</a:t>
            </a:r>
          </a:p>
          <a:p>
            <a:pPr>
              <a:lnSpc>
                <a:spcPct val="90000"/>
              </a:lnSpc>
            </a:pPr>
            <a:r>
              <a:rPr lang="en-US" sz="1600" dirty="0"/>
              <a:t>The </a:t>
            </a:r>
            <a:r>
              <a:rPr lang="en-US" sz="1600" dirty="0" err="1"/>
              <a:t>Imvepi</a:t>
            </a:r>
            <a:r>
              <a:rPr lang="en-US" sz="1600" dirty="0"/>
              <a:t> camp was reported to have over 127,000 refugees in January 2018.</a:t>
            </a:r>
          </a:p>
        </p:txBody>
      </p:sp>
      <p:sp>
        <p:nvSpPr>
          <p:cNvPr id="11" name="Rectangle 1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741"/>
            <a:ext cx="9143997"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6408742"/>
            <a:ext cx="6086475"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36368" y="1641752"/>
            <a:ext cx="3293268" cy="1323439"/>
          </a:xfrm>
        </p:spPr>
        <p:txBody>
          <a:bodyPr anchor="t">
            <a:normAutofit/>
          </a:bodyPr>
          <a:lstStyle/>
          <a:p>
            <a:r>
              <a:rPr lang="en-US" sz="3500">
                <a:solidFill>
                  <a:schemeClr val="bg1"/>
                </a:solidFill>
              </a:rPr>
              <a:t>Rhino Refugee Camp</a:t>
            </a:r>
          </a:p>
        </p:txBody>
      </p:sp>
      <p:pic>
        <p:nvPicPr>
          <p:cNvPr id="4" name="Picture 3" descr="07437f180a9ee86a85888e68590199a9">
            <a:extLst>
              <a:ext uri="{FF2B5EF4-FFF2-40B4-BE49-F238E27FC236}">
                <a16:creationId xmlns:a16="http://schemas.microsoft.com/office/drawing/2014/main" id="{90F35D98-90BF-0645-907D-BE53416ECE4A}"/>
              </a:ext>
            </a:extLst>
          </p:cNvPr>
          <p:cNvPicPr>
            <a:picLocks noChangeAspect="1"/>
          </p:cNvPicPr>
          <p:nvPr/>
        </p:nvPicPr>
        <p:blipFill rotWithShape="1">
          <a:blip r:embed="rId2"/>
          <a:srcRect l="29166" r="25669" b="-2"/>
          <a:stretch/>
        </p:blipFill>
        <p:spPr>
          <a:xfrm>
            <a:off x="20" y="2"/>
            <a:ext cx="4640239"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11" name="Group 10">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46533" y="0"/>
            <a:ext cx="656039" cy="6857455"/>
            <a:chOff x="5395368" y="0"/>
            <a:chExt cx="874718" cy="6857455"/>
          </a:xfrm>
        </p:grpSpPr>
        <p:sp>
          <p:nvSpPr>
            <p:cNvPr id="12" name="Freeform: Shape 11">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p:cNvSpPr>
            <a:spLocks noGrp="1"/>
          </p:cNvSpPr>
          <p:nvPr>
            <p:ph idx="1"/>
          </p:nvPr>
        </p:nvSpPr>
        <p:spPr>
          <a:xfrm>
            <a:off x="5236369" y="3146400"/>
            <a:ext cx="3293268" cy="2682000"/>
          </a:xfrm>
        </p:spPr>
        <p:txBody>
          <a:bodyPr>
            <a:normAutofit/>
          </a:bodyPr>
          <a:lstStyle/>
          <a:p>
            <a:pPr marL="0" indent="0">
              <a:buNone/>
            </a:pPr>
            <a:r>
              <a:rPr lang="en-US" sz="1900" b="1" dirty="0">
                <a:solidFill>
                  <a:schemeClr val="bg1">
                    <a:alpha val="80000"/>
                  </a:schemeClr>
                </a:solidFill>
              </a:rPr>
              <a:t>1980</a:t>
            </a:r>
          </a:p>
          <a:p>
            <a:pPr marL="0" indent="0">
              <a:buNone/>
            </a:pPr>
            <a:r>
              <a:rPr lang="en-US" sz="1900" dirty="0">
                <a:solidFill>
                  <a:schemeClr val="bg1">
                    <a:alpha val="80000"/>
                  </a:schemeClr>
                </a:solidFill>
              </a:rPr>
              <a:t>The Rhino Refugee Camp first opened in 1980 at the start of the South Sudanese Civil War. As of January 2018, the camp had roughly 116,000 South Sudanese refugees.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785460" y="759805"/>
            <a:ext cx="7729890" cy="1325563"/>
          </a:xfrm>
        </p:spPr>
        <p:txBody>
          <a:bodyPr>
            <a:normAutofit/>
          </a:bodyPr>
          <a:lstStyle/>
          <a:p>
            <a:r>
              <a:rPr lang="en-US" sz="3500">
                <a:solidFill>
                  <a:srgbClr val="FFFFFF"/>
                </a:solidFill>
              </a:rPr>
              <a:t>Gure-Shombola Refugee Camp</a:t>
            </a:r>
          </a:p>
        </p:txBody>
      </p:sp>
      <p:sp>
        <p:nvSpPr>
          <p:cNvPr id="3" name="Content Placeholder 2"/>
          <p:cNvSpPr>
            <a:spLocks noGrp="1"/>
          </p:cNvSpPr>
          <p:nvPr>
            <p:ph idx="1"/>
          </p:nvPr>
        </p:nvSpPr>
        <p:spPr>
          <a:xfrm>
            <a:off x="1068678" y="2494450"/>
            <a:ext cx="3040158" cy="3563159"/>
          </a:xfrm>
        </p:spPr>
        <p:txBody>
          <a:bodyPr>
            <a:normAutofit/>
          </a:bodyPr>
          <a:lstStyle/>
          <a:p>
            <a:pPr marL="0" indent="0">
              <a:buNone/>
            </a:pPr>
            <a:r>
              <a:rPr lang="en-US" sz="2100" dirty="0"/>
              <a:t>According to the UNHCR database report on December 31, 2017, the camp hosted nearly 4,000 South Sudanese refugees. 85% of the refugees were women and children.</a:t>
            </a:r>
          </a:p>
        </p:txBody>
      </p:sp>
      <p:pic>
        <p:nvPicPr>
          <p:cNvPr id="4" name="Picture 3" descr="42976f154dc5287cfe90336e17efbf75">
            <a:extLst>
              <a:ext uri="{FF2B5EF4-FFF2-40B4-BE49-F238E27FC236}">
                <a16:creationId xmlns:a16="http://schemas.microsoft.com/office/drawing/2014/main" id="{BD79C2D2-C7FB-1246-8C9A-B06396A01915}"/>
              </a:ext>
            </a:extLst>
          </p:cNvPr>
          <p:cNvPicPr>
            <a:picLocks noChangeAspect="1"/>
          </p:cNvPicPr>
          <p:nvPr/>
        </p:nvPicPr>
        <p:blipFill rotWithShape="1">
          <a:blip r:embed="rId2"/>
          <a:srcRect l="26391" r="6646" b="2"/>
          <a:stretch/>
        </p:blipFill>
        <p:spPr>
          <a:xfrm>
            <a:off x="4574169" y="2492376"/>
            <a:ext cx="3601803" cy="3563372"/>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7" y="448055"/>
            <a:ext cx="5401456" cy="1508760"/>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582930" y="694944"/>
            <a:ext cx="4957791" cy="1042416"/>
          </a:xfrm>
        </p:spPr>
        <p:txBody>
          <a:bodyPr>
            <a:normAutofit/>
          </a:bodyPr>
          <a:lstStyle/>
          <a:p>
            <a:pPr>
              <a:lnSpc>
                <a:spcPct val="90000"/>
              </a:lnSpc>
            </a:pPr>
            <a:r>
              <a:rPr lang="en-US" sz="3400">
                <a:solidFill>
                  <a:srgbClr val="FFFFFF"/>
                </a:solidFill>
              </a:rPr>
              <a:t>Bentiu PoC (Refugee Camp)</a:t>
            </a:r>
          </a:p>
        </p:txBody>
      </p:sp>
      <p:sp>
        <p:nvSpPr>
          <p:cNvPr id="19" name="Rectangle 10">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4316" y="450222"/>
            <a:ext cx="1396288" cy="1506594"/>
          </a:xfrm>
          <a:prstGeom prst="rect">
            <a:avLst/>
          </a:prstGeom>
          <a:solidFill>
            <a:srgbClr val="F36C4E">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ectangle 12">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2735" y="453269"/>
            <a:ext cx="1397074" cy="150523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Rectangle 14">
            <a:extLst>
              <a:ext uri="{FF2B5EF4-FFF2-40B4-BE49-F238E27FC236}">
                <a16:creationId xmlns:a16="http://schemas.microsoft.com/office/drawing/2014/main" id="{33A87B69-D1B1-4DA7-B224-F220FC523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2130552"/>
            <a:ext cx="5404104" cy="4270248"/>
          </a:xfrm>
          <a:prstGeom prst="rect">
            <a:avLst/>
          </a:prstGeom>
          <a:solidFill>
            <a:srgbClr val="F36C4E">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descr="563f790ea6786f047706dd06ca626b83">
            <a:extLst>
              <a:ext uri="{FF2B5EF4-FFF2-40B4-BE49-F238E27FC236}">
                <a16:creationId xmlns:a16="http://schemas.microsoft.com/office/drawing/2014/main" id="{F1EF9461-5532-FF4E-9545-AD5ED086D292}"/>
              </a:ext>
            </a:extLst>
          </p:cNvPr>
          <p:cNvPicPr>
            <a:picLocks noChangeAspect="1"/>
          </p:cNvPicPr>
          <p:nvPr/>
        </p:nvPicPr>
        <p:blipFill>
          <a:blip r:embed="rId2"/>
          <a:stretch>
            <a:fillRect/>
          </a:stretch>
        </p:blipFill>
        <p:spPr>
          <a:xfrm>
            <a:off x="502606" y="2442230"/>
            <a:ext cx="5096528" cy="3644016"/>
          </a:xfrm>
          <a:prstGeom prst="rect">
            <a:avLst/>
          </a:prstGeom>
        </p:spPr>
      </p:pic>
      <p:sp>
        <p:nvSpPr>
          <p:cNvPr id="17" name="Rectangle 16">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4316" y="2127680"/>
            <a:ext cx="2915493" cy="427311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81983" y="2393792"/>
            <a:ext cx="2520159" cy="3740893"/>
          </a:xfrm>
        </p:spPr>
        <p:txBody>
          <a:bodyPr anchor="ctr">
            <a:normAutofit/>
          </a:bodyPr>
          <a:lstStyle/>
          <a:p>
            <a:pPr marL="0" indent="0">
              <a:buNone/>
            </a:pPr>
            <a:r>
              <a:rPr lang="en-US" sz="1800" dirty="0"/>
              <a:t>As of March 2018, the Bentiu </a:t>
            </a:r>
            <a:r>
              <a:rPr lang="en-US" sz="1800" dirty="0" err="1"/>
              <a:t>PoC</a:t>
            </a:r>
            <a:r>
              <a:rPr lang="en-US" sz="1800" dirty="0"/>
              <a:t> (Protection of Civilian) in South Sudan had more than an estimated 113,000 people living in the camp.</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32355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a:normAutofit/>
          </a:bodyPr>
          <a:lstStyle/>
          <a:p>
            <a:r>
              <a:rPr lang="en-US">
                <a:solidFill>
                  <a:srgbClr val="FFFFFF"/>
                </a:solidFill>
              </a:rPr>
              <a:t>Palorinya Refugee Camp</a:t>
            </a:r>
          </a:p>
        </p:txBody>
      </p:sp>
      <p:pic>
        <p:nvPicPr>
          <p:cNvPr id="4" name="Picture 3" descr="c8adba126a9a371037797b796b935ec9">
            <a:extLst>
              <a:ext uri="{FF2B5EF4-FFF2-40B4-BE49-F238E27FC236}">
                <a16:creationId xmlns:a16="http://schemas.microsoft.com/office/drawing/2014/main" id="{F3380A83-1880-C043-A83A-1CD1D401FED9}"/>
              </a:ext>
            </a:extLst>
          </p:cNvPr>
          <p:cNvPicPr>
            <a:picLocks noChangeAspect="1"/>
          </p:cNvPicPr>
          <p:nvPr/>
        </p:nvPicPr>
        <p:blipFill rotWithShape="1">
          <a:blip r:embed="rId2"/>
          <a:srcRect l="3727" r="9994" b="-2"/>
          <a:stretch/>
        </p:blipFill>
        <p:spPr>
          <a:xfrm>
            <a:off x="245660" y="2454903"/>
            <a:ext cx="5293729" cy="4080254"/>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buNone/>
            </a:pPr>
            <a:r>
              <a:rPr lang="en-US" sz="1800" dirty="0">
                <a:solidFill>
                  <a:srgbClr val="FFFFFF"/>
                </a:solidFill>
              </a:rPr>
              <a:t>As of May 2018, the UNHCR reported approximately 166,000 South Sudanese refugees living in the </a:t>
            </a:r>
            <a:r>
              <a:rPr lang="en-US" sz="1800" dirty="0" err="1">
                <a:solidFill>
                  <a:srgbClr val="FFFFFF"/>
                </a:solidFill>
              </a:rPr>
              <a:t>Palorinya</a:t>
            </a:r>
            <a:r>
              <a:rPr lang="en-US" sz="1800" dirty="0">
                <a:solidFill>
                  <a:srgbClr val="FFFFFF"/>
                </a:solidFill>
              </a:rPr>
              <a:t> Refugee Camp in Uganda.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6505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Kiryandongo Refugee Camp</a:t>
            </a:r>
          </a:p>
        </p:txBody>
      </p:sp>
      <p:pic>
        <p:nvPicPr>
          <p:cNvPr id="4" name="Picture 3" descr="bc39df33112ed86843f4ace6ebbdff2c">
            <a:extLst>
              <a:ext uri="{FF2B5EF4-FFF2-40B4-BE49-F238E27FC236}">
                <a16:creationId xmlns:a16="http://schemas.microsoft.com/office/drawing/2014/main" id="{0AD58773-3030-4B40-991A-7EA101919F0A}"/>
              </a:ext>
            </a:extLst>
          </p:cNvPr>
          <p:cNvPicPr>
            <a:picLocks noChangeAspect="1"/>
          </p:cNvPicPr>
          <p:nvPr/>
        </p:nvPicPr>
        <p:blipFill rotWithShape="1">
          <a:blip r:embed="rId2"/>
          <a:srcRect l="13971" r="-3" b="-3"/>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buNone/>
            </a:pPr>
            <a:r>
              <a:rPr lang="en-US" sz="1700" dirty="0">
                <a:solidFill>
                  <a:srgbClr val="FFFFFF"/>
                </a:solidFill>
              </a:rPr>
              <a:t>According to UNHCR's June 2018 report on </a:t>
            </a:r>
            <a:r>
              <a:rPr lang="en-US" sz="1700" dirty="0" err="1">
                <a:solidFill>
                  <a:srgbClr val="FFFFFF"/>
                </a:solidFill>
              </a:rPr>
              <a:t>Kiryandongo</a:t>
            </a:r>
            <a:r>
              <a:rPr lang="en-US" sz="1700" dirty="0">
                <a:solidFill>
                  <a:srgbClr val="FFFFFF"/>
                </a:solidFill>
              </a:rPr>
              <a:t> Refugee Camp, nearly all 57,000 refugees in the camp were South Sudanese.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5059" y="641850"/>
            <a:ext cx="2708910" cy="1535865"/>
          </a:xfrm>
        </p:spPr>
        <p:txBody>
          <a:bodyPr>
            <a:normAutofit/>
          </a:bodyPr>
          <a:lstStyle/>
          <a:p>
            <a:r>
              <a:rPr lang="en-US" sz="2800"/>
              <a:t>Palabek Refugee Camp</a:t>
            </a:r>
          </a:p>
        </p:txBody>
      </p:sp>
      <p:sp>
        <p:nvSpPr>
          <p:cNvPr id="13" name="Rectangle 12">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5480" y="641850"/>
            <a:ext cx="4539870" cy="1535865"/>
          </a:xfrm>
        </p:spPr>
        <p:txBody>
          <a:bodyPr anchor="ctr">
            <a:normAutofit/>
          </a:bodyPr>
          <a:lstStyle/>
          <a:p>
            <a:pPr marL="0" indent="0">
              <a:buNone/>
            </a:pPr>
            <a:r>
              <a:rPr lang="en-US" sz="1600" dirty="0"/>
              <a:t>The newest refugee camp in Uganda, </a:t>
            </a:r>
            <a:r>
              <a:rPr lang="en-US" sz="1600" dirty="0" err="1"/>
              <a:t>Palabek</a:t>
            </a:r>
            <a:r>
              <a:rPr lang="en-US" sz="1600" dirty="0"/>
              <a:t> hosted roughly 38,000 South Sudanese refugees in June 2018.</a:t>
            </a:r>
          </a:p>
        </p:txBody>
      </p:sp>
      <p:pic>
        <p:nvPicPr>
          <p:cNvPr id="4" name="Picture 3" descr="257e583536eb40ba6a0b20bc89afc89a">
            <a:extLst>
              <a:ext uri="{FF2B5EF4-FFF2-40B4-BE49-F238E27FC236}">
                <a16:creationId xmlns:a16="http://schemas.microsoft.com/office/drawing/2014/main" id="{91EBF887-4EB4-304E-ADD7-518A13A658D5}"/>
              </a:ext>
            </a:extLst>
          </p:cNvPr>
          <p:cNvPicPr>
            <a:picLocks noChangeAspect="1"/>
          </p:cNvPicPr>
          <p:nvPr/>
        </p:nvPicPr>
        <p:blipFill rotWithShape="1">
          <a:blip r:embed="rId2"/>
          <a:srcRect t="25325" b="7564"/>
          <a:stretch/>
        </p:blipFill>
        <p:spPr>
          <a:xfrm>
            <a:off x="415812" y="2731167"/>
            <a:ext cx="8375585" cy="3484983"/>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607b146e764f634032673cb303a73a03">
            <a:extLst>
              <a:ext uri="{FF2B5EF4-FFF2-40B4-BE49-F238E27FC236}">
                <a16:creationId xmlns:a16="http://schemas.microsoft.com/office/drawing/2014/main" id="{1B76D2A4-8C2C-8B43-81AC-A5761CED8547}"/>
              </a:ext>
            </a:extLst>
          </p:cNvPr>
          <p:cNvPicPr>
            <a:picLocks noChangeAspect="1"/>
          </p:cNvPicPr>
          <p:nvPr/>
        </p:nvPicPr>
        <p:blipFill rotWithShape="1">
          <a:blip r:embed="rId2"/>
          <a:srcRect t="4059" r="19697" b="5031"/>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6103" y="640263"/>
            <a:ext cx="2819430" cy="1344975"/>
          </a:xfrm>
        </p:spPr>
        <p:txBody>
          <a:bodyPr>
            <a:normAutofit/>
          </a:bodyPr>
          <a:lstStyle/>
          <a:p>
            <a:pPr>
              <a:lnSpc>
                <a:spcPct val="90000"/>
              </a:lnSpc>
            </a:pPr>
            <a:r>
              <a:rPr lang="en-US" sz="3000"/>
              <a:t>Nguenyyiel (Gambella) Refugee Camp</a:t>
            </a:r>
          </a:p>
        </p:txBody>
      </p:sp>
      <p:sp>
        <p:nvSpPr>
          <p:cNvPr id="3" name="Content Placeholder 2"/>
          <p:cNvSpPr>
            <a:spLocks noGrp="1"/>
          </p:cNvSpPr>
          <p:nvPr>
            <p:ph idx="1"/>
          </p:nvPr>
        </p:nvSpPr>
        <p:spPr>
          <a:xfrm>
            <a:off x="445582" y="2121763"/>
            <a:ext cx="2823620" cy="3773010"/>
          </a:xfrm>
        </p:spPr>
        <p:txBody>
          <a:bodyPr>
            <a:normAutofit/>
          </a:bodyPr>
          <a:lstStyle/>
          <a:p>
            <a:pPr marL="0" indent="0">
              <a:buNone/>
            </a:pPr>
            <a:r>
              <a:rPr lang="en-US" sz="1800" dirty="0"/>
              <a:t>The </a:t>
            </a:r>
            <a:r>
              <a:rPr lang="en-US" sz="1800" dirty="0" err="1"/>
              <a:t>Nguenyyiel</a:t>
            </a:r>
            <a:r>
              <a:rPr lang="en-US" sz="1800" dirty="0"/>
              <a:t> Refugee Camp was the newest camp built to accommodate the South Sudanese refugees in Ethiopia. As of August 31, 2018, there were an estimated 74,000 refugees in the camp. 69% of these refugees were under 18 years old.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83d2854b4ec9d1a1ce70858a7aecb1f6">
            <a:extLst>
              <a:ext uri="{FF2B5EF4-FFF2-40B4-BE49-F238E27FC236}">
                <a16:creationId xmlns:a16="http://schemas.microsoft.com/office/drawing/2014/main" id="{04129790-CD45-1048-8DC5-7DD4C37737C2}"/>
              </a:ext>
            </a:extLst>
          </p:cNvPr>
          <p:cNvPicPr>
            <a:picLocks noChangeAspect="1"/>
          </p:cNvPicPr>
          <p:nvPr/>
        </p:nvPicPr>
        <p:blipFill rotWithShape="1">
          <a:blip r:embed="rId2"/>
          <a:srcRect r="7333"/>
          <a:stretch/>
        </p:blipFill>
        <p:spPr>
          <a:xfrm>
            <a:off x="20" y="10"/>
            <a:ext cx="9143979"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532086" y="1913950"/>
            <a:ext cx="3153102" cy="1342754"/>
          </a:xfrm>
        </p:spPr>
        <p:txBody>
          <a:bodyPr>
            <a:normAutofit/>
          </a:bodyPr>
          <a:lstStyle/>
          <a:p>
            <a:r>
              <a:rPr lang="en-US" sz="3100"/>
              <a:t>Biringi Refugee Camp</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4137" y="3417573"/>
            <a:ext cx="3444765" cy="2619839"/>
          </a:xfrm>
        </p:spPr>
        <p:txBody>
          <a:bodyPr anchor="ctr">
            <a:normAutofit/>
          </a:bodyPr>
          <a:lstStyle/>
          <a:p>
            <a:pPr marL="0" indent="0">
              <a:buNone/>
            </a:pPr>
            <a:r>
              <a:rPr lang="en-US" sz="1800" dirty="0"/>
              <a:t>In February 2019, UNHCR transferred 985 South Sudanese refugees to the </a:t>
            </a:r>
            <a:r>
              <a:rPr lang="en-US" sz="1800" dirty="0" err="1"/>
              <a:t>Biringi</a:t>
            </a:r>
            <a:r>
              <a:rPr lang="en-US" sz="1800" dirty="0"/>
              <a:t> Refugee Camp, where more shelters and facilities were available.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66cec3a9a574b7418489c262e9452faf">
            <a:extLst>
              <a:ext uri="{FF2B5EF4-FFF2-40B4-BE49-F238E27FC236}">
                <a16:creationId xmlns:a16="http://schemas.microsoft.com/office/drawing/2014/main" id="{C7B945A8-B5E2-3349-BD8B-A2CBFE3E6473}"/>
              </a:ext>
            </a:extLst>
          </p:cNvPr>
          <p:cNvPicPr>
            <a:picLocks noChangeAspect="1"/>
          </p:cNvPicPr>
          <p:nvPr/>
        </p:nvPicPr>
        <p:blipFill rotWithShape="1">
          <a:blip r:embed="rId2"/>
          <a:srcRect l="4554" r="20446"/>
          <a:stretch/>
        </p:blipFill>
        <p:spPr>
          <a:xfrm>
            <a:off x="20" y="10"/>
            <a:ext cx="9143979"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532086" y="1913950"/>
            <a:ext cx="3153102" cy="1342754"/>
          </a:xfrm>
        </p:spPr>
        <p:txBody>
          <a:bodyPr>
            <a:normAutofit/>
          </a:bodyPr>
          <a:lstStyle/>
          <a:p>
            <a:r>
              <a:rPr lang="en-US" sz="3100" dirty="0"/>
              <a:t>Bidi Bidi Refugee Camp</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4137" y="3417573"/>
            <a:ext cx="3444765" cy="3168576"/>
          </a:xfrm>
        </p:spPr>
        <p:txBody>
          <a:bodyPr anchor="ctr">
            <a:normAutofit/>
          </a:bodyPr>
          <a:lstStyle/>
          <a:p>
            <a:pPr>
              <a:lnSpc>
                <a:spcPct val="90000"/>
              </a:lnSpc>
            </a:pPr>
            <a:r>
              <a:rPr lang="en-US" sz="1400" dirty="0"/>
              <a:t>As of May 2019, Uganda's Bidi Bidi Refugee Camp housed roughly 250,000 South Sudanese who fled civil war in their country. Until recently, it was the largest refugee camp in the world.</a:t>
            </a:r>
          </a:p>
          <a:p>
            <a:pPr>
              <a:lnSpc>
                <a:spcPct val="90000"/>
              </a:lnSpc>
            </a:pPr>
            <a:r>
              <a:rPr lang="en-US" sz="1400" dirty="0"/>
              <a:t>National Geographic reported that “When refugees started coming over the border with Uganda in late 2016, they were more or less entering a forest ... that had to be immediately adapted to fit the tens of thousands of people who were coming to stay... So, they ended up clearing acres and acres of land, and the first thing they did was make 250 miles of roads going through.”</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82394" y="489507"/>
            <a:ext cx="2318706" cy="1655483"/>
          </a:xfrm>
        </p:spPr>
        <p:txBody>
          <a:bodyPr anchor="b">
            <a:normAutofit/>
          </a:bodyPr>
          <a:lstStyle/>
          <a:p>
            <a:pPr>
              <a:lnSpc>
                <a:spcPct val="90000"/>
              </a:lnSpc>
            </a:pPr>
            <a:r>
              <a:rPr lang="en-US" sz="3500"/>
              <a:t>Meri Refugee Camp</a:t>
            </a:r>
          </a:p>
        </p:txBody>
      </p:sp>
      <p:pic>
        <p:nvPicPr>
          <p:cNvPr id="4" name="Picture 3" descr="7bd70705051d91aabcb9f1e6bae964c6">
            <a:extLst>
              <a:ext uri="{FF2B5EF4-FFF2-40B4-BE49-F238E27FC236}">
                <a16:creationId xmlns:a16="http://schemas.microsoft.com/office/drawing/2014/main" id="{06E6BC88-B842-B548-8B3A-902914D9FF14}"/>
              </a:ext>
            </a:extLst>
          </p:cNvPr>
          <p:cNvPicPr>
            <a:picLocks noChangeAspect="1"/>
          </p:cNvPicPr>
          <p:nvPr/>
        </p:nvPicPr>
        <p:blipFill rotWithShape="1">
          <a:blip r:embed="rId2"/>
          <a:srcRect l="18210" r="18392" b="-1"/>
          <a:stretch/>
        </p:blipFill>
        <p:spPr>
          <a:xfrm>
            <a:off x="20" y="431"/>
            <a:ext cx="6086455" cy="6408311"/>
          </a:xfrm>
          <a:prstGeom prst="rect">
            <a:avLst/>
          </a:prstGeom>
        </p:spPr>
      </p:pic>
      <p:sp>
        <p:nvSpPr>
          <p:cNvPr id="3" name="Content Placeholder 2"/>
          <p:cNvSpPr>
            <a:spLocks noGrp="1"/>
          </p:cNvSpPr>
          <p:nvPr>
            <p:ph idx="1"/>
          </p:nvPr>
        </p:nvSpPr>
        <p:spPr>
          <a:xfrm>
            <a:off x="6482394" y="2418408"/>
            <a:ext cx="2207110" cy="3540265"/>
          </a:xfrm>
        </p:spPr>
        <p:txBody>
          <a:bodyPr>
            <a:normAutofit/>
          </a:bodyPr>
          <a:lstStyle/>
          <a:p>
            <a:pPr marL="0" indent="0">
              <a:buNone/>
            </a:pPr>
            <a:r>
              <a:rPr lang="en-US" sz="1700" dirty="0"/>
              <a:t>As of May 31, 2019, there were an estimated 35,000 South Sudanese refugees in the Meri Refugee Camp. The camp was built to hold only 20,000 people.</a:t>
            </a:r>
          </a:p>
        </p:txBody>
      </p:sp>
      <p:sp>
        <p:nvSpPr>
          <p:cNvPr id="11" name="Rectangle 1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741"/>
            <a:ext cx="9143997"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6408742"/>
            <a:ext cx="6086475"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7886700" cy="1325563"/>
          </a:xfrm>
        </p:spPr>
        <p:txBody>
          <a:bodyPr>
            <a:normAutofit/>
          </a:bodyPr>
          <a:lstStyle/>
          <a:p>
            <a:pPr>
              <a:lnSpc>
                <a:spcPct val="90000"/>
              </a:lnSpc>
            </a:pPr>
            <a:r>
              <a:rPr lang="en-US" sz="4300"/>
              <a:t>UN Statement on Genocide in South Sudan</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28650" y="1929384"/>
            <a:ext cx="7886700" cy="4251960"/>
          </a:xfrm>
        </p:spPr>
        <p:txBody>
          <a:bodyPr>
            <a:normAutofit/>
          </a:bodyPr>
          <a:lstStyle/>
          <a:p>
            <a:pPr marL="0" indent="0">
              <a:lnSpc>
                <a:spcPct val="90000"/>
              </a:lnSpc>
              <a:buNone/>
            </a:pPr>
            <a:r>
              <a:rPr lang="en-US" sz="1900" b="1" dirty="0"/>
              <a:t>Feb 16, 2017</a:t>
            </a:r>
          </a:p>
          <a:p>
            <a:pPr>
              <a:lnSpc>
                <a:spcPct val="90000"/>
              </a:lnSpc>
            </a:pPr>
            <a:r>
              <a:rPr lang="en-US" sz="1900" dirty="0"/>
              <a:t>The Special Adviser of the Secretary-General on the Prevention of Genocide, </a:t>
            </a:r>
            <a:r>
              <a:rPr lang="en-US" sz="1900" dirty="0" err="1"/>
              <a:t>Adama</a:t>
            </a:r>
            <a:r>
              <a:rPr lang="en-US" sz="1900" dirty="0"/>
              <a:t> Dieng, "expressed grave concern at the continued level of violence in several areas of South Sudan."</a:t>
            </a:r>
          </a:p>
          <a:p>
            <a:pPr>
              <a:lnSpc>
                <a:spcPct val="90000"/>
              </a:lnSpc>
            </a:pPr>
            <a:r>
              <a:rPr lang="en-US" sz="1900" dirty="0"/>
              <a:t>“President Salva </a:t>
            </a:r>
            <a:r>
              <a:rPr lang="en-US" sz="1900" dirty="0" err="1"/>
              <a:t>Kiir</a:t>
            </a:r>
            <a:r>
              <a:rPr lang="en-US" sz="1900" dirty="0"/>
              <a:t> has made a commitment to end the violence and bring about peace, yet we still see ongoing clashes, and the risk that mass atrocities will be committed remains ever-present,” said the Special Adviser.</a:t>
            </a:r>
          </a:p>
          <a:p>
            <a:pPr>
              <a:lnSpc>
                <a:spcPct val="90000"/>
              </a:lnSpc>
            </a:pPr>
            <a:r>
              <a:rPr lang="en-US" sz="1900" dirty="0"/>
              <a:t>President </a:t>
            </a:r>
            <a:r>
              <a:rPr lang="en-US" sz="1900" dirty="0" err="1"/>
              <a:t>Kiir</a:t>
            </a:r>
            <a:r>
              <a:rPr lang="en-US" sz="1900" dirty="0"/>
              <a:t> has failed to end hostilities in South Sudan despite peace efforts declared in the government's National Dialogue.</a:t>
            </a:r>
          </a:p>
          <a:p>
            <a:pPr>
              <a:lnSpc>
                <a:spcPct val="90000"/>
              </a:lnSpc>
            </a:pPr>
            <a:r>
              <a:rPr lang="en-US" sz="1900" dirty="0"/>
              <a:t>It was estimated that more than 52,000 people fled South Sudan in January 2017 alone. Many of these people reported "killings of civilians, destruction of homes, sexual violence, and looting of livestock and property."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US" sz="3600" dirty="0">
                <a:solidFill>
                  <a:srgbClr val="FFFFFF"/>
                </a:solidFill>
              </a:rPr>
              <a:t>General Omar al-Bashir Leads Coup</a:t>
            </a:r>
          </a:p>
        </p:txBody>
      </p:sp>
      <p:sp>
        <p:nvSpPr>
          <p:cNvPr id="3" name="Content Placeholder 2"/>
          <p:cNvSpPr>
            <a:spLocks noGrp="1"/>
          </p:cNvSpPr>
          <p:nvPr>
            <p:ph idx="1"/>
          </p:nvPr>
        </p:nvSpPr>
        <p:spPr>
          <a:xfrm>
            <a:off x="3607694" y="649480"/>
            <a:ext cx="4916510" cy="5546047"/>
          </a:xfrm>
        </p:spPr>
        <p:txBody>
          <a:bodyPr anchor="ctr">
            <a:normAutofit/>
          </a:bodyPr>
          <a:lstStyle/>
          <a:p>
            <a:pPr marL="0" indent="0">
              <a:buNone/>
            </a:pPr>
            <a:r>
              <a:rPr lang="en-US" sz="1700" b="1" dirty="0"/>
              <a:t>Jun 30, 1989</a:t>
            </a:r>
          </a:p>
          <a:p>
            <a:r>
              <a:rPr lang="en-US" sz="1700" dirty="0"/>
              <a:t>Omar al-Bashir led a coup against the Prime Minister of then-Sudan, Sadiq al-Mahdi.</a:t>
            </a:r>
          </a:p>
          <a:p>
            <a:r>
              <a:rPr lang="en-US" sz="1700" dirty="0"/>
              <a:t>Al-Bashir proclaimed himself "chairman of the Revolutionary Command Council." Once taking control, he dissolved "the government, political parties, and trade unions."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6676" y="548640"/>
            <a:ext cx="7626096" cy="1179576"/>
          </a:xfrm>
        </p:spPr>
        <p:txBody>
          <a:bodyPr>
            <a:normAutofit/>
          </a:bodyPr>
          <a:lstStyle/>
          <a:p>
            <a:r>
              <a:rPr lang="en-US" sz="3500"/>
              <a:t>UN Declares Famine in South Sudan</a:t>
            </a:r>
          </a:p>
        </p:txBody>
      </p:sp>
      <p:sp>
        <p:nvSpPr>
          <p:cNvPr id="15" name="Rectangle 1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7079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1d9dee35dabed09370d28cd6892f85a6">
            <a:extLst>
              <a:ext uri="{FF2B5EF4-FFF2-40B4-BE49-F238E27FC236}">
                <a16:creationId xmlns:a16="http://schemas.microsoft.com/office/drawing/2014/main" id="{197BF0F5-872A-6544-B23D-A0AED8BB4F0A}"/>
              </a:ext>
            </a:extLst>
          </p:cNvPr>
          <p:cNvPicPr>
            <a:picLocks noChangeAspect="1"/>
          </p:cNvPicPr>
          <p:nvPr/>
        </p:nvPicPr>
        <p:blipFill rotWithShape="1">
          <a:blip r:embed="rId2"/>
          <a:srcRect l="18556" r="1" b="1"/>
          <a:stretch/>
        </p:blipFill>
        <p:spPr>
          <a:xfrm>
            <a:off x="681228" y="2478024"/>
            <a:ext cx="4507391" cy="3694176"/>
          </a:xfrm>
          <a:prstGeom prst="rect">
            <a:avLst/>
          </a:prstGeom>
        </p:spPr>
      </p:pic>
      <p:sp>
        <p:nvSpPr>
          <p:cNvPr id="3" name="Content Placeholder 2"/>
          <p:cNvSpPr>
            <a:spLocks noGrp="1"/>
          </p:cNvSpPr>
          <p:nvPr>
            <p:ph idx="1"/>
          </p:nvPr>
        </p:nvSpPr>
        <p:spPr>
          <a:xfrm>
            <a:off x="5558589" y="2478024"/>
            <a:ext cx="2904183" cy="3694176"/>
          </a:xfrm>
        </p:spPr>
        <p:txBody>
          <a:bodyPr anchor="ctr">
            <a:normAutofit/>
          </a:bodyPr>
          <a:lstStyle/>
          <a:p>
            <a:pPr marL="0" indent="0">
              <a:lnSpc>
                <a:spcPct val="90000"/>
              </a:lnSpc>
              <a:buNone/>
            </a:pPr>
            <a:r>
              <a:rPr lang="en-US" sz="1400" b="1" dirty="0"/>
              <a:t>Feb 20, 2017</a:t>
            </a:r>
          </a:p>
          <a:p>
            <a:pPr>
              <a:lnSpc>
                <a:spcPct val="90000"/>
              </a:lnSpc>
            </a:pPr>
            <a:r>
              <a:rPr lang="en-US" sz="1400" dirty="0"/>
              <a:t>The UN announced that about 4.9 million people in South Sudan were "in need of urgent food, agriculture, and nutrition assistance," and expected to rise.</a:t>
            </a:r>
          </a:p>
          <a:p>
            <a:pPr>
              <a:lnSpc>
                <a:spcPct val="90000"/>
              </a:lnSpc>
            </a:pPr>
            <a:r>
              <a:rPr lang="en-US" sz="1400" dirty="0"/>
              <a:t>“More than one million children [were] estimated to be acutely malnourished across South Sudan; over a quarter of a million children [were] already severely malnourished. If we do not reach these children with urgent aid many of them will die,” said a UNICEF representative in South Sudan.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6366" y="552906"/>
            <a:ext cx="3874452" cy="1674904"/>
          </a:xfrm>
        </p:spPr>
        <p:txBody>
          <a:bodyPr anchor="ctr">
            <a:normAutofit/>
          </a:bodyPr>
          <a:lstStyle/>
          <a:p>
            <a:r>
              <a:rPr lang="en-US" sz="3500"/>
              <a:t>US Provides Over $935 Million in Aid</a:t>
            </a:r>
          </a:p>
        </p:txBody>
      </p:sp>
      <p:sp>
        <p:nvSpPr>
          <p:cNvPr id="3" name="Content Placeholder 2"/>
          <p:cNvSpPr>
            <a:spLocks noGrp="1"/>
          </p:cNvSpPr>
          <p:nvPr>
            <p:ph idx="1"/>
          </p:nvPr>
        </p:nvSpPr>
        <p:spPr>
          <a:xfrm>
            <a:off x="4643181" y="552906"/>
            <a:ext cx="3869869" cy="1674905"/>
          </a:xfrm>
        </p:spPr>
        <p:txBody>
          <a:bodyPr anchor="ctr">
            <a:normAutofit/>
          </a:bodyPr>
          <a:lstStyle/>
          <a:p>
            <a:pPr marL="0" indent="0">
              <a:buNone/>
            </a:pPr>
            <a:r>
              <a:rPr lang="en-US" sz="1600" b="1" dirty="0"/>
              <a:t>Jan 1, 2018 to Jul 18, 2019</a:t>
            </a:r>
          </a:p>
          <a:p>
            <a:pPr marL="0" indent="0">
              <a:buNone/>
            </a:pPr>
            <a:r>
              <a:rPr lang="en-US" sz="1600" dirty="0"/>
              <a:t>USAID, the U.S. government's disaster aid branch, provided over $935 million in aid to South Sudan within the last 18 months, earning the status as the largest donor to the country.</a:t>
            </a:r>
          </a:p>
        </p:txBody>
      </p:sp>
      <p:pic>
        <p:nvPicPr>
          <p:cNvPr id="4" name="Picture 3" descr="e1cbe13d24c9d134078d061d8ffcc352">
            <a:extLst>
              <a:ext uri="{FF2B5EF4-FFF2-40B4-BE49-F238E27FC236}">
                <a16:creationId xmlns:a16="http://schemas.microsoft.com/office/drawing/2014/main" id="{D764D21D-22FA-2A4F-9C1D-3777FA1208C1}"/>
              </a:ext>
            </a:extLst>
          </p:cNvPr>
          <p:cNvPicPr>
            <a:picLocks noChangeAspect="1"/>
          </p:cNvPicPr>
          <p:nvPr/>
        </p:nvPicPr>
        <p:blipFill>
          <a:blip r:embed="rId2"/>
          <a:stretch>
            <a:fillRect/>
          </a:stretch>
        </p:blipFill>
        <p:spPr>
          <a:xfrm>
            <a:off x="708925" y="2405149"/>
            <a:ext cx="7721575" cy="3899395"/>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0">
            <a:extLst>
              <a:ext uri="{FF2B5EF4-FFF2-40B4-BE49-F238E27FC236}">
                <a16:creationId xmlns:a16="http://schemas.microsoft.com/office/drawing/2014/main" id="{C8292F7E-869E-47EE-864B-31158A8092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12">
            <a:extLst>
              <a:ext uri="{FF2B5EF4-FFF2-40B4-BE49-F238E27FC236}">
                <a16:creationId xmlns:a16="http://schemas.microsoft.com/office/drawing/2014/main" id="{355717D4-33C9-419C-8D9C-17C7079673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1714" cy="6862380"/>
          </a:xfrm>
          <a:prstGeom prst="rect">
            <a:avLst/>
          </a:prstGeom>
        </p:spPr>
      </p:pic>
      <p:sp>
        <p:nvSpPr>
          <p:cNvPr id="24" name="Rectangle 14">
            <a:extLst>
              <a:ext uri="{FF2B5EF4-FFF2-40B4-BE49-F238E27FC236}">
                <a16:creationId xmlns:a16="http://schemas.microsoft.com/office/drawing/2014/main" id="{DE152F22-1707-453C-8C48-6B5CDD242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16">
            <a:extLst>
              <a:ext uri="{FF2B5EF4-FFF2-40B4-BE49-F238E27FC236}">
                <a16:creationId xmlns:a16="http://schemas.microsoft.com/office/drawing/2014/main" id="{90F3EC41-E060-4D79-8F5B-1DD6A3A9D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508" y="0"/>
            <a:ext cx="8359485" cy="6870723"/>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p:cNvSpPr>
            <a:spLocks noGrp="1"/>
          </p:cNvSpPr>
          <p:nvPr>
            <p:ph type="title"/>
          </p:nvPr>
        </p:nvSpPr>
        <p:spPr>
          <a:xfrm>
            <a:off x="893973" y="171467"/>
            <a:ext cx="7351391" cy="1114627"/>
          </a:xfrm>
        </p:spPr>
        <p:txBody>
          <a:bodyPr anchor="b">
            <a:normAutofit/>
          </a:bodyPr>
          <a:lstStyle/>
          <a:p>
            <a:pPr>
              <a:lnSpc>
                <a:spcPct val="90000"/>
              </a:lnSpc>
            </a:pPr>
            <a:r>
              <a:rPr lang="en-US" sz="3600"/>
              <a:t>19,000 Children Recruited in Fighting</a:t>
            </a:r>
          </a:p>
        </p:txBody>
      </p:sp>
      <p:sp>
        <p:nvSpPr>
          <p:cNvPr id="3" name="Content Placeholder 2"/>
          <p:cNvSpPr>
            <a:spLocks noGrp="1"/>
          </p:cNvSpPr>
          <p:nvPr>
            <p:ph idx="1"/>
          </p:nvPr>
        </p:nvSpPr>
        <p:spPr>
          <a:xfrm>
            <a:off x="893974" y="1286094"/>
            <a:ext cx="7351391" cy="1495264"/>
          </a:xfrm>
        </p:spPr>
        <p:txBody>
          <a:bodyPr anchor="t">
            <a:normAutofit lnSpcReduction="10000"/>
          </a:bodyPr>
          <a:lstStyle/>
          <a:p>
            <a:pPr marL="0" indent="0">
              <a:lnSpc>
                <a:spcPct val="90000"/>
              </a:lnSpc>
              <a:buNone/>
            </a:pPr>
            <a:r>
              <a:rPr lang="en-US" sz="1400" b="1" dirty="0"/>
              <a:t>Jan 19, 2018</a:t>
            </a:r>
          </a:p>
          <a:p>
            <a:pPr>
              <a:lnSpc>
                <a:spcPct val="90000"/>
              </a:lnSpc>
            </a:pPr>
            <a:r>
              <a:rPr lang="en-US" sz="1400" dirty="0"/>
              <a:t>According to Executive Director of UNICEF, Henrietta Fore, "2.4 million children were forced to flee their homes and more than a quarter of a million children were severely malnourished and at imminent risk of death.”</a:t>
            </a:r>
          </a:p>
          <a:p>
            <a:pPr>
              <a:lnSpc>
                <a:spcPct val="90000"/>
              </a:lnSpc>
            </a:pPr>
            <a:r>
              <a:rPr lang="en-US" sz="1400" dirty="0"/>
              <a:t>"Over 19,000 children were recruited into the conflict. At least one in three schools were damaged, destroyed, occupied, or closed. More than 1,200 cases of sexual violence against children were documented."</a:t>
            </a:r>
          </a:p>
        </p:txBody>
      </p:sp>
      <p:pic>
        <p:nvPicPr>
          <p:cNvPr id="4" name="Picture 3" descr="d7452ccd37aa038011e779d150b3f629">
            <a:extLst>
              <a:ext uri="{FF2B5EF4-FFF2-40B4-BE49-F238E27FC236}">
                <a16:creationId xmlns:a16="http://schemas.microsoft.com/office/drawing/2014/main" id="{A155FFA1-1378-A640-9426-6629925D5C37}"/>
              </a:ext>
            </a:extLst>
          </p:cNvPr>
          <p:cNvPicPr>
            <a:picLocks noChangeAspect="1"/>
          </p:cNvPicPr>
          <p:nvPr/>
        </p:nvPicPr>
        <p:blipFill rotWithShape="1">
          <a:blip r:embed="rId3"/>
          <a:srcRect r="2057" b="1"/>
          <a:stretch/>
        </p:blipFill>
        <p:spPr>
          <a:xfrm>
            <a:off x="551913" y="2957664"/>
            <a:ext cx="8060676" cy="3724029"/>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a:bodyPr>
          <a:lstStyle/>
          <a:p>
            <a:pPr>
              <a:lnSpc>
                <a:spcPct val="90000"/>
              </a:lnSpc>
            </a:pPr>
            <a:r>
              <a:rPr lang="en-US" sz="3500"/>
              <a:t>Over 900 Child Soldiers Freed</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330505"/>
            <a:ext cx="3419569" cy="3979585"/>
          </a:xfrm>
        </p:spPr>
        <p:txBody>
          <a:bodyPr anchor="ctr">
            <a:normAutofit/>
          </a:bodyPr>
          <a:lstStyle/>
          <a:p>
            <a:pPr marL="0" indent="0">
              <a:buNone/>
            </a:pPr>
            <a:r>
              <a:rPr lang="en-US" sz="1800" dirty="0"/>
              <a:t>In 2018, roughly 900 child soldiers in South Sudan were released to UNICEF. However, the UN estimated 19,000 remaining child soldiers are still being used in the country.</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4593511d04b236d02d7eb6c6b2e7ab3">
            <a:extLst>
              <a:ext uri="{FF2B5EF4-FFF2-40B4-BE49-F238E27FC236}">
                <a16:creationId xmlns:a16="http://schemas.microsoft.com/office/drawing/2014/main" id="{0D7FFA3D-D41B-6D4D-A1CD-52F1C9D6B8EA}"/>
              </a:ext>
            </a:extLst>
          </p:cNvPr>
          <p:cNvPicPr>
            <a:picLocks noChangeAspect="1"/>
          </p:cNvPicPr>
          <p:nvPr/>
        </p:nvPicPr>
        <p:blipFill rotWithShape="1">
          <a:blip r:embed="rId2"/>
          <a:srcRect l="21149" r="27401" b="1"/>
          <a:stretch/>
        </p:blipFill>
        <p:spPr>
          <a:xfrm>
            <a:off x="4483341" y="799352"/>
            <a:ext cx="4069057" cy="5259296"/>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US" sz="3500">
                <a:solidFill>
                  <a:srgbClr val="FFFFFF"/>
                </a:solidFill>
              </a:rPr>
              <a:t>10 Aid Workers Reported Missing</a:t>
            </a:r>
          </a:p>
        </p:txBody>
      </p:sp>
      <p:sp>
        <p:nvSpPr>
          <p:cNvPr id="3" name="Content Placeholder 2"/>
          <p:cNvSpPr>
            <a:spLocks noGrp="1"/>
          </p:cNvSpPr>
          <p:nvPr>
            <p:ph idx="1"/>
          </p:nvPr>
        </p:nvSpPr>
        <p:spPr>
          <a:xfrm>
            <a:off x="3607694" y="649480"/>
            <a:ext cx="4916510" cy="5546047"/>
          </a:xfrm>
        </p:spPr>
        <p:txBody>
          <a:bodyPr anchor="ctr">
            <a:normAutofit/>
          </a:bodyPr>
          <a:lstStyle/>
          <a:p>
            <a:pPr marL="0" indent="0">
              <a:buNone/>
            </a:pPr>
            <a:r>
              <a:rPr lang="en-US" sz="1700" b="1" dirty="0"/>
              <a:t>Apr 26, 2018</a:t>
            </a:r>
          </a:p>
          <a:p>
            <a:r>
              <a:rPr lang="en-US" sz="1700" dirty="0"/>
              <a:t>Alain </a:t>
            </a:r>
            <a:r>
              <a:rPr lang="en-US" sz="1700" dirty="0" err="1"/>
              <a:t>Noudehou</a:t>
            </a:r>
            <a:r>
              <a:rPr lang="en-US" sz="1700" dirty="0"/>
              <a:t>, the United Nations Humanitarian Coordinator for South Sudan, said ten South Sudanese aid workers were reported missing from their convoy that was headed to Yei.</a:t>
            </a:r>
          </a:p>
          <a:p>
            <a:r>
              <a:rPr lang="en-US" sz="1700" dirty="0"/>
              <a:t>"Aid workers are often targeted by armed groups operating in South Sudan, which has been in the grip of war between supporters of President Salva </a:t>
            </a:r>
            <a:r>
              <a:rPr lang="en-US" sz="1700" dirty="0" err="1"/>
              <a:t>Kiir</a:t>
            </a:r>
            <a:r>
              <a:rPr lang="en-US" sz="1700" dirty="0"/>
              <a:t> and those of his former deputy </a:t>
            </a:r>
            <a:r>
              <a:rPr lang="en-US" sz="1700" dirty="0" err="1"/>
              <a:t>Riek</a:t>
            </a:r>
            <a:r>
              <a:rPr lang="en-US" sz="1700" dirty="0"/>
              <a:t> Machar since 2013."</a:t>
            </a:r>
          </a:p>
          <a:p>
            <a:r>
              <a:rPr lang="en-US" sz="1700" dirty="0"/>
              <a:t>Of the ten missing individuals, "one was working for the humanitarian office UNOCHA, two for UNICEF, one for the South Sudanese Development Organization, two for aid group ACROSS, three for Plan International and one for Action Africa Help."</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548640"/>
            <a:ext cx="2700645" cy="5431536"/>
          </a:xfrm>
        </p:spPr>
        <p:txBody>
          <a:bodyPr>
            <a:normAutofit/>
          </a:bodyPr>
          <a:lstStyle/>
          <a:p>
            <a:r>
              <a:rPr lang="en-US" sz="4300"/>
              <a:t>South Sudan Soldiers Reportedly Attacks Civilians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44813" y="552091"/>
            <a:ext cx="4668251" cy="5431536"/>
          </a:xfrm>
        </p:spPr>
        <p:txBody>
          <a:bodyPr anchor="ctr">
            <a:normAutofit/>
          </a:bodyPr>
          <a:lstStyle/>
          <a:p>
            <a:pPr marL="0" indent="0">
              <a:buNone/>
            </a:pPr>
            <a:r>
              <a:rPr lang="en-US" sz="1900" b="1" dirty="0"/>
              <a:t>Jun 12, 2018</a:t>
            </a:r>
          </a:p>
          <a:p>
            <a:r>
              <a:rPr lang="en-US" sz="1900" dirty="0"/>
              <a:t>A report released by Human Rights Watch (HRW) stated that South Sudan "soldiers attacked civilians and civilian property in counterinsurgency operations."</a:t>
            </a:r>
          </a:p>
          <a:p>
            <a:r>
              <a:rPr lang="en-US" sz="1900" dirty="0"/>
              <a:t>The alleged attacks sent thousands of people fleeing.</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t>2018 "Revitalized" Peace Agreement</a:t>
            </a:r>
          </a:p>
        </p:txBody>
      </p:sp>
      <p:pic>
        <p:nvPicPr>
          <p:cNvPr id="4" name="Picture 3" descr="0dcba4535b9085e655743c38911b5596">
            <a:extLst>
              <a:ext uri="{FF2B5EF4-FFF2-40B4-BE49-F238E27FC236}">
                <a16:creationId xmlns:a16="http://schemas.microsoft.com/office/drawing/2014/main" id="{074D8B77-62DF-6542-9190-F4AD3EE9B140}"/>
              </a:ext>
            </a:extLst>
          </p:cNvPr>
          <p:cNvPicPr>
            <a:picLocks noChangeAspect="1"/>
          </p:cNvPicPr>
          <p:nvPr/>
        </p:nvPicPr>
        <p:blipFill rotWithShape="1">
          <a:blip r:embed="rId2"/>
          <a:srcRect t="3724" b="44417"/>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buNone/>
            </a:pPr>
            <a:r>
              <a:rPr lang="en-US" sz="1600" b="1" dirty="0"/>
              <a:t>Sep 12, 2018</a:t>
            </a:r>
          </a:p>
          <a:p>
            <a:r>
              <a:rPr lang="en-US" sz="1600" dirty="0"/>
              <a:t>South Sudan President </a:t>
            </a:r>
            <a:r>
              <a:rPr lang="en-US" sz="1600" dirty="0" err="1"/>
              <a:t>Kiir</a:t>
            </a:r>
            <a:r>
              <a:rPr lang="en-US" sz="1600" dirty="0"/>
              <a:t> and former Vice President Machar met in Ethiopia to sign yet another peace agreement to bring an end to the five-year civil war in the country.</a:t>
            </a:r>
          </a:p>
          <a:p>
            <a:r>
              <a:rPr lang="en-US" sz="1600" dirty="0"/>
              <a:t>The three countries that oversaw the peace efforts in South Sudan were the U.S., U.K., and Norway.</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en-US" sz="3100">
                <a:solidFill>
                  <a:srgbClr val="FFFFFF"/>
                </a:solidFill>
              </a:rPr>
              <a:t>UN Peacekeeping Envoy Attacked</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pPr marL="0" indent="0">
              <a:lnSpc>
                <a:spcPct val="90000"/>
              </a:lnSpc>
              <a:buNone/>
            </a:pPr>
            <a:r>
              <a:rPr lang="en-US" sz="2200" b="1" dirty="0"/>
              <a:t>Sep 15, 2018</a:t>
            </a:r>
          </a:p>
          <a:p>
            <a:pPr>
              <a:lnSpc>
                <a:spcPct val="90000"/>
              </a:lnSpc>
            </a:pPr>
            <a:r>
              <a:rPr lang="en-US" sz="2200" dirty="0"/>
              <a:t>UNMISS announced that one of their peacekeepers was shot and wounded in South Sudan, allegedly by the SPLA. </a:t>
            </a:r>
          </a:p>
          <a:p>
            <a:pPr>
              <a:lnSpc>
                <a:spcPct val="90000"/>
              </a:lnSpc>
            </a:pPr>
            <a:r>
              <a:rPr lang="en-US" sz="2200" dirty="0"/>
              <a:t>It was reported that an SPLA soldier shot directly at one of the vehicles in the UNMISS convoy, "hitting the Nepalese peacekeeper in the leg."</a:t>
            </a:r>
          </a:p>
          <a:p>
            <a:pPr>
              <a:lnSpc>
                <a:spcPct val="90000"/>
              </a:lnSpc>
            </a:pPr>
            <a:r>
              <a:rPr lang="en-US" sz="2200" dirty="0"/>
              <a:t>“This direct attack on UN peacekeepers here to help the people of South Sudan is unacceptable. The perpetrator must be found and held accountable by Government authorities,” said the Special Representative of the Secretary-General and Head of UNMISS, David Shearer.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0022" y="365760"/>
            <a:ext cx="7025402" cy="1188720"/>
          </a:xfrm>
        </p:spPr>
        <p:txBody>
          <a:bodyPr>
            <a:normAutofit/>
          </a:bodyPr>
          <a:lstStyle/>
          <a:p>
            <a:pPr>
              <a:lnSpc>
                <a:spcPct val="90000"/>
              </a:lnSpc>
            </a:pPr>
            <a:r>
              <a:rPr lang="en-US" sz="3700"/>
              <a:t>UN OHCHR Calls For Release of Abducted Civilians</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23075"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0"/>
            <a:ext cx="9144000"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728740"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1240022" y="2176272"/>
            <a:ext cx="7025403" cy="4041648"/>
          </a:xfrm>
        </p:spPr>
        <p:txBody>
          <a:bodyPr anchor="t">
            <a:normAutofit/>
          </a:bodyPr>
          <a:lstStyle/>
          <a:p>
            <a:pPr marL="0" indent="0">
              <a:lnSpc>
                <a:spcPct val="90000"/>
              </a:lnSpc>
              <a:buNone/>
            </a:pPr>
            <a:r>
              <a:rPr lang="en-US" sz="2100" b="1" dirty="0"/>
              <a:t>Oct 18, 2018</a:t>
            </a:r>
          </a:p>
          <a:p>
            <a:pPr>
              <a:lnSpc>
                <a:spcPct val="90000"/>
              </a:lnSpc>
            </a:pPr>
            <a:r>
              <a:rPr lang="en-US" sz="2100" dirty="0"/>
              <a:t>The UN released a report which "documented the immense suffering of civilians in the Western </a:t>
            </a:r>
            <a:r>
              <a:rPr lang="en-US" sz="2100" dirty="0" err="1"/>
              <a:t>Equatoria</a:t>
            </a:r>
            <a:r>
              <a:rPr lang="en-US" sz="2100" dirty="0"/>
              <a:t> region of South Sudan where 900 people were abducted and 24,000 forced to flee their homes during a surge in violence between April and August 2018."</a:t>
            </a:r>
          </a:p>
          <a:p>
            <a:pPr>
              <a:lnSpc>
                <a:spcPct val="90000"/>
              </a:lnSpc>
            </a:pPr>
            <a:r>
              <a:rPr lang="en-US" sz="2100" dirty="0"/>
              <a:t>According to victims and witnesses, young girls were abducted and "lined up for commanders to choose as 'wives'. Those who were not chosen were left for other fighters who subjected them to repeated rapes." The abducted boys were reportedly used as fighters and porters.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CDB30C-1F82-41E6-A067-831D6E891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 y="0"/>
            <a:ext cx="9143772"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DA86DD-F997-4F66-A87C-5B58AB6D1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41B827-437E-40A3-A732-669230D6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1826" y="891540"/>
            <a:ext cx="8242174"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42988" y="1054121"/>
            <a:ext cx="7098848" cy="1184111"/>
          </a:xfrm>
        </p:spPr>
        <p:txBody>
          <a:bodyPr>
            <a:normAutofit/>
          </a:bodyPr>
          <a:lstStyle/>
          <a:p>
            <a:r>
              <a:t>Council Issues Press Release</a:t>
            </a:r>
          </a:p>
        </p:txBody>
      </p:sp>
      <p:sp>
        <p:nvSpPr>
          <p:cNvPr id="3" name="Content Placeholder 2"/>
          <p:cNvSpPr>
            <a:spLocks noGrp="1"/>
          </p:cNvSpPr>
          <p:nvPr>
            <p:ph idx="1"/>
          </p:nvPr>
        </p:nvSpPr>
        <p:spPr>
          <a:xfrm>
            <a:off x="1143000" y="2399099"/>
            <a:ext cx="7099173" cy="3400969"/>
          </a:xfrm>
        </p:spPr>
        <p:txBody>
          <a:bodyPr>
            <a:normAutofit/>
          </a:bodyPr>
          <a:lstStyle/>
          <a:p>
            <a:pPr marL="0" indent="0">
              <a:buNone/>
            </a:pPr>
            <a:r>
              <a:rPr lang="en-US" sz="2100" b="1" dirty="0"/>
              <a:t>Dec 2018</a:t>
            </a:r>
          </a:p>
          <a:p>
            <a:r>
              <a:rPr lang="en-US" sz="2100" dirty="0"/>
              <a:t>"A press statement was released condemning "the heinous incidents of sexual and gender-based violence against women near Bentiu in northern South Sudan” and calling for accountability. "</a:t>
            </a:r>
          </a:p>
          <a:p>
            <a:r>
              <a:rPr lang="en-US" sz="2100" dirty="0"/>
              <a:t>"The statement also reiterated the Council’s willingness to impose targeted sanctions against individuals or entities responsible and called for the establishment of the Hybrid Court for South Sudan."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48055"/>
            <a:ext cx="2560777"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582930" y="731519"/>
            <a:ext cx="2133893" cy="3237579"/>
          </a:xfrm>
        </p:spPr>
        <p:txBody>
          <a:bodyPr>
            <a:normAutofit/>
          </a:bodyPr>
          <a:lstStyle/>
          <a:p>
            <a:r>
              <a:rPr lang="en-US" sz="3300">
                <a:solidFill>
                  <a:srgbClr val="FFFFFF"/>
                </a:solidFill>
              </a:rPr>
              <a:t>Attempted Coup of Al-Bashir</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7" y="4419227"/>
            <a:ext cx="2560777"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452" y="448055"/>
            <a:ext cx="5766356"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284781" y="686862"/>
            <a:ext cx="5278194" cy="5475129"/>
          </a:xfrm>
        </p:spPr>
        <p:txBody>
          <a:bodyPr anchor="ctr">
            <a:normAutofit/>
          </a:bodyPr>
          <a:lstStyle/>
          <a:p>
            <a:pPr marL="0" indent="0">
              <a:buNone/>
            </a:pPr>
            <a:r>
              <a:rPr lang="en-US" sz="2300" b="1" dirty="0"/>
              <a:t>Apr 24, 1990</a:t>
            </a:r>
          </a:p>
          <a:p>
            <a:r>
              <a:rPr lang="en-US" sz="2300" dirty="0"/>
              <a:t>The Sudanese military crushed an attempted coup, arresting more than 30 officers.</a:t>
            </a:r>
          </a:p>
          <a:p>
            <a:r>
              <a:rPr lang="en-US" sz="2300" dirty="0"/>
              <a:t>"Sudan's Information Minister, Mohammed </a:t>
            </a:r>
            <a:r>
              <a:rPr lang="en-US" sz="2300" dirty="0" err="1"/>
              <a:t>Khogli</a:t>
            </a:r>
            <a:r>
              <a:rPr lang="en-US" sz="2300" dirty="0"/>
              <a:t> </a:t>
            </a:r>
            <a:r>
              <a:rPr lang="en-US" sz="2300" dirty="0" err="1"/>
              <a:t>Salhein</a:t>
            </a:r>
            <a:r>
              <a:rPr lang="en-US" sz="2300" dirty="0"/>
              <a:t>, said... the coup attempt had been led by a retired army major general, Abdul-Kader al-</a:t>
            </a:r>
            <a:r>
              <a:rPr lang="en-US" sz="2300" dirty="0" err="1"/>
              <a:t>Kadro</a:t>
            </a:r>
            <a:r>
              <a:rPr lang="en-US" sz="2300" dirty="0"/>
              <a:t>, and a retired air force brigadier, Mohammed Osman Hamed </a:t>
            </a:r>
            <a:r>
              <a:rPr lang="en-US" sz="2300" dirty="0" err="1"/>
              <a:t>Karar</a:t>
            </a:r>
            <a:r>
              <a:rPr lang="en-US" sz="2300" dirty="0"/>
              <a: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2">
            <a:extLst>
              <a:ext uri="{FF2B5EF4-FFF2-40B4-BE49-F238E27FC236}">
                <a16:creationId xmlns:a16="http://schemas.microsoft.com/office/drawing/2014/main" id="{95156D82-5315-4F7E-9097-C829D9135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278473" y="-3281300"/>
            <a:ext cx="2587052" cy="9144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56411" y="530942"/>
            <a:ext cx="6431178" cy="1788310"/>
          </a:xfrm>
        </p:spPr>
        <p:txBody>
          <a:bodyPr anchor="b">
            <a:normAutofit/>
          </a:bodyPr>
          <a:lstStyle/>
          <a:p>
            <a:r>
              <a:rPr lang="en-US" sz="4700"/>
              <a:t>South Sudan Government Allegedly Abuses Civilians</a:t>
            </a:r>
          </a:p>
        </p:txBody>
      </p:sp>
      <p:grpSp>
        <p:nvGrpSpPr>
          <p:cNvPr id="12" name="Group 11">
            <a:extLst>
              <a:ext uri="{FF2B5EF4-FFF2-40B4-BE49-F238E27FC236}">
                <a16:creationId xmlns:a16="http://schemas.microsoft.com/office/drawing/2014/main" id="{9741695D-9404-4FC6-A5DE-1DE3180243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66790" y="73152"/>
            <a:ext cx="884223" cy="232963"/>
            <a:chOff x="5422392" y="73152"/>
            <a:chExt cx="1178966" cy="232963"/>
          </a:xfrm>
        </p:grpSpPr>
        <p:sp>
          <p:nvSpPr>
            <p:cNvPr id="13" name="Rectangle 64">
              <a:extLst>
                <a:ext uri="{FF2B5EF4-FFF2-40B4-BE49-F238E27FC236}">
                  <a16:creationId xmlns:a16="http://schemas.microsoft.com/office/drawing/2014/main" id="{E74792E2-D26F-45C2-B964-9FD39D1899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66">
              <a:extLst>
                <a:ext uri="{FF2B5EF4-FFF2-40B4-BE49-F238E27FC236}">
                  <a16:creationId xmlns:a16="http://schemas.microsoft.com/office/drawing/2014/main" id="{1FC9B46E-E5B7-47A6-B707-C0AF85018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4">
              <a:extLst>
                <a:ext uri="{FF2B5EF4-FFF2-40B4-BE49-F238E27FC236}">
                  <a16:creationId xmlns:a16="http://schemas.microsoft.com/office/drawing/2014/main" id="{6B78075F-9A6C-49B5-8B6C-FBB50DFBDD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EDD80F9E-9A07-460F-8A53-63CCB5FC6D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3475E2B9-7E9E-4E85-80CB-81E51711FD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CD322257-C0BF-4112-9D8C-65B2D465C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39D1AE5B-8B5F-4B92-B83C-BB5163464E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85686348-E82F-4101-B3FB-2813519F17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5D8E8995-C040-46B2-8467-F1819C69C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D2E2EC0D-D45B-4F5F-A559-D61997BF5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89D25B4-224F-4C60-BB0F-049647D017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9180E2B0-750A-49A3-BEAF-A1299108DD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5D996A76-5A53-41DE-8EFF-B92F894D96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ACBBC047-051D-410D-AA02-310C4D6B28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19B2301F-B8AB-4A70-8AA3-8321907333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9B0FFD39-C9B9-4547-A5E3-200B5A2EE7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ACA84860-0B0C-42F2-B940-43C8EF645E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6EFD98F0-7FD0-4D4A-A1E7-F12AFD995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DE29A9F0-5C13-4593-92EE-AB44FAE7B8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50C18439-26EC-4C5B-9653-8A73EF44BC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1137150" y="2901142"/>
            <a:ext cx="6869699" cy="3288286"/>
          </a:xfrm>
        </p:spPr>
        <p:txBody>
          <a:bodyPr anchor="ctr">
            <a:normAutofit/>
          </a:bodyPr>
          <a:lstStyle/>
          <a:p>
            <a:pPr marL="0" indent="0">
              <a:buNone/>
            </a:pPr>
            <a:r>
              <a:rPr lang="en-US" sz="2100" b="1" dirty="0"/>
              <a:t>Dec 2018 to Mar 2019</a:t>
            </a:r>
          </a:p>
          <a:p>
            <a:r>
              <a:rPr lang="en-US" sz="2100" dirty="0"/>
              <a:t>According to Human Rights Watch (HRW), South Sudan "government soldiers carried out extensive abuses against civilians during counter-insurgency operations in South Sudan between December 2018 and March 2019 in Yei River state."</a:t>
            </a:r>
          </a:p>
          <a:p>
            <a:r>
              <a:rPr lang="en-US" sz="2100" dirty="0"/>
              <a:t>HRW interviewed 72 displaced people and heard consistent stories of civilians being fired upon, raped, and killed. Their homes were looted and destroyed as well.</a:t>
            </a:r>
          </a:p>
        </p:txBody>
      </p:sp>
      <p:sp>
        <p:nvSpPr>
          <p:cNvPr id="34" name="Rectangle 33">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501384"/>
            <a:ext cx="9144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1" y="453981"/>
            <a:ext cx="500634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548640" y="731520"/>
            <a:ext cx="4567428" cy="1426464"/>
          </a:xfrm>
        </p:spPr>
        <p:txBody>
          <a:bodyPr>
            <a:normAutofit/>
          </a:bodyPr>
          <a:lstStyle/>
          <a:p>
            <a:pPr>
              <a:lnSpc>
                <a:spcPct val="90000"/>
              </a:lnSpc>
            </a:pPr>
            <a:r>
              <a:rPr lang="en-US" sz="3400">
                <a:solidFill>
                  <a:srgbClr val="FFFFFF"/>
                </a:solidFill>
              </a:rPr>
              <a:t>UN Condemns Sexual Violence Against Women</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7825" y="461737"/>
            <a:ext cx="1612020" cy="1870055"/>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0326" y="453155"/>
            <a:ext cx="161201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2480956"/>
            <a:ext cx="8448154"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2092" y="2798385"/>
            <a:ext cx="7948296" cy="3283260"/>
          </a:xfrm>
        </p:spPr>
        <p:txBody>
          <a:bodyPr anchor="ctr">
            <a:normAutofit/>
          </a:bodyPr>
          <a:lstStyle/>
          <a:p>
            <a:pPr marL="0" indent="0">
              <a:buNone/>
            </a:pPr>
            <a:r>
              <a:rPr lang="en-US" sz="2300" b="1" dirty="0"/>
              <a:t>Dec 8, 2018</a:t>
            </a:r>
          </a:p>
          <a:p>
            <a:r>
              <a:rPr lang="en-US" sz="2300" dirty="0"/>
              <a:t>The UN Security Council condemned sexual violence against women and girls in South Sudan. According to reports, there were 150 victims "who were attacked by armed men in military and civilian clothing."</a:t>
            </a:r>
          </a:p>
          <a:p>
            <a:r>
              <a:rPr lang="en-US" sz="2300" dirty="0"/>
              <a:t>The UN also called on the government to condemn and investigate the attacks "to break the cycle of impunity for sexual and gender-based violence."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69684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a:normAutofit/>
          </a:bodyPr>
          <a:lstStyle/>
          <a:p>
            <a:r>
              <a:rPr lang="en-US">
                <a:solidFill>
                  <a:srgbClr val="FFFFFF"/>
                </a:solidFill>
              </a:rPr>
              <a:t>Accusations Against Omar al-Bashir</a:t>
            </a:r>
          </a:p>
        </p:txBody>
      </p:sp>
      <p:pic>
        <p:nvPicPr>
          <p:cNvPr id="4" name="Picture 3" descr="3e13c3c4e1911ed1c847d524f1f906af">
            <a:extLst>
              <a:ext uri="{FF2B5EF4-FFF2-40B4-BE49-F238E27FC236}">
                <a16:creationId xmlns:a16="http://schemas.microsoft.com/office/drawing/2014/main" id="{D97A1FBB-7CCA-5445-A170-C70DCA08FAFA}"/>
              </a:ext>
            </a:extLst>
          </p:cNvPr>
          <p:cNvPicPr>
            <a:picLocks noChangeAspect="1"/>
          </p:cNvPicPr>
          <p:nvPr/>
        </p:nvPicPr>
        <p:blipFill rotWithShape="1">
          <a:blip r:embed="rId2"/>
          <a:srcRect l="13667" r="12707" b="2"/>
          <a:stretch/>
        </p:blipFill>
        <p:spPr>
          <a:xfrm>
            <a:off x="245660" y="2454903"/>
            <a:ext cx="5293729" cy="4080254"/>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491260"/>
            <a:ext cx="2568554" cy="5909539"/>
          </a:xfrm>
        </p:spPr>
        <p:txBody>
          <a:bodyPr anchor="ctr">
            <a:noAutofit/>
          </a:bodyPr>
          <a:lstStyle/>
          <a:p>
            <a:pPr marL="0" indent="0">
              <a:lnSpc>
                <a:spcPct val="90000"/>
              </a:lnSpc>
              <a:buNone/>
            </a:pPr>
            <a:r>
              <a:rPr lang="en-US" sz="1400" dirty="0">
                <a:solidFill>
                  <a:srgbClr val="FFFFFF"/>
                </a:solidFill>
              </a:rPr>
              <a:t>Omar al-Bashir was accused of committing the following:</a:t>
            </a:r>
          </a:p>
          <a:p>
            <a:pPr>
              <a:lnSpc>
                <a:spcPct val="90000"/>
              </a:lnSpc>
            </a:pPr>
            <a:r>
              <a:rPr lang="en-US" sz="1400" dirty="0">
                <a:solidFill>
                  <a:srgbClr val="FFFFFF"/>
                </a:solidFill>
              </a:rPr>
              <a:t>Genocide.</a:t>
            </a:r>
          </a:p>
          <a:p>
            <a:pPr lvl="1">
              <a:lnSpc>
                <a:spcPct val="90000"/>
              </a:lnSpc>
            </a:pPr>
            <a:r>
              <a:rPr lang="en-US" sz="1400" dirty="0">
                <a:solidFill>
                  <a:srgbClr val="FFFFFF"/>
                </a:solidFill>
              </a:rPr>
              <a:t>Killing members of the Fur, Masalit, and Zaghawa ethnic groups.</a:t>
            </a:r>
          </a:p>
          <a:p>
            <a:pPr lvl="1">
              <a:lnSpc>
                <a:spcPct val="90000"/>
              </a:lnSpc>
            </a:pPr>
            <a:r>
              <a:rPr lang="en-US" sz="1400" dirty="0">
                <a:solidFill>
                  <a:srgbClr val="FFFFFF"/>
                </a:solidFill>
              </a:rPr>
              <a:t>Causing individuals from these groups serious bodily or mental harm.</a:t>
            </a:r>
          </a:p>
          <a:p>
            <a:pPr lvl="1">
              <a:lnSpc>
                <a:spcPct val="90000"/>
              </a:lnSpc>
            </a:pPr>
            <a:r>
              <a:rPr lang="en-US" sz="1400" dirty="0">
                <a:solidFill>
                  <a:srgbClr val="FFFFFF"/>
                </a:solidFill>
              </a:rPr>
              <a:t>Inflicting conditions of life calculated to bring about these groups' physical destruction.</a:t>
            </a:r>
          </a:p>
          <a:p>
            <a:pPr>
              <a:lnSpc>
                <a:spcPct val="90000"/>
              </a:lnSpc>
            </a:pPr>
            <a:r>
              <a:rPr lang="en-US" sz="1400" dirty="0">
                <a:solidFill>
                  <a:srgbClr val="FFFFFF"/>
                </a:solidFill>
              </a:rPr>
              <a:t>Crimes against humanity.</a:t>
            </a:r>
          </a:p>
          <a:p>
            <a:pPr lvl="1">
              <a:lnSpc>
                <a:spcPct val="90000"/>
              </a:lnSpc>
            </a:pPr>
            <a:r>
              <a:rPr lang="en-US" sz="1400" dirty="0">
                <a:solidFill>
                  <a:srgbClr val="FFFFFF"/>
                </a:solidFill>
              </a:rPr>
              <a:t>Murder.</a:t>
            </a:r>
          </a:p>
          <a:p>
            <a:pPr lvl="1">
              <a:lnSpc>
                <a:spcPct val="90000"/>
              </a:lnSpc>
            </a:pPr>
            <a:r>
              <a:rPr lang="en-US" sz="1400" dirty="0">
                <a:solidFill>
                  <a:srgbClr val="FFFFFF"/>
                </a:solidFill>
              </a:rPr>
              <a:t>Extermination.</a:t>
            </a:r>
          </a:p>
          <a:p>
            <a:pPr lvl="1">
              <a:lnSpc>
                <a:spcPct val="90000"/>
              </a:lnSpc>
            </a:pPr>
            <a:r>
              <a:rPr lang="en-US" sz="1400" dirty="0">
                <a:solidFill>
                  <a:srgbClr val="FFFFFF"/>
                </a:solidFill>
              </a:rPr>
              <a:t>Forcible transfer.</a:t>
            </a:r>
          </a:p>
          <a:p>
            <a:pPr lvl="1">
              <a:lnSpc>
                <a:spcPct val="90000"/>
              </a:lnSpc>
            </a:pPr>
            <a:r>
              <a:rPr lang="en-US" sz="1400" dirty="0">
                <a:solidFill>
                  <a:srgbClr val="FFFFFF"/>
                </a:solidFill>
              </a:rPr>
              <a:t>Rape.</a:t>
            </a:r>
          </a:p>
          <a:p>
            <a:pPr lvl="1">
              <a:lnSpc>
                <a:spcPct val="90000"/>
              </a:lnSpc>
            </a:pPr>
            <a:r>
              <a:rPr lang="en-US" sz="1400" dirty="0">
                <a:solidFill>
                  <a:srgbClr val="FFFFFF"/>
                </a:solidFill>
              </a:rPr>
              <a:t> Torture.</a:t>
            </a:r>
          </a:p>
          <a:p>
            <a:pPr>
              <a:lnSpc>
                <a:spcPct val="90000"/>
              </a:lnSpc>
            </a:pPr>
            <a:r>
              <a:rPr lang="en-US" sz="1400" dirty="0">
                <a:solidFill>
                  <a:srgbClr val="FFFFFF"/>
                </a:solidFill>
              </a:rPr>
              <a:t>War crimes.</a:t>
            </a:r>
          </a:p>
          <a:p>
            <a:pPr lvl="1">
              <a:lnSpc>
                <a:spcPct val="90000"/>
              </a:lnSpc>
            </a:pPr>
            <a:r>
              <a:rPr lang="en-US" sz="1400" dirty="0">
                <a:solidFill>
                  <a:srgbClr val="FFFFFF"/>
                </a:solidFill>
              </a:rPr>
              <a:t>Attacks on civilians in Darfur.</a:t>
            </a:r>
          </a:p>
          <a:p>
            <a:pPr lvl="1">
              <a:lnSpc>
                <a:spcPct val="90000"/>
              </a:lnSpc>
            </a:pPr>
            <a:r>
              <a:rPr lang="en-US" sz="1400" dirty="0">
                <a:solidFill>
                  <a:srgbClr val="FFFFFF"/>
                </a:solidFill>
              </a:rPr>
              <a:t>Pillaging towns and villages.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82394" y="489507"/>
            <a:ext cx="2318706" cy="1655483"/>
          </a:xfrm>
        </p:spPr>
        <p:txBody>
          <a:bodyPr anchor="b">
            <a:normAutofit/>
          </a:bodyPr>
          <a:lstStyle/>
          <a:p>
            <a:pPr>
              <a:lnSpc>
                <a:spcPct val="90000"/>
              </a:lnSpc>
            </a:pPr>
            <a:r>
              <a:rPr lang="en-US" sz="3500"/>
              <a:t>Al-Bashir Ousted in Coup</a:t>
            </a:r>
          </a:p>
        </p:txBody>
      </p:sp>
      <p:pic>
        <p:nvPicPr>
          <p:cNvPr id="4" name="Picture 3" descr="7e34427a31a4851cd70a5be544133dcb">
            <a:extLst>
              <a:ext uri="{FF2B5EF4-FFF2-40B4-BE49-F238E27FC236}">
                <a16:creationId xmlns:a16="http://schemas.microsoft.com/office/drawing/2014/main" id="{762041DD-01D6-4B48-A913-8FDA42209E27}"/>
              </a:ext>
            </a:extLst>
          </p:cNvPr>
          <p:cNvPicPr>
            <a:picLocks noChangeAspect="1"/>
          </p:cNvPicPr>
          <p:nvPr/>
        </p:nvPicPr>
        <p:blipFill rotWithShape="1">
          <a:blip r:embed="rId2"/>
          <a:srcRect l="19857" r="8910"/>
          <a:stretch/>
        </p:blipFill>
        <p:spPr>
          <a:xfrm>
            <a:off x="20" y="431"/>
            <a:ext cx="6086455" cy="6408311"/>
          </a:xfrm>
          <a:prstGeom prst="rect">
            <a:avLst/>
          </a:prstGeom>
        </p:spPr>
      </p:pic>
      <p:sp>
        <p:nvSpPr>
          <p:cNvPr id="3" name="Content Placeholder 2"/>
          <p:cNvSpPr>
            <a:spLocks noGrp="1"/>
          </p:cNvSpPr>
          <p:nvPr>
            <p:ph idx="1"/>
          </p:nvPr>
        </p:nvSpPr>
        <p:spPr>
          <a:xfrm>
            <a:off x="6482394" y="2458995"/>
            <a:ext cx="2207110" cy="3499678"/>
          </a:xfrm>
        </p:spPr>
        <p:txBody>
          <a:bodyPr>
            <a:normAutofit/>
          </a:bodyPr>
          <a:lstStyle/>
          <a:p>
            <a:pPr marL="0" indent="0">
              <a:lnSpc>
                <a:spcPct val="90000"/>
              </a:lnSpc>
              <a:buNone/>
            </a:pPr>
            <a:r>
              <a:rPr lang="en-US" sz="1400" b="1" dirty="0"/>
              <a:t>Apr 11, 2019</a:t>
            </a:r>
          </a:p>
          <a:p>
            <a:pPr>
              <a:lnSpc>
                <a:spcPct val="90000"/>
              </a:lnSpc>
            </a:pPr>
            <a:r>
              <a:rPr lang="en-US" sz="1400" dirty="0"/>
              <a:t>President Omar al-Bashir was "arrested and forced from power in a military coup.”</a:t>
            </a:r>
          </a:p>
          <a:p>
            <a:pPr>
              <a:lnSpc>
                <a:spcPct val="90000"/>
              </a:lnSpc>
            </a:pPr>
            <a:r>
              <a:rPr lang="en-US" sz="1400" dirty="0"/>
              <a:t>A military council was temporarily established once Al-Bashir was removed from power. The council will have control for a two-year period until power is transitioned.</a:t>
            </a:r>
          </a:p>
        </p:txBody>
      </p:sp>
      <p:sp>
        <p:nvSpPr>
          <p:cNvPr id="11" name="Rectangle 1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741"/>
            <a:ext cx="9143997"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6408742"/>
            <a:ext cx="6086475"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5059" y="586822"/>
            <a:ext cx="2670189" cy="1645920"/>
          </a:xfrm>
        </p:spPr>
        <p:txBody>
          <a:bodyPr>
            <a:normAutofit/>
          </a:bodyPr>
          <a:lstStyle/>
          <a:p>
            <a:r>
              <a:rPr lang="en-US" sz="2800"/>
              <a:t>Refugees Return to South Sudan</a:t>
            </a:r>
          </a:p>
        </p:txBody>
      </p:sp>
      <p:sp>
        <p:nvSpPr>
          <p:cNvPr id="13" name="Rectangle 12">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4013373" y="586822"/>
            <a:ext cx="4501977" cy="1645920"/>
          </a:xfrm>
        </p:spPr>
        <p:txBody>
          <a:bodyPr anchor="ctr">
            <a:normAutofit/>
          </a:bodyPr>
          <a:lstStyle/>
          <a:p>
            <a:pPr>
              <a:lnSpc>
                <a:spcPct val="90000"/>
              </a:lnSpc>
            </a:pPr>
            <a:r>
              <a:rPr lang="en-US" sz="1400" dirty="0"/>
              <a:t>According to UNHCR, nearly 26,000 South Sudanese refugees migrated back to their country from Sudan between June 1, 2019, and July 31, 2019.</a:t>
            </a:r>
          </a:p>
          <a:p>
            <a:pPr>
              <a:lnSpc>
                <a:spcPct val="90000"/>
              </a:lnSpc>
            </a:pPr>
            <a:r>
              <a:rPr lang="en-US" sz="1400" dirty="0"/>
              <a:t>UNHCR surmised this was due to the fall of Omar al-Bashir in April 2019 and the increased insecurity for refugees in Sudan.</a:t>
            </a:r>
          </a:p>
        </p:txBody>
      </p:sp>
      <p:pic>
        <p:nvPicPr>
          <p:cNvPr id="4" name="Picture 3" descr="af772e2cf04f941ae3681086e6d8ecba">
            <a:extLst>
              <a:ext uri="{FF2B5EF4-FFF2-40B4-BE49-F238E27FC236}">
                <a16:creationId xmlns:a16="http://schemas.microsoft.com/office/drawing/2014/main" id="{F186AEF0-B23F-7743-B5BD-E3BC77BD70FB}"/>
              </a:ext>
            </a:extLst>
          </p:cNvPr>
          <p:cNvPicPr>
            <a:picLocks noChangeAspect="1"/>
          </p:cNvPicPr>
          <p:nvPr/>
        </p:nvPicPr>
        <p:blipFill>
          <a:blip r:embed="rId2"/>
          <a:stretch>
            <a:fillRect/>
          </a:stretch>
        </p:blipFill>
        <p:spPr>
          <a:xfrm>
            <a:off x="859057" y="2734056"/>
            <a:ext cx="7492180" cy="3483864"/>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54">
            <a:extLst>
              <a:ext uri="{FF2B5EF4-FFF2-40B4-BE49-F238E27FC236}">
                <a16:creationId xmlns:a16="http://schemas.microsoft.com/office/drawing/2014/main" id="{EFB4A7B1-AF01-4C10-96D3-4BEE594198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81778" y="566928"/>
            <a:ext cx="3429000" cy="1161288"/>
          </a:xfrm>
        </p:spPr>
        <p:txBody>
          <a:bodyPr anchor="b">
            <a:normAutofit/>
          </a:bodyPr>
          <a:lstStyle/>
          <a:p>
            <a:r>
              <a:rPr lang="en-US" sz="3100"/>
              <a:t>Bloody Massacre in Khartoum </a:t>
            </a:r>
          </a:p>
        </p:txBody>
      </p:sp>
      <p:pic>
        <p:nvPicPr>
          <p:cNvPr id="5" name="Picture 4" descr="e7420148c58c98997a499efa5c1b8405">
            <a:extLst>
              <a:ext uri="{FF2B5EF4-FFF2-40B4-BE49-F238E27FC236}">
                <a16:creationId xmlns:a16="http://schemas.microsoft.com/office/drawing/2014/main" id="{A874E9E9-DEB0-2F4F-9DD2-0474D9ACCE36}"/>
              </a:ext>
            </a:extLst>
          </p:cNvPr>
          <p:cNvPicPr>
            <a:picLocks noChangeAspect="1"/>
          </p:cNvPicPr>
          <p:nvPr/>
        </p:nvPicPr>
        <p:blipFill rotWithShape="1">
          <a:blip r:embed="rId2"/>
          <a:srcRect t="1906" r="-2" b="3426"/>
          <a:stretch/>
        </p:blipFill>
        <p:spPr>
          <a:xfrm>
            <a:off x="306944" y="831847"/>
            <a:ext cx="4556107" cy="2404547"/>
          </a:xfrm>
          <a:prstGeom prst="rect">
            <a:avLst/>
          </a:prstGeom>
        </p:spPr>
      </p:pic>
      <p:pic>
        <p:nvPicPr>
          <p:cNvPr id="6" name="Picture 5" descr="4991176315d0c6555e3e5fd62ecd02b3">
            <a:extLst>
              <a:ext uri="{FF2B5EF4-FFF2-40B4-BE49-F238E27FC236}">
                <a16:creationId xmlns:a16="http://schemas.microsoft.com/office/drawing/2014/main" id="{5E768767-EFF3-6A40-847A-77FD7E2D6E8F}"/>
              </a:ext>
            </a:extLst>
          </p:cNvPr>
          <p:cNvPicPr>
            <a:picLocks noChangeAspect="1"/>
          </p:cNvPicPr>
          <p:nvPr/>
        </p:nvPicPr>
        <p:blipFill rotWithShape="1">
          <a:blip r:embed="rId3"/>
          <a:srcRect r="-2" b="4905"/>
          <a:stretch/>
        </p:blipFill>
        <p:spPr>
          <a:xfrm>
            <a:off x="5149074" y="4169940"/>
            <a:ext cx="3361704" cy="1774194"/>
          </a:xfrm>
          <a:prstGeom prst="rect">
            <a:avLst/>
          </a:prstGeom>
        </p:spPr>
      </p:pic>
      <p:pic>
        <p:nvPicPr>
          <p:cNvPr id="4" name="Picture 3" descr="30fbf7d65a5a3f2dc516cea3ab0004ac">
            <a:extLst>
              <a:ext uri="{FF2B5EF4-FFF2-40B4-BE49-F238E27FC236}">
                <a16:creationId xmlns:a16="http://schemas.microsoft.com/office/drawing/2014/main" id="{2559E7B7-D35E-144D-B8CF-3516430404EC}"/>
              </a:ext>
            </a:extLst>
          </p:cNvPr>
          <p:cNvPicPr>
            <a:picLocks noChangeAspect="1"/>
          </p:cNvPicPr>
          <p:nvPr/>
        </p:nvPicPr>
        <p:blipFill rotWithShape="1">
          <a:blip r:embed="rId4"/>
          <a:srcRect l="1" t="-335" r="6679" b="333"/>
          <a:stretch/>
        </p:blipFill>
        <p:spPr>
          <a:xfrm>
            <a:off x="306944" y="3514863"/>
            <a:ext cx="4609070" cy="2432501"/>
          </a:xfrm>
          <a:prstGeom prst="rect">
            <a:avLst/>
          </a:prstGeom>
        </p:spPr>
      </p:pic>
      <p:sp>
        <p:nvSpPr>
          <p:cNvPr id="3" name="Content Placeholder 2"/>
          <p:cNvSpPr>
            <a:spLocks noGrp="1"/>
          </p:cNvSpPr>
          <p:nvPr>
            <p:ph idx="1"/>
          </p:nvPr>
        </p:nvSpPr>
        <p:spPr>
          <a:xfrm>
            <a:off x="5081778" y="2057400"/>
            <a:ext cx="3429000" cy="3776472"/>
          </a:xfrm>
        </p:spPr>
        <p:txBody>
          <a:bodyPr>
            <a:normAutofit/>
          </a:bodyPr>
          <a:lstStyle/>
          <a:p>
            <a:pPr marL="0" indent="0">
              <a:buNone/>
            </a:pPr>
            <a:r>
              <a:rPr lang="en-US" sz="1600" b="1" dirty="0"/>
              <a:t>Jun 3, 2019</a:t>
            </a:r>
          </a:p>
          <a:p>
            <a:r>
              <a:rPr lang="en-US" sz="1600" dirty="0"/>
              <a:t>Protestors in Khartoum faced a violent and bloody attack from the government's Rapid Support Forces (RSF), a paramilitary group mostly comprised of Janjaweed militia members, in which an estimated 118 civilians were killed. </a:t>
            </a:r>
          </a:p>
        </p:txBody>
      </p:sp>
      <p:sp>
        <p:nvSpPr>
          <p:cNvPr id="66" name="Rectangle 56">
            <a:extLst>
              <a:ext uri="{FF2B5EF4-FFF2-40B4-BE49-F238E27FC236}">
                <a16:creationId xmlns:a16="http://schemas.microsoft.com/office/drawing/2014/main" id="{134744D3-B068-4646-83B8-525E6D15DF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6112341"/>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58">
            <a:extLst>
              <a:ext uri="{FF2B5EF4-FFF2-40B4-BE49-F238E27FC236}">
                <a16:creationId xmlns:a16="http://schemas.microsoft.com/office/drawing/2014/main" id="{15048A18-0381-485F-B557-E17906AE6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68846" y="4388904"/>
            <a:ext cx="54864"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3436144" cy="6858002"/>
            <a:chOff x="-2" y="-1"/>
            <a:chExt cx="4581527" cy="6858002"/>
          </a:xfrm>
          <a:effectLst>
            <a:outerShdw blurRad="381000" dist="50800" algn="ctr" rotWithShape="0">
              <a:srgbClr val="000000">
                <a:alpha val="10000"/>
              </a:srgbClr>
            </a:outerShdw>
          </a:effectLst>
        </p:grpSpPr>
        <p:grpSp>
          <p:nvGrpSpPr>
            <p:cNvPr id="11" name="Group 10">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19" name="Freeform: Shape 18">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2" name="Group 11">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5" name="Freeform: Shape 14">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itle 1"/>
          <p:cNvSpPr>
            <a:spLocks noGrp="1"/>
          </p:cNvSpPr>
          <p:nvPr>
            <p:ph type="title"/>
          </p:nvPr>
        </p:nvSpPr>
        <p:spPr>
          <a:xfrm>
            <a:off x="620316" y="1641752"/>
            <a:ext cx="1991915" cy="3213277"/>
          </a:xfrm>
        </p:spPr>
        <p:txBody>
          <a:bodyPr anchor="t">
            <a:normAutofit/>
          </a:bodyPr>
          <a:lstStyle/>
          <a:p>
            <a:r>
              <a:rPr lang="en-US" sz="3500">
                <a:solidFill>
                  <a:schemeClr val="bg1"/>
                </a:solidFill>
              </a:rPr>
              <a:t>Sudan Accepts Ethiopian PM as Mediator </a:t>
            </a:r>
          </a:p>
        </p:txBody>
      </p:sp>
      <p:sp>
        <p:nvSpPr>
          <p:cNvPr id="3" name="Content Placeholder 2"/>
          <p:cNvSpPr>
            <a:spLocks noGrp="1"/>
          </p:cNvSpPr>
          <p:nvPr>
            <p:ph idx="1"/>
          </p:nvPr>
        </p:nvSpPr>
        <p:spPr>
          <a:xfrm>
            <a:off x="3924300" y="1721579"/>
            <a:ext cx="4605337" cy="3952648"/>
          </a:xfrm>
        </p:spPr>
        <p:txBody>
          <a:bodyPr>
            <a:normAutofit/>
          </a:bodyPr>
          <a:lstStyle/>
          <a:p>
            <a:pPr marL="0" indent="0">
              <a:buNone/>
            </a:pPr>
            <a:r>
              <a:rPr lang="en-US" sz="2100" b="1" dirty="0">
                <a:solidFill>
                  <a:schemeClr val="bg1">
                    <a:alpha val="80000"/>
                  </a:schemeClr>
                </a:solidFill>
              </a:rPr>
              <a:t>Jun 7, 2019</a:t>
            </a:r>
          </a:p>
          <a:p>
            <a:pPr marL="0" indent="0">
              <a:buNone/>
            </a:pPr>
            <a:r>
              <a:rPr lang="en-US" sz="2100" dirty="0">
                <a:solidFill>
                  <a:schemeClr val="bg1">
                    <a:alpha val="80000"/>
                  </a:schemeClr>
                </a:solidFill>
              </a:rPr>
              <a:t>"Sudan's main alliance of opposition groups and protesters says it accepts Ethiopia's Prime Minister Abiy Ahmed as a mediator in their political deadlock with the Transitional Military Council (TMC) under certain conditions."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5059" y="586822"/>
            <a:ext cx="2670189" cy="1645920"/>
          </a:xfrm>
        </p:spPr>
        <p:txBody>
          <a:bodyPr>
            <a:normAutofit/>
          </a:bodyPr>
          <a:lstStyle/>
          <a:p>
            <a:r>
              <a:rPr lang="en-US" sz="2800"/>
              <a:t>South Sudan Ratifies ICESCR and ICCPR</a:t>
            </a:r>
          </a:p>
        </p:txBody>
      </p:sp>
      <p:sp>
        <p:nvSpPr>
          <p:cNvPr id="13" name="Rectangle 12">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4013373" y="586822"/>
            <a:ext cx="4501977" cy="1645920"/>
          </a:xfrm>
        </p:spPr>
        <p:txBody>
          <a:bodyPr anchor="ctr">
            <a:normAutofit/>
          </a:bodyPr>
          <a:lstStyle/>
          <a:p>
            <a:pPr marL="0" indent="0">
              <a:lnSpc>
                <a:spcPct val="90000"/>
              </a:lnSpc>
              <a:buNone/>
            </a:pPr>
            <a:r>
              <a:rPr lang="en-US" sz="1200" b="1" dirty="0"/>
              <a:t>Jun 7, 2019</a:t>
            </a:r>
          </a:p>
          <a:p>
            <a:pPr marL="0" indent="0">
              <a:lnSpc>
                <a:spcPct val="90000"/>
              </a:lnSpc>
              <a:buNone/>
            </a:pPr>
            <a:r>
              <a:rPr lang="en-US" sz="1200" dirty="0"/>
              <a:t>The UN Mission in South Sudan (UNMISS) worked with 165 members of the South Sudan Transitional National Legislative Assembly (TNLA) to ratify the International Covenant on Economic, Social and Cultural Rights (ICESCR) and International Covenant on Civil and Political Rights (ICCPR). The TNLA voted unanimously to ratify the covenants.</a:t>
            </a:r>
          </a:p>
        </p:txBody>
      </p:sp>
      <p:pic>
        <p:nvPicPr>
          <p:cNvPr id="4" name="Picture 3" descr="81f6d6060d00e37148a869d570cf6355">
            <a:extLst>
              <a:ext uri="{FF2B5EF4-FFF2-40B4-BE49-F238E27FC236}">
                <a16:creationId xmlns:a16="http://schemas.microsoft.com/office/drawing/2014/main" id="{B089B595-9505-434C-ABBA-AF5A8F06E392}"/>
              </a:ext>
            </a:extLst>
          </p:cNvPr>
          <p:cNvPicPr>
            <a:picLocks noChangeAspect="1"/>
          </p:cNvPicPr>
          <p:nvPr/>
        </p:nvPicPr>
        <p:blipFill>
          <a:blip r:embed="rId2"/>
          <a:stretch>
            <a:fillRect/>
          </a:stretch>
        </p:blipFill>
        <p:spPr>
          <a:xfrm>
            <a:off x="418338" y="3209479"/>
            <a:ext cx="8373618" cy="2533017"/>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548640"/>
            <a:ext cx="2700645" cy="5431536"/>
          </a:xfrm>
        </p:spPr>
        <p:txBody>
          <a:bodyPr>
            <a:normAutofit/>
          </a:bodyPr>
          <a:lstStyle/>
          <a:p>
            <a:r>
              <a:rPr lang="en-US" sz="4700"/>
              <a:t>Four People Killed </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44813" y="552091"/>
            <a:ext cx="4668251" cy="5431536"/>
          </a:xfrm>
        </p:spPr>
        <p:txBody>
          <a:bodyPr anchor="ctr">
            <a:normAutofit/>
          </a:bodyPr>
          <a:lstStyle/>
          <a:p>
            <a:pPr marL="0" indent="0">
              <a:buNone/>
            </a:pPr>
            <a:r>
              <a:rPr lang="en-US" sz="1900" b="1" dirty="0"/>
              <a:t>Jun 9, 2019</a:t>
            </a:r>
          </a:p>
          <a:p>
            <a:r>
              <a:rPr lang="en-US" sz="1900" dirty="0"/>
              <a:t>On the first day of the civil disobedience campaign, four people were killed. </a:t>
            </a:r>
          </a:p>
          <a:p>
            <a:r>
              <a:rPr lang="en-US" sz="1900" dirty="0"/>
              <a:t>The Central Committee for Sudanese Doctors (CCSD) announced that two people are shot dead in Khartoum and Omdurman, and two others died in the hospital in Omdurman after being stabbed and beaten.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2617" y="962166"/>
            <a:ext cx="2327856" cy="4421876"/>
          </a:xfrm>
        </p:spPr>
        <p:txBody>
          <a:bodyPr anchor="t">
            <a:normAutofit/>
          </a:bodyPr>
          <a:lstStyle/>
          <a:p>
            <a:pPr algn="r"/>
            <a:r>
              <a:rPr lang="en-US" sz="3500"/>
              <a:t>Protesters in Sudan Agree to Resume Talks with Military </a:t>
            </a:r>
          </a:p>
        </p:txBody>
      </p:sp>
      <p:sp>
        <p:nvSpPr>
          <p:cNvPr id="3" name="Content Placeholder 2"/>
          <p:cNvSpPr>
            <a:spLocks noGrp="1"/>
          </p:cNvSpPr>
          <p:nvPr>
            <p:ph idx="1"/>
          </p:nvPr>
        </p:nvSpPr>
        <p:spPr>
          <a:xfrm>
            <a:off x="3066696" y="962167"/>
            <a:ext cx="5143585" cy="4743174"/>
          </a:xfrm>
        </p:spPr>
        <p:txBody>
          <a:bodyPr anchor="t">
            <a:normAutofit/>
          </a:bodyPr>
          <a:lstStyle/>
          <a:p>
            <a:pPr marL="0" indent="0">
              <a:buNone/>
            </a:pPr>
            <a:r>
              <a:rPr lang="en-US" sz="1700" b="1" dirty="0"/>
              <a:t>Jun 11, 2019</a:t>
            </a:r>
          </a:p>
          <a:p>
            <a:r>
              <a:rPr lang="en-US" sz="1700" dirty="0"/>
              <a:t>Protesters in Sudan agree to suspend the strike in the campaign of civil disobedience in exchange for concessions from the military. </a:t>
            </a:r>
          </a:p>
          <a:p>
            <a:r>
              <a:rPr lang="en-US" sz="1700" dirty="0"/>
              <a:t>"The strike brought a lot of activity to Khartoum to a standstill, as the Declaration of Freedom and Change Forces (DFCF) alliance tried to pressure Sudan's military council to relinquish power."</a:t>
            </a:r>
          </a:p>
          <a:p>
            <a:r>
              <a:rPr lang="en-US" sz="1700" dirty="0"/>
              <a:t>"Demonstrators called off a nationwide civil disobedience campaign and agreed to new talks with generals."</a:t>
            </a:r>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pPr>
              <a:lnSpc>
                <a:spcPct val="90000"/>
              </a:lnSpc>
            </a:pPr>
            <a:r>
              <a:rPr lang="en-US" sz="4000"/>
              <a:t>Omar al-Bashir Self-Appointed President</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pPr marL="0" indent="0">
              <a:buNone/>
            </a:pPr>
            <a:r>
              <a:rPr lang="en-US" sz="1900" b="1" dirty="0"/>
              <a:t>Oct 16, 1993</a:t>
            </a:r>
          </a:p>
          <a:p>
            <a:pPr marL="0" indent="0">
              <a:buNone/>
            </a:pPr>
            <a:r>
              <a:rPr lang="en-US" sz="1900" dirty="0"/>
              <a:t>A few years after the 1989 coup of former Sudan Prime Minister Sadiq al-Mahdi by Omar al-Bashir, he appointed himself as President of Sudan.</a:t>
            </a:r>
          </a:p>
        </p:txBody>
      </p:sp>
      <p:pic>
        <p:nvPicPr>
          <p:cNvPr id="4" name="Picture 3" descr="1100bb3e5c4eff60f6e497fda1b2c822">
            <a:extLst>
              <a:ext uri="{FF2B5EF4-FFF2-40B4-BE49-F238E27FC236}">
                <a16:creationId xmlns:a16="http://schemas.microsoft.com/office/drawing/2014/main" id="{FB838FE5-48C8-0148-8B50-7F3FAE106D3A}"/>
              </a:ext>
            </a:extLst>
          </p:cNvPr>
          <p:cNvPicPr>
            <a:picLocks noChangeAspect="1"/>
          </p:cNvPicPr>
          <p:nvPr/>
        </p:nvPicPr>
        <p:blipFill rotWithShape="1">
          <a:blip r:embed="rId2"/>
          <a:srcRect l="13018" r="36767"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9797" y="586855"/>
            <a:ext cx="3172575" cy="3387497"/>
          </a:xfrm>
        </p:spPr>
        <p:txBody>
          <a:bodyPr anchor="b">
            <a:normAutofit/>
          </a:bodyPr>
          <a:lstStyle/>
          <a:p>
            <a:pPr algn="r"/>
            <a:r>
              <a:rPr lang="en-US" sz="3500">
                <a:solidFill>
                  <a:srgbClr val="FFFFFF"/>
                </a:solidFill>
              </a:rPr>
              <a:t>UNSC Condemns Sudan Violence </a:t>
            </a:r>
          </a:p>
        </p:txBody>
      </p:sp>
      <p:sp>
        <p:nvSpPr>
          <p:cNvPr id="3" name="Content Placeholder 2"/>
          <p:cNvSpPr>
            <a:spLocks noGrp="1"/>
          </p:cNvSpPr>
          <p:nvPr>
            <p:ph idx="1"/>
          </p:nvPr>
        </p:nvSpPr>
        <p:spPr>
          <a:xfrm>
            <a:off x="4877368" y="649480"/>
            <a:ext cx="3646835" cy="5546047"/>
          </a:xfrm>
        </p:spPr>
        <p:txBody>
          <a:bodyPr anchor="ctr">
            <a:normAutofit/>
          </a:bodyPr>
          <a:lstStyle/>
          <a:p>
            <a:pPr marL="0" indent="0">
              <a:buNone/>
            </a:pPr>
            <a:r>
              <a:rPr lang="en-US" sz="1700" b="1" dirty="0"/>
              <a:t>Jun 12, 2019</a:t>
            </a:r>
          </a:p>
          <a:p>
            <a:r>
              <a:rPr lang="en-US" sz="1700" dirty="0"/>
              <a:t>The United Nations Security Council called for an immediate end to the violence against civilians in Khartoum and expressed the importance of human rights. </a:t>
            </a:r>
          </a:p>
          <a:p>
            <a:r>
              <a:rPr lang="en-US" sz="1700" dirty="0"/>
              <a:t>The UN Security Council called on Khartoum's military leaders and the protest movement to find a solution to the crisis.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900814"/>
            <a:ext cx="569713"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633165"/>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965" y="636723"/>
            <a:ext cx="3000047"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01154" y="982272"/>
            <a:ext cx="2541314" cy="4560970"/>
          </a:xfrm>
        </p:spPr>
        <p:txBody>
          <a:bodyPr>
            <a:normAutofit/>
          </a:bodyPr>
          <a:lstStyle/>
          <a:p>
            <a:r>
              <a:rPr lang="en-US" sz="3500">
                <a:solidFill>
                  <a:srgbClr val="FFFFFF"/>
                </a:solidFill>
              </a:rPr>
              <a:t>US Names Special Sudan Envoy </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76336" y="1352302"/>
            <a:ext cx="499169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p:cNvSpPr>
            <a:spLocks noGrp="1"/>
          </p:cNvSpPr>
          <p:nvPr>
            <p:ph idx="1"/>
          </p:nvPr>
        </p:nvSpPr>
        <p:spPr>
          <a:xfrm>
            <a:off x="3916396" y="1719618"/>
            <a:ext cx="4461623" cy="4334629"/>
          </a:xfrm>
        </p:spPr>
        <p:txBody>
          <a:bodyPr anchor="ctr">
            <a:normAutofit/>
          </a:bodyPr>
          <a:lstStyle/>
          <a:p>
            <a:pPr marL="0" indent="0">
              <a:lnSpc>
                <a:spcPct val="90000"/>
              </a:lnSpc>
              <a:buNone/>
            </a:pPr>
            <a:r>
              <a:rPr lang="en-US" sz="2100" b="1" dirty="0">
                <a:solidFill>
                  <a:srgbClr val="FEFFFF"/>
                </a:solidFill>
              </a:rPr>
              <a:t>Jun 13, 2019</a:t>
            </a:r>
          </a:p>
          <a:p>
            <a:pPr>
              <a:lnSpc>
                <a:spcPct val="90000"/>
              </a:lnSpc>
            </a:pPr>
            <a:r>
              <a:rPr lang="en-US" sz="2100" dirty="0">
                <a:solidFill>
                  <a:srgbClr val="FEFFFF"/>
                </a:solidFill>
              </a:rPr>
              <a:t>Washington nominated Donald Booth as a special envoy to create a "peaceful political solution" in Khartoum between the generals and protestors.</a:t>
            </a:r>
          </a:p>
          <a:p>
            <a:pPr>
              <a:lnSpc>
                <a:spcPct val="90000"/>
              </a:lnSpc>
            </a:pPr>
            <a:r>
              <a:rPr lang="en-US" sz="2100" dirty="0">
                <a:solidFill>
                  <a:srgbClr val="FEFFFF"/>
                </a:solidFill>
              </a:rPr>
              <a:t>Booth has experience dealing with disputes in Africa, as he has previously served as a special envoy to Sudan and South Sudan. </a:t>
            </a:r>
          </a:p>
          <a:p>
            <a:pPr>
              <a:lnSpc>
                <a:spcPct val="90000"/>
              </a:lnSpc>
            </a:pPr>
            <a:r>
              <a:rPr lang="en-US" sz="2100" dirty="0">
                <a:solidFill>
                  <a:srgbClr val="FEFFFF"/>
                </a:solidFill>
              </a:rPr>
              <a:t>Booth was already in Khartoum with Assistant Secretary of State for Africa Affairs, Tibor Nagy, to "engage with parties."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a:bodyPr>
          <a:lstStyle/>
          <a:p>
            <a:r>
              <a:rPr lang="en-US" sz="3200"/>
              <a:t>UN Reports Critical Food Emergency</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330505"/>
            <a:ext cx="3419569" cy="4017925"/>
          </a:xfrm>
        </p:spPr>
        <p:txBody>
          <a:bodyPr anchor="ctr">
            <a:normAutofit fontScale="92500" lnSpcReduction="10000"/>
          </a:bodyPr>
          <a:lstStyle/>
          <a:p>
            <a:pPr marL="0" indent="0">
              <a:lnSpc>
                <a:spcPct val="90000"/>
              </a:lnSpc>
              <a:buNone/>
            </a:pPr>
            <a:r>
              <a:rPr lang="en-US" sz="1400" b="1" dirty="0"/>
              <a:t>Jun 14, 2019</a:t>
            </a:r>
          </a:p>
          <a:p>
            <a:pPr>
              <a:lnSpc>
                <a:spcPct val="90000"/>
              </a:lnSpc>
            </a:pPr>
            <a:r>
              <a:rPr lang="en-US" sz="1400" dirty="0"/>
              <a:t>According to three UN agencies -- Food and Agriculture Organization of the United Nations (FAO), the United Nations Children's Fund (UNICEF), and the World Food </a:t>
            </a:r>
            <a:r>
              <a:rPr lang="en-US" sz="1400" dirty="0" err="1"/>
              <a:t>Programme</a:t>
            </a:r>
            <a:r>
              <a:rPr lang="en-US" sz="1400" dirty="0"/>
              <a:t> (WFP) -- South Sudan is facing a food crisis, with roughly 61% of the population suffering from food insecurity.</a:t>
            </a:r>
          </a:p>
          <a:p>
            <a:pPr>
              <a:lnSpc>
                <a:spcPct val="90000"/>
              </a:lnSpc>
            </a:pPr>
            <a:r>
              <a:rPr lang="en-US" sz="1400" dirty="0"/>
              <a:t>According to the Integrated Food Security Phase Classification (IPC), "an estimated 6.96 million South Sudanese will face acute levels of food insecurity or worse (IPC Phases 3, 4 and 5) by the end of July [2019].”</a:t>
            </a:r>
          </a:p>
          <a:p>
            <a:pPr>
              <a:lnSpc>
                <a:spcPct val="90000"/>
              </a:lnSpc>
            </a:pPr>
            <a:r>
              <a:rPr lang="en-US" sz="1400" dirty="0"/>
              <a:t>"An estimated 21,000 people will likely face a catastrophic lack of food access (IPC Phase 5, the highest level in the five-step classification), while about 1.82 million will face Emergency (IPC Phase 4) and another 5.12 million people will face Crisis (IPC Phase 3) levels of food insecurity."</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d75db239e1a917e5aa651a56cf60b24">
            <a:extLst>
              <a:ext uri="{FF2B5EF4-FFF2-40B4-BE49-F238E27FC236}">
                <a16:creationId xmlns:a16="http://schemas.microsoft.com/office/drawing/2014/main" id="{47C56F21-01BF-1042-8DE9-98123F710791}"/>
              </a:ext>
            </a:extLst>
          </p:cNvPr>
          <p:cNvPicPr>
            <a:picLocks noChangeAspect="1"/>
          </p:cNvPicPr>
          <p:nvPr/>
        </p:nvPicPr>
        <p:blipFill rotWithShape="1">
          <a:blip r:embed="rId2"/>
          <a:srcRect l="26285" r="22072" b="1"/>
          <a:stretch/>
        </p:blipFill>
        <p:spPr>
          <a:xfrm>
            <a:off x="4483341" y="799352"/>
            <a:ext cx="4069057" cy="5259296"/>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6478" y="386930"/>
            <a:ext cx="6927525" cy="1188950"/>
          </a:xfrm>
        </p:spPr>
        <p:txBody>
          <a:bodyPr anchor="b">
            <a:normAutofit/>
          </a:bodyPr>
          <a:lstStyle/>
          <a:p>
            <a:pPr>
              <a:lnSpc>
                <a:spcPct val="90000"/>
              </a:lnSpc>
            </a:pPr>
            <a:r>
              <a:rPr lang="en-US" sz="4000"/>
              <a:t>Rebel and Government Forces Allegedly Kill Over 100 Civilians</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998368"/>
            <a:ext cx="8771274"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5245" y="2397211"/>
            <a:ext cx="7607751" cy="3719384"/>
          </a:xfrm>
        </p:spPr>
        <p:txBody>
          <a:bodyPr anchor="ctr">
            <a:normAutofit lnSpcReduction="10000"/>
          </a:bodyPr>
          <a:lstStyle/>
          <a:p>
            <a:pPr marL="0" indent="0">
              <a:lnSpc>
                <a:spcPct val="90000"/>
              </a:lnSpc>
              <a:buNone/>
            </a:pPr>
            <a:r>
              <a:rPr lang="en-US" sz="1800" b="1" dirty="0"/>
              <a:t>Jul 3, 2019</a:t>
            </a:r>
          </a:p>
          <a:p>
            <a:pPr>
              <a:lnSpc>
                <a:spcPct val="90000"/>
              </a:lnSpc>
            </a:pPr>
            <a:r>
              <a:rPr lang="en-US" sz="1800" dirty="0"/>
              <a:t>According to a report released by the Human Rights division of the United Nations Mission in South Sudan (UNMISS), 104 civilians were killed and "almost the same number of women and girls were raped or suffered other sexual violence."</a:t>
            </a:r>
          </a:p>
          <a:p>
            <a:pPr>
              <a:lnSpc>
                <a:spcPct val="90000"/>
              </a:lnSpc>
            </a:pPr>
            <a:r>
              <a:rPr lang="en-US" sz="1800" dirty="0"/>
              <a:t>The report documented "95 separate incidents of violations and abuses in the period from September 2018 until April 2019. These incidents included 30 attacks on villages and led to the killing of 104 civilians and wounding of another 35 as well as the abduction of 187 people."</a:t>
            </a:r>
          </a:p>
          <a:p>
            <a:pPr>
              <a:lnSpc>
                <a:spcPct val="90000"/>
              </a:lnSpc>
            </a:pPr>
            <a:r>
              <a:rPr lang="en-US" sz="1800" dirty="0"/>
              <a:t>UNMISS alleged the groups responsible for the brutal violations as: "opposition armed groups who are not signatories to the R-ARCSS (such as the National Salvation Front (NAS), the South Sudan National Movement for Change (SSNMC) and affiliated armed groups/elements); Government armed forces; and the pro-</a:t>
            </a:r>
            <a:r>
              <a:rPr lang="en-US" sz="1800" dirty="0" err="1"/>
              <a:t>Riek</a:t>
            </a:r>
            <a:r>
              <a:rPr lang="en-US" sz="1800" dirty="0"/>
              <a:t> Machar Sudan People’s Liberation Army in Opposition (SPLA-IO/RM)."</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699" y="294538"/>
            <a:ext cx="7421963" cy="1033669"/>
          </a:xfrm>
        </p:spPr>
        <p:txBody>
          <a:bodyPr>
            <a:normAutofit/>
          </a:bodyPr>
          <a:lstStyle/>
          <a:p>
            <a:r>
              <a:rPr lang="en-US" sz="3200">
                <a:solidFill>
                  <a:srgbClr val="FFFFFF"/>
                </a:solidFill>
              </a:rPr>
              <a:t>Sudan Military and Civilians Sign Peace Deal</a:t>
            </a:r>
          </a:p>
        </p:txBody>
      </p:sp>
      <p:sp>
        <p:nvSpPr>
          <p:cNvPr id="3" name="Content Placeholder 2"/>
          <p:cNvSpPr>
            <a:spLocks noGrp="1"/>
          </p:cNvSpPr>
          <p:nvPr>
            <p:ph idx="1"/>
          </p:nvPr>
        </p:nvSpPr>
        <p:spPr>
          <a:xfrm>
            <a:off x="803189" y="2088292"/>
            <a:ext cx="7647473" cy="4028303"/>
          </a:xfrm>
        </p:spPr>
        <p:txBody>
          <a:bodyPr anchor="ctr">
            <a:normAutofit/>
          </a:bodyPr>
          <a:lstStyle/>
          <a:p>
            <a:pPr marL="0" indent="0">
              <a:lnSpc>
                <a:spcPct val="90000"/>
              </a:lnSpc>
              <a:buNone/>
            </a:pPr>
            <a:r>
              <a:rPr lang="en-US" sz="1700" b="1" dirty="0"/>
              <a:t>Jul 17, 2019</a:t>
            </a:r>
          </a:p>
          <a:p>
            <a:pPr>
              <a:lnSpc>
                <a:spcPct val="90000"/>
              </a:lnSpc>
            </a:pPr>
            <a:r>
              <a:rPr lang="en-US" sz="1700" dirty="0"/>
              <a:t>The Sudanese military and civilians have signed a deal to end deadly turmoil  after the military ousted President Omar al-Bashir. </a:t>
            </a:r>
          </a:p>
          <a:p>
            <a:pPr>
              <a:lnSpc>
                <a:spcPct val="90000"/>
              </a:lnSpc>
            </a:pPr>
            <a:r>
              <a:rPr lang="en-US" sz="1700" dirty="0"/>
              <a:t>According to the BBC, under the deal, the following has been agreed to "The two sides have agreed to rotate control of the sovereign council for just over three years. That council will be made of five civilians, five military figures, and an 11th civilian, to be chosen by the 10 members. A military general will be in charge of that council for the first 21 months, then a civilian will lead for the following 18 months, followed by elections. They also agreed that there will be a cabinet in which the prime minister will be chosen by the protesters and two key posts - </a:t>
            </a:r>
            <a:r>
              <a:rPr lang="en-US" sz="1700" dirty="0" err="1"/>
              <a:t>defence</a:t>
            </a:r>
            <a:r>
              <a:rPr lang="en-US" sz="1700" dirty="0"/>
              <a:t> and interior minister - will be nominated by the military. The military has been pushing for immunity from prosecution after protesters' deaths, but this is absent from the signed deal. It does, however, promise an investigation into the violence."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CDB30C-1F82-41E6-A067-831D6E891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 y="0"/>
            <a:ext cx="9143772"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DA86DD-F997-4F66-A87C-5B58AB6D1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41B827-437E-40A3-A732-669230D6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1826" y="891540"/>
            <a:ext cx="8242174"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42988" y="1054121"/>
            <a:ext cx="7098848" cy="1184111"/>
          </a:xfrm>
        </p:spPr>
        <p:txBody>
          <a:bodyPr>
            <a:normAutofit/>
          </a:bodyPr>
          <a:lstStyle/>
          <a:p>
            <a:pPr>
              <a:lnSpc>
                <a:spcPct val="90000"/>
              </a:lnSpc>
            </a:pPr>
            <a:r>
              <a:rPr lang="en-US" sz="3700"/>
              <a:t>"Militiamen" gang-rape two Darfur girls</a:t>
            </a:r>
          </a:p>
        </p:txBody>
      </p:sp>
      <p:sp>
        <p:nvSpPr>
          <p:cNvPr id="3" name="Content Placeholder 2"/>
          <p:cNvSpPr>
            <a:spLocks noGrp="1"/>
          </p:cNvSpPr>
          <p:nvPr>
            <p:ph idx="1"/>
          </p:nvPr>
        </p:nvSpPr>
        <p:spPr>
          <a:xfrm>
            <a:off x="1143000" y="2399099"/>
            <a:ext cx="7099173" cy="3400969"/>
          </a:xfrm>
        </p:spPr>
        <p:txBody>
          <a:bodyPr>
            <a:normAutofit/>
          </a:bodyPr>
          <a:lstStyle/>
          <a:p>
            <a:pPr marL="0" indent="0">
              <a:buNone/>
            </a:pPr>
            <a:r>
              <a:rPr lang="en-US" sz="2100" b="1" dirty="0"/>
              <a:t>Jul 18, 2019</a:t>
            </a:r>
          </a:p>
          <a:p>
            <a:pPr marL="0" indent="0">
              <a:buNone/>
            </a:pPr>
            <a:r>
              <a:rPr lang="en-US" sz="2100" dirty="0"/>
              <a:t>Allegedly, two girls were gang-raped by government militiamen when returning home from work. The girls were found by a rescue team, immediately taken to a hospital, and a complaint was filed with the police station.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9F388DC-C47F-4048-9B69-F1644A2A16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422C035D-D3AD-4301-A1B5-D4C91E3C5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4926329"/>
            <a:ext cx="9143997" cy="1931671"/>
          </a:xfrm>
          <a:custGeom>
            <a:avLst/>
            <a:gdLst>
              <a:gd name="connsiteX0" fmla="*/ 619388 w 12191996"/>
              <a:gd name="connsiteY0" fmla="*/ 0 h 1931671"/>
              <a:gd name="connsiteX1" fmla="*/ 687651 w 12191996"/>
              <a:gd name="connsiteY1" fmla="*/ 3175 h 1931671"/>
              <a:gd name="connsiteX2" fmla="*/ 747976 w 12191996"/>
              <a:gd name="connsiteY2" fmla="*/ 9525 h 1931671"/>
              <a:gd name="connsiteX3" fmla="*/ 800363 w 12191996"/>
              <a:gd name="connsiteY3" fmla="*/ 20637 h 1931671"/>
              <a:gd name="connsiteX4" fmla="*/ 846401 w 12191996"/>
              <a:gd name="connsiteY4" fmla="*/ 36512 h 1931671"/>
              <a:gd name="connsiteX5" fmla="*/ 887676 w 12191996"/>
              <a:gd name="connsiteY5" fmla="*/ 52387 h 1931671"/>
              <a:gd name="connsiteX6" fmla="*/ 924188 w 12191996"/>
              <a:gd name="connsiteY6" fmla="*/ 68262 h 1931671"/>
              <a:gd name="connsiteX7" fmla="*/ 962288 w 12191996"/>
              <a:gd name="connsiteY7" fmla="*/ 87312 h 1931671"/>
              <a:gd name="connsiteX8" fmla="*/ 1000388 w 12191996"/>
              <a:gd name="connsiteY8" fmla="*/ 106362 h 1931671"/>
              <a:gd name="connsiteX9" fmla="*/ 1036901 w 12191996"/>
              <a:gd name="connsiteY9" fmla="*/ 125412 h 1931671"/>
              <a:gd name="connsiteX10" fmla="*/ 1078176 w 12191996"/>
              <a:gd name="connsiteY10" fmla="*/ 141287 h 1931671"/>
              <a:gd name="connsiteX11" fmla="*/ 1124213 w 12191996"/>
              <a:gd name="connsiteY11" fmla="*/ 155575 h 1931671"/>
              <a:gd name="connsiteX12" fmla="*/ 1176601 w 12191996"/>
              <a:gd name="connsiteY12" fmla="*/ 166687 h 1931671"/>
              <a:gd name="connsiteX13" fmla="*/ 1236926 w 12191996"/>
              <a:gd name="connsiteY13" fmla="*/ 174625 h 1931671"/>
              <a:gd name="connsiteX14" fmla="*/ 1305188 w 12191996"/>
              <a:gd name="connsiteY14" fmla="*/ 176212 h 1931671"/>
              <a:gd name="connsiteX15" fmla="*/ 1373451 w 12191996"/>
              <a:gd name="connsiteY15" fmla="*/ 174625 h 1931671"/>
              <a:gd name="connsiteX16" fmla="*/ 1433776 w 12191996"/>
              <a:gd name="connsiteY16" fmla="*/ 166687 h 1931671"/>
              <a:gd name="connsiteX17" fmla="*/ 1486163 w 12191996"/>
              <a:gd name="connsiteY17" fmla="*/ 155575 h 1931671"/>
              <a:gd name="connsiteX18" fmla="*/ 1532201 w 12191996"/>
              <a:gd name="connsiteY18" fmla="*/ 141287 h 1931671"/>
              <a:gd name="connsiteX19" fmla="*/ 1573476 w 12191996"/>
              <a:gd name="connsiteY19" fmla="*/ 125412 h 1931671"/>
              <a:gd name="connsiteX20" fmla="*/ 1609988 w 12191996"/>
              <a:gd name="connsiteY20" fmla="*/ 106362 h 1931671"/>
              <a:gd name="connsiteX21" fmla="*/ 1648088 w 12191996"/>
              <a:gd name="connsiteY21" fmla="*/ 87312 h 1931671"/>
              <a:gd name="connsiteX22" fmla="*/ 1686188 w 12191996"/>
              <a:gd name="connsiteY22" fmla="*/ 68262 h 1931671"/>
              <a:gd name="connsiteX23" fmla="*/ 1722701 w 12191996"/>
              <a:gd name="connsiteY23" fmla="*/ 52387 h 1931671"/>
              <a:gd name="connsiteX24" fmla="*/ 1763976 w 12191996"/>
              <a:gd name="connsiteY24" fmla="*/ 36512 h 1931671"/>
              <a:gd name="connsiteX25" fmla="*/ 1810013 w 12191996"/>
              <a:gd name="connsiteY25" fmla="*/ 20637 h 1931671"/>
              <a:gd name="connsiteX26" fmla="*/ 1862401 w 12191996"/>
              <a:gd name="connsiteY26" fmla="*/ 9525 h 1931671"/>
              <a:gd name="connsiteX27" fmla="*/ 1922726 w 12191996"/>
              <a:gd name="connsiteY27" fmla="*/ 3175 h 1931671"/>
              <a:gd name="connsiteX28" fmla="*/ 1990988 w 12191996"/>
              <a:gd name="connsiteY28" fmla="*/ 0 h 1931671"/>
              <a:gd name="connsiteX29" fmla="*/ 2059251 w 12191996"/>
              <a:gd name="connsiteY29" fmla="*/ 3175 h 1931671"/>
              <a:gd name="connsiteX30" fmla="*/ 2119576 w 12191996"/>
              <a:gd name="connsiteY30" fmla="*/ 9525 h 1931671"/>
              <a:gd name="connsiteX31" fmla="*/ 2171963 w 12191996"/>
              <a:gd name="connsiteY31" fmla="*/ 20637 h 1931671"/>
              <a:gd name="connsiteX32" fmla="*/ 2218001 w 12191996"/>
              <a:gd name="connsiteY32" fmla="*/ 36512 h 1931671"/>
              <a:gd name="connsiteX33" fmla="*/ 2259276 w 12191996"/>
              <a:gd name="connsiteY33" fmla="*/ 52387 h 1931671"/>
              <a:gd name="connsiteX34" fmla="*/ 2295788 w 12191996"/>
              <a:gd name="connsiteY34" fmla="*/ 68262 h 1931671"/>
              <a:gd name="connsiteX35" fmla="*/ 2333888 w 12191996"/>
              <a:gd name="connsiteY35" fmla="*/ 87312 h 1931671"/>
              <a:gd name="connsiteX36" fmla="*/ 2371988 w 12191996"/>
              <a:gd name="connsiteY36" fmla="*/ 106362 h 1931671"/>
              <a:gd name="connsiteX37" fmla="*/ 2408501 w 12191996"/>
              <a:gd name="connsiteY37" fmla="*/ 125412 h 1931671"/>
              <a:gd name="connsiteX38" fmla="*/ 2449776 w 12191996"/>
              <a:gd name="connsiteY38" fmla="*/ 141287 h 1931671"/>
              <a:gd name="connsiteX39" fmla="*/ 2495813 w 12191996"/>
              <a:gd name="connsiteY39" fmla="*/ 155575 h 1931671"/>
              <a:gd name="connsiteX40" fmla="*/ 2548201 w 12191996"/>
              <a:gd name="connsiteY40" fmla="*/ 166687 h 1931671"/>
              <a:gd name="connsiteX41" fmla="*/ 2608526 w 12191996"/>
              <a:gd name="connsiteY41" fmla="*/ 174625 h 1931671"/>
              <a:gd name="connsiteX42" fmla="*/ 2676788 w 12191996"/>
              <a:gd name="connsiteY42" fmla="*/ 176212 h 1931671"/>
              <a:gd name="connsiteX43" fmla="*/ 2745051 w 12191996"/>
              <a:gd name="connsiteY43" fmla="*/ 174625 h 1931671"/>
              <a:gd name="connsiteX44" fmla="*/ 2805376 w 12191996"/>
              <a:gd name="connsiteY44" fmla="*/ 166687 h 1931671"/>
              <a:gd name="connsiteX45" fmla="*/ 2857763 w 12191996"/>
              <a:gd name="connsiteY45" fmla="*/ 155575 h 1931671"/>
              <a:gd name="connsiteX46" fmla="*/ 2903801 w 12191996"/>
              <a:gd name="connsiteY46" fmla="*/ 141287 h 1931671"/>
              <a:gd name="connsiteX47" fmla="*/ 2945076 w 12191996"/>
              <a:gd name="connsiteY47" fmla="*/ 125412 h 1931671"/>
              <a:gd name="connsiteX48" fmla="*/ 2981588 w 12191996"/>
              <a:gd name="connsiteY48" fmla="*/ 106362 h 1931671"/>
              <a:gd name="connsiteX49" fmla="*/ 3019688 w 12191996"/>
              <a:gd name="connsiteY49" fmla="*/ 87312 h 1931671"/>
              <a:gd name="connsiteX50" fmla="*/ 3057788 w 12191996"/>
              <a:gd name="connsiteY50" fmla="*/ 68262 h 1931671"/>
              <a:gd name="connsiteX51" fmla="*/ 3094301 w 12191996"/>
              <a:gd name="connsiteY51" fmla="*/ 52387 h 1931671"/>
              <a:gd name="connsiteX52" fmla="*/ 3135576 w 12191996"/>
              <a:gd name="connsiteY52" fmla="*/ 36512 h 1931671"/>
              <a:gd name="connsiteX53" fmla="*/ 3181613 w 12191996"/>
              <a:gd name="connsiteY53" fmla="*/ 20637 h 1931671"/>
              <a:gd name="connsiteX54" fmla="*/ 3234001 w 12191996"/>
              <a:gd name="connsiteY54" fmla="*/ 9525 h 1931671"/>
              <a:gd name="connsiteX55" fmla="*/ 3294326 w 12191996"/>
              <a:gd name="connsiteY55" fmla="*/ 3175 h 1931671"/>
              <a:gd name="connsiteX56" fmla="*/ 3361001 w 12191996"/>
              <a:gd name="connsiteY56" fmla="*/ 0 h 1931671"/>
              <a:gd name="connsiteX57" fmla="*/ 3430851 w 12191996"/>
              <a:gd name="connsiteY57" fmla="*/ 3175 h 1931671"/>
              <a:gd name="connsiteX58" fmla="*/ 3491176 w 12191996"/>
              <a:gd name="connsiteY58" fmla="*/ 9525 h 1931671"/>
              <a:gd name="connsiteX59" fmla="*/ 3543563 w 12191996"/>
              <a:gd name="connsiteY59" fmla="*/ 20637 h 1931671"/>
              <a:gd name="connsiteX60" fmla="*/ 3589601 w 12191996"/>
              <a:gd name="connsiteY60" fmla="*/ 36512 h 1931671"/>
              <a:gd name="connsiteX61" fmla="*/ 3630876 w 12191996"/>
              <a:gd name="connsiteY61" fmla="*/ 52387 h 1931671"/>
              <a:gd name="connsiteX62" fmla="*/ 3667388 w 12191996"/>
              <a:gd name="connsiteY62" fmla="*/ 68262 h 1931671"/>
              <a:gd name="connsiteX63" fmla="*/ 3705488 w 12191996"/>
              <a:gd name="connsiteY63" fmla="*/ 87312 h 1931671"/>
              <a:gd name="connsiteX64" fmla="*/ 3743588 w 12191996"/>
              <a:gd name="connsiteY64" fmla="*/ 106362 h 1931671"/>
              <a:gd name="connsiteX65" fmla="*/ 3780101 w 12191996"/>
              <a:gd name="connsiteY65" fmla="*/ 125412 h 1931671"/>
              <a:gd name="connsiteX66" fmla="*/ 3821376 w 12191996"/>
              <a:gd name="connsiteY66" fmla="*/ 141287 h 1931671"/>
              <a:gd name="connsiteX67" fmla="*/ 3867413 w 12191996"/>
              <a:gd name="connsiteY67" fmla="*/ 155575 h 1931671"/>
              <a:gd name="connsiteX68" fmla="*/ 3919801 w 12191996"/>
              <a:gd name="connsiteY68" fmla="*/ 166687 h 1931671"/>
              <a:gd name="connsiteX69" fmla="*/ 3980126 w 12191996"/>
              <a:gd name="connsiteY69" fmla="*/ 174625 h 1931671"/>
              <a:gd name="connsiteX70" fmla="*/ 4048388 w 12191996"/>
              <a:gd name="connsiteY70" fmla="*/ 176212 h 1931671"/>
              <a:gd name="connsiteX71" fmla="*/ 4116651 w 12191996"/>
              <a:gd name="connsiteY71" fmla="*/ 174625 h 1931671"/>
              <a:gd name="connsiteX72" fmla="*/ 4176976 w 12191996"/>
              <a:gd name="connsiteY72" fmla="*/ 166687 h 1931671"/>
              <a:gd name="connsiteX73" fmla="*/ 4229363 w 12191996"/>
              <a:gd name="connsiteY73" fmla="*/ 155575 h 1931671"/>
              <a:gd name="connsiteX74" fmla="*/ 4275401 w 12191996"/>
              <a:gd name="connsiteY74" fmla="*/ 141287 h 1931671"/>
              <a:gd name="connsiteX75" fmla="*/ 4316676 w 12191996"/>
              <a:gd name="connsiteY75" fmla="*/ 125412 h 1931671"/>
              <a:gd name="connsiteX76" fmla="*/ 4353188 w 12191996"/>
              <a:gd name="connsiteY76" fmla="*/ 106362 h 1931671"/>
              <a:gd name="connsiteX77" fmla="*/ 4429388 w 12191996"/>
              <a:gd name="connsiteY77" fmla="*/ 68262 h 1931671"/>
              <a:gd name="connsiteX78" fmla="*/ 4465901 w 12191996"/>
              <a:gd name="connsiteY78" fmla="*/ 52387 h 1931671"/>
              <a:gd name="connsiteX79" fmla="*/ 4507176 w 12191996"/>
              <a:gd name="connsiteY79" fmla="*/ 36512 h 1931671"/>
              <a:gd name="connsiteX80" fmla="*/ 4553214 w 12191996"/>
              <a:gd name="connsiteY80" fmla="*/ 20637 h 1931671"/>
              <a:gd name="connsiteX81" fmla="*/ 4605601 w 12191996"/>
              <a:gd name="connsiteY81" fmla="*/ 9525 h 1931671"/>
              <a:gd name="connsiteX82" fmla="*/ 4665927 w 12191996"/>
              <a:gd name="connsiteY82" fmla="*/ 3175 h 1931671"/>
              <a:gd name="connsiteX83" fmla="*/ 4734188 w 12191996"/>
              <a:gd name="connsiteY83" fmla="*/ 0 h 1931671"/>
              <a:gd name="connsiteX84" fmla="*/ 4802452 w 12191996"/>
              <a:gd name="connsiteY84" fmla="*/ 3175 h 1931671"/>
              <a:gd name="connsiteX85" fmla="*/ 4862776 w 12191996"/>
              <a:gd name="connsiteY85" fmla="*/ 9525 h 1931671"/>
              <a:gd name="connsiteX86" fmla="*/ 4915164 w 12191996"/>
              <a:gd name="connsiteY86" fmla="*/ 20637 h 1931671"/>
              <a:gd name="connsiteX87" fmla="*/ 4961200 w 12191996"/>
              <a:gd name="connsiteY87" fmla="*/ 36512 h 1931671"/>
              <a:gd name="connsiteX88" fmla="*/ 5002476 w 12191996"/>
              <a:gd name="connsiteY88" fmla="*/ 52387 h 1931671"/>
              <a:gd name="connsiteX89" fmla="*/ 5038988 w 12191996"/>
              <a:gd name="connsiteY89" fmla="*/ 68262 h 1931671"/>
              <a:gd name="connsiteX90" fmla="*/ 5077089 w 12191996"/>
              <a:gd name="connsiteY90" fmla="*/ 87312 h 1931671"/>
              <a:gd name="connsiteX91" fmla="*/ 5115188 w 12191996"/>
              <a:gd name="connsiteY91" fmla="*/ 106362 h 1931671"/>
              <a:gd name="connsiteX92" fmla="*/ 5151700 w 12191996"/>
              <a:gd name="connsiteY92" fmla="*/ 125412 h 1931671"/>
              <a:gd name="connsiteX93" fmla="*/ 5192976 w 12191996"/>
              <a:gd name="connsiteY93" fmla="*/ 141287 h 1931671"/>
              <a:gd name="connsiteX94" fmla="*/ 5239013 w 12191996"/>
              <a:gd name="connsiteY94" fmla="*/ 155575 h 1931671"/>
              <a:gd name="connsiteX95" fmla="*/ 5291400 w 12191996"/>
              <a:gd name="connsiteY95" fmla="*/ 166687 h 1931671"/>
              <a:gd name="connsiteX96" fmla="*/ 5351726 w 12191996"/>
              <a:gd name="connsiteY96" fmla="*/ 174625 h 1931671"/>
              <a:gd name="connsiteX97" fmla="*/ 5410198 w 12191996"/>
              <a:gd name="connsiteY97" fmla="*/ 175985 h 1931671"/>
              <a:gd name="connsiteX98" fmla="*/ 5468670 w 12191996"/>
              <a:gd name="connsiteY98" fmla="*/ 174625 h 1931671"/>
              <a:gd name="connsiteX99" fmla="*/ 5528995 w 12191996"/>
              <a:gd name="connsiteY99" fmla="*/ 166687 h 1931671"/>
              <a:gd name="connsiteX100" fmla="*/ 5581382 w 12191996"/>
              <a:gd name="connsiteY100" fmla="*/ 155575 h 1931671"/>
              <a:gd name="connsiteX101" fmla="*/ 5627420 w 12191996"/>
              <a:gd name="connsiteY101" fmla="*/ 141287 h 1931671"/>
              <a:gd name="connsiteX102" fmla="*/ 5668695 w 12191996"/>
              <a:gd name="connsiteY102" fmla="*/ 125412 h 1931671"/>
              <a:gd name="connsiteX103" fmla="*/ 5705208 w 12191996"/>
              <a:gd name="connsiteY103" fmla="*/ 106362 h 1931671"/>
              <a:gd name="connsiteX104" fmla="*/ 5743307 w 12191996"/>
              <a:gd name="connsiteY104" fmla="*/ 87312 h 1931671"/>
              <a:gd name="connsiteX105" fmla="*/ 5781407 w 12191996"/>
              <a:gd name="connsiteY105" fmla="*/ 68262 h 1931671"/>
              <a:gd name="connsiteX106" fmla="*/ 5817920 w 12191996"/>
              <a:gd name="connsiteY106" fmla="*/ 52387 h 1931671"/>
              <a:gd name="connsiteX107" fmla="*/ 5859195 w 12191996"/>
              <a:gd name="connsiteY107" fmla="*/ 36512 h 1931671"/>
              <a:gd name="connsiteX108" fmla="*/ 5905233 w 12191996"/>
              <a:gd name="connsiteY108" fmla="*/ 20637 h 1931671"/>
              <a:gd name="connsiteX109" fmla="*/ 5957620 w 12191996"/>
              <a:gd name="connsiteY109" fmla="*/ 9525 h 1931671"/>
              <a:gd name="connsiteX110" fmla="*/ 6017946 w 12191996"/>
              <a:gd name="connsiteY110" fmla="*/ 3175 h 1931671"/>
              <a:gd name="connsiteX111" fmla="*/ 6086208 w 12191996"/>
              <a:gd name="connsiteY111" fmla="*/ 0 h 1931671"/>
              <a:gd name="connsiteX112" fmla="*/ 6095998 w 12191996"/>
              <a:gd name="connsiteY112" fmla="*/ 455 h 1931671"/>
              <a:gd name="connsiteX113" fmla="*/ 6105788 w 12191996"/>
              <a:gd name="connsiteY113" fmla="*/ 0 h 1931671"/>
              <a:gd name="connsiteX114" fmla="*/ 6174051 w 12191996"/>
              <a:gd name="connsiteY114" fmla="*/ 3175 h 1931671"/>
              <a:gd name="connsiteX115" fmla="*/ 6234376 w 12191996"/>
              <a:gd name="connsiteY115" fmla="*/ 9525 h 1931671"/>
              <a:gd name="connsiteX116" fmla="*/ 6286763 w 12191996"/>
              <a:gd name="connsiteY116" fmla="*/ 20637 h 1931671"/>
              <a:gd name="connsiteX117" fmla="*/ 6332801 w 12191996"/>
              <a:gd name="connsiteY117" fmla="*/ 36512 h 1931671"/>
              <a:gd name="connsiteX118" fmla="*/ 6374076 w 12191996"/>
              <a:gd name="connsiteY118" fmla="*/ 52387 h 1931671"/>
              <a:gd name="connsiteX119" fmla="*/ 6410588 w 12191996"/>
              <a:gd name="connsiteY119" fmla="*/ 68262 h 1931671"/>
              <a:gd name="connsiteX120" fmla="*/ 6448688 w 12191996"/>
              <a:gd name="connsiteY120" fmla="*/ 87312 h 1931671"/>
              <a:gd name="connsiteX121" fmla="*/ 6486788 w 12191996"/>
              <a:gd name="connsiteY121" fmla="*/ 106362 h 1931671"/>
              <a:gd name="connsiteX122" fmla="*/ 6523301 w 12191996"/>
              <a:gd name="connsiteY122" fmla="*/ 125412 h 1931671"/>
              <a:gd name="connsiteX123" fmla="*/ 6564576 w 12191996"/>
              <a:gd name="connsiteY123" fmla="*/ 141287 h 1931671"/>
              <a:gd name="connsiteX124" fmla="*/ 6610613 w 12191996"/>
              <a:gd name="connsiteY124" fmla="*/ 155575 h 1931671"/>
              <a:gd name="connsiteX125" fmla="*/ 6663001 w 12191996"/>
              <a:gd name="connsiteY125" fmla="*/ 166687 h 1931671"/>
              <a:gd name="connsiteX126" fmla="*/ 6723326 w 12191996"/>
              <a:gd name="connsiteY126" fmla="*/ 174625 h 1931671"/>
              <a:gd name="connsiteX127" fmla="*/ 6781798 w 12191996"/>
              <a:gd name="connsiteY127" fmla="*/ 175985 h 1931671"/>
              <a:gd name="connsiteX128" fmla="*/ 6840270 w 12191996"/>
              <a:gd name="connsiteY128" fmla="*/ 174625 h 1931671"/>
              <a:gd name="connsiteX129" fmla="*/ 6900595 w 12191996"/>
              <a:gd name="connsiteY129" fmla="*/ 166687 h 1931671"/>
              <a:gd name="connsiteX130" fmla="*/ 6952982 w 12191996"/>
              <a:gd name="connsiteY130" fmla="*/ 155575 h 1931671"/>
              <a:gd name="connsiteX131" fmla="*/ 6999020 w 12191996"/>
              <a:gd name="connsiteY131" fmla="*/ 141287 h 1931671"/>
              <a:gd name="connsiteX132" fmla="*/ 7040295 w 12191996"/>
              <a:gd name="connsiteY132" fmla="*/ 125412 h 1931671"/>
              <a:gd name="connsiteX133" fmla="*/ 7076807 w 12191996"/>
              <a:gd name="connsiteY133" fmla="*/ 106362 h 1931671"/>
              <a:gd name="connsiteX134" fmla="*/ 7114907 w 12191996"/>
              <a:gd name="connsiteY134" fmla="*/ 87312 h 1931671"/>
              <a:gd name="connsiteX135" fmla="*/ 7153007 w 12191996"/>
              <a:gd name="connsiteY135" fmla="*/ 68262 h 1931671"/>
              <a:gd name="connsiteX136" fmla="*/ 7189520 w 12191996"/>
              <a:gd name="connsiteY136" fmla="*/ 52387 h 1931671"/>
              <a:gd name="connsiteX137" fmla="*/ 7230795 w 12191996"/>
              <a:gd name="connsiteY137" fmla="*/ 36512 h 1931671"/>
              <a:gd name="connsiteX138" fmla="*/ 7276832 w 12191996"/>
              <a:gd name="connsiteY138" fmla="*/ 20637 h 1931671"/>
              <a:gd name="connsiteX139" fmla="*/ 7329220 w 12191996"/>
              <a:gd name="connsiteY139" fmla="*/ 9525 h 1931671"/>
              <a:gd name="connsiteX140" fmla="*/ 7389545 w 12191996"/>
              <a:gd name="connsiteY140" fmla="*/ 3175 h 1931671"/>
              <a:gd name="connsiteX141" fmla="*/ 7457807 w 12191996"/>
              <a:gd name="connsiteY141" fmla="*/ 0 h 1931671"/>
              <a:gd name="connsiteX142" fmla="*/ 7526070 w 12191996"/>
              <a:gd name="connsiteY142" fmla="*/ 3175 h 1931671"/>
              <a:gd name="connsiteX143" fmla="*/ 7586395 w 12191996"/>
              <a:gd name="connsiteY143" fmla="*/ 9525 h 1931671"/>
              <a:gd name="connsiteX144" fmla="*/ 7638782 w 12191996"/>
              <a:gd name="connsiteY144" fmla="*/ 20637 h 1931671"/>
              <a:gd name="connsiteX145" fmla="*/ 7684820 w 12191996"/>
              <a:gd name="connsiteY145" fmla="*/ 36512 h 1931671"/>
              <a:gd name="connsiteX146" fmla="*/ 7726095 w 12191996"/>
              <a:gd name="connsiteY146" fmla="*/ 52387 h 1931671"/>
              <a:gd name="connsiteX147" fmla="*/ 7762607 w 12191996"/>
              <a:gd name="connsiteY147" fmla="*/ 68262 h 1931671"/>
              <a:gd name="connsiteX148" fmla="*/ 7800707 w 12191996"/>
              <a:gd name="connsiteY148" fmla="*/ 87312 h 1931671"/>
              <a:gd name="connsiteX149" fmla="*/ 7838807 w 12191996"/>
              <a:gd name="connsiteY149" fmla="*/ 106362 h 1931671"/>
              <a:gd name="connsiteX150" fmla="*/ 7875320 w 12191996"/>
              <a:gd name="connsiteY150" fmla="*/ 125412 h 1931671"/>
              <a:gd name="connsiteX151" fmla="*/ 7916595 w 12191996"/>
              <a:gd name="connsiteY151" fmla="*/ 141287 h 1931671"/>
              <a:gd name="connsiteX152" fmla="*/ 7962632 w 12191996"/>
              <a:gd name="connsiteY152" fmla="*/ 155575 h 1931671"/>
              <a:gd name="connsiteX153" fmla="*/ 8015020 w 12191996"/>
              <a:gd name="connsiteY153" fmla="*/ 166687 h 1931671"/>
              <a:gd name="connsiteX154" fmla="*/ 8075345 w 12191996"/>
              <a:gd name="connsiteY154" fmla="*/ 174625 h 1931671"/>
              <a:gd name="connsiteX155" fmla="*/ 8143607 w 12191996"/>
              <a:gd name="connsiteY155" fmla="*/ 176212 h 1931671"/>
              <a:gd name="connsiteX156" fmla="*/ 8211870 w 12191996"/>
              <a:gd name="connsiteY156" fmla="*/ 174625 h 1931671"/>
              <a:gd name="connsiteX157" fmla="*/ 8272195 w 12191996"/>
              <a:gd name="connsiteY157" fmla="*/ 166687 h 1931671"/>
              <a:gd name="connsiteX158" fmla="*/ 8324582 w 12191996"/>
              <a:gd name="connsiteY158" fmla="*/ 155575 h 1931671"/>
              <a:gd name="connsiteX159" fmla="*/ 8370620 w 12191996"/>
              <a:gd name="connsiteY159" fmla="*/ 141287 h 1931671"/>
              <a:gd name="connsiteX160" fmla="*/ 8411895 w 12191996"/>
              <a:gd name="connsiteY160" fmla="*/ 125412 h 1931671"/>
              <a:gd name="connsiteX161" fmla="*/ 8448407 w 12191996"/>
              <a:gd name="connsiteY161" fmla="*/ 106362 h 1931671"/>
              <a:gd name="connsiteX162" fmla="*/ 8486507 w 12191996"/>
              <a:gd name="connsiteY162" fmla="*/ 87312 h 1931671"/>
              <a:gd name="connsiteX163" fmla="*/ 8524607 w 12191996"/>
              <a:gd name="connsiteY163" fmla="*/ 68262 h 1931671"/>
              <a:gd name="connsiteX164" fmla="*/ 8561119 w 12191996"/>
              <a:gd name="connsiteY164" fmla="*/ 52387 h 1931671"/>
              <a:gd name="connsiteX165" fmla="*/ 8602395 w 12191996"/>
              <a:gd name="connsiteY165" fmla="*/ 36512 h 1931671"/>
              <a:gd name="connsiteX166" fmla="*/ 8648431 w 12191996"/>
              <a:gd name="connsiteY166" fmla="*/ 20637 h 1931671"/>
              <a:gd name="connsiteX167" fmla="*/ 8700819 w 12191996"/>
              <a:gd name="connsiteY167" fmla="*/ 9525 h 1931671"/>
              <a:gd name="connsiteX168" fmla="*/ 8761145 w 12191996"/>
              <a:gd name="connsiteY168" fmla="*/ 3175 h 1931671"/>
              <a:gd name="connsiteX169" fmla="*/ 8827819 w 12191996"/>
              <a:gd name="connsiteY169" fmla="*/ 0 h 1931671"/>
              <a:gd name="connsiteX170" fmla="*/ 8897669 w 12191996"/>
              <a:gd name="connsiteY170" fmla="*/ 3175 h 1931671"/>
              <a:gd name="connsiteX171" fmla="*/ 8957995 w 12191996"/>
              <a:gd name="connsiteY171" fmla="*/ 9525 h 1931671"/>
              <a:gd name="connsiteX172" fmla="*/ 9010381 w 12191996"/>
              <a:gd name="connsiteY172" fmla="*/ 20637 h 1931671"/>
              <a:gd name="connsiteX173" fmla="*/ 9056419 w 12191996"/>
              <a:gd name="connsiteY173" fmla="*/ 36512 h 1931671"/>
              <a:gd name="connsiteX174" fmla="*/ 9097695 w 12191996"/>
              <a:gd name="connsiteY174" fmla="*/ 52387 h 1931671"/>
              <a:gd name="connsiteX175" fmla="*/ 9134207 w 12191996"/>
              <a:gd name="connsiteY175" fmla="*/ 68262 h 1931671"/>
              <a:gd name="connsiteX176" fmla="*/ 9172307 w 12191996"/>
              <a:gd name="connsiteY176" fmla="*/ 87312 h 1931671"/>
              <a:gd name="connsiteX177" fmla="*/ 9210407 w 12191996"/>
              <a:gd name="connsiteY177" fmla="*/ 106362 h 1931671"/>
              <a:gd name="connsiteX178" fmla="*/ 9246919 w 12191996"/>
              <a:gd name="connsiteY178" fmla="*/ 125412 h 1931671"/>
              <a:gd name="connsiteX179" fmla="*/ 9288195 w 12191996"/>
              <a:gd name="connsiteY179" fmla="*/ 141287 h 1931671"/>
              <a:gd name="connsiteX180" fmla="*/ 9334231 w 12191996"/>
              <a:gd name="connsiteY180" fmla="*/ 155575 h 1931671"/>
              <a:gd name="connsiteX181" fmla="*/ 9386619 w 12191996"/>
              <a:gd name="connsiteY181" fmla="*/ 166687 h 1931671"/>
              <a:gd name="connsiteX182" fmla="*/ 9446945 w 12191996"/>
              <a:gd name="connsiteY182" fmla="*/ 174625 h 1931671"/>
              <a:gd name="connsiteX183" fmla="*/ 9515207 w 12191996"/>
              <a:gd name="connsiteY183" fmla="*/ 176212 h 1931671"/>
              <a:gd name="connsiteX184" fmla="*/ 9583469 w 12191996"/>
              <a:gd name="connsiteY184" fmla="*/ 174625 h 1931671"/>
              <a:gd name="connsiteX185" fmla="*/ 9643795 w 12191996"/>
              <a:gd name="connsiteY185" fmla="*/ 166687 h 1931671"/>
              <a:gd name="connsiteX186" fmla="*/ 9696181 w 12191996"/>
              <a:gd name="connsiteY186" fmla="*/ 155575 h 1931671"/>
              <a:gd name="connsiteX187" fmla="*/ 9742219 w 12191996"/>
              <a:gd name="connsiteY187" fmla="*/ 141287 h 1931671"/>
              <a:gd name="connsiteX188" fmla="*/ 9783495 w 12191996"/>
              <a:gd name="connsiteY188" fmla="*/ 125412 h 1931671"/>
              <a:gd name="connsiteX189" fmla="*/ 9820007 w 12191996"/>
              <a:gd name="connsiteY189" fmla="*/ 106362 h 1931671"/>
              <a:gd name="connsiteX190" fmla="*/ 9896207 w 12191996"/>
              <a:gd name="connsiteY190" fmla="*/ 68262 h 1931671"/>
              <a:gd name="connsiteX191" fmla="*/ 9932719 w 12191996"/>
              <a:gd name="connsiteY191" fmla="*/ 52387 h 1931671"/>
              <a:gd name="connsiteX192" fmla="*/ 9973995 w 12191996"/>
              <a:gd name="connsiteY192" fmla="*/ 36512 h 1931671"/>
              <a:gd name="connsiteX193" fmla="*/ 10020031 w 12191996"/>
              <a:gd name="connsiteY193" fmla="*/ 20637 h 1931671"/>
              <a:gd name="connsiteX194" fmla="*/ 10072419 w 12191996"/>
              <a:gd name="connsiteY194" fmla="*/ 9525 h 1931671"/>
              <a:gd name="connsiteX195" fmla="*/ 10132745 w 12191996"/>
              <a:gd name="connsiteY195" fmla="*/ 3175 h 1931671"/>
              <a:gd name="connsiteX196" fmla="*/ 10201007 w 12191996"/>
              <a:gd name="connsiteY196" fmla="*/ 0 h 1931671"/>
              <a:gd name="connsiteX197" fmla="*/ 10269269 w 12191996"/>
              <a:gd name="connsiteY197" fmla="*/ 3175 h 1931671"/>
              <a:gd name="connsiteX198" fmla="*/ 10329595 w 12191996"/>
              <a:gd name="connsiteY198" fmla="*/ 9525 h 1931671"/>
              <a:gd name="connsiteX199" fmla="*/ 10381981 w 12191996"/>
              <a:gd name="connsiteY199" fmla="*/ 20637 h 1931671"/>
              <a:gd name="connsiteX200" fmla="*/ 10428019 w 12191996"/>
              <a:gd name="connsiteY200" fmla="*/ 36512 h 1931671"/>
              <a:gd name="connsiteX201" fmla="*/ 10469295 w 12191996"/>
              <a:gd name="connsiteY201" fmla="*/ 52387 h 1931671"/>
              <a:gd name="connsiteX202" fmla="*/ 10505807 w 12191996"/>
              <a:gd name="connsiteY202" fmla="*/ 68262 h 1931671"/>
              <a:gd name="connsiteX203" fmla="*/ 10543907 w 12191996"/>
              <a:gd name="connsiteY203" fmla="*/ 87312 h 1931671"/>
              <a:gd name="connsiteX204" fmla="*/ 10582007 w 12191996"/>
              <a:gd name="connsiteY204" fmla="*/ 106362 h 1931671"/>
              <a:gd name="connsiteX205" fmla="*/ 10618519 w 12191996"/>
              <a:gd name="connsiteY205" fmla="*/ 125412 h 1931671"/>
              <a:gd name="connsiteX206" fmla="*/ 10659795 w 12191996"/>
              <a:gd name="connsiteY206" fmla="*/ 141287 h 1931671"/>
              <a:gd name="connsiteX207" fmla="*/ 10705831 w 12191996"/>
              <a:gd name="connsiteY207" fmla="*/ 155575 h 1931671"/>
              <a:gd name="connsiteX208" fmla="*/ 10758219 w 12191996"/>
              <a:gd name="connsiteY208" fmla="*/ 166687 h 1931671"/>
              <a:gd name="connsiteX209" fmla="*/ 10818545 w 12191996"/>
              <a:gd name="connsiteY209" fmla="*/ 174625 h 1931671"/>
              <a:gd name="connsiteX210" fmla="*/ 10886807 w 12191996"/>
              <a:gd name="connsiteY210" fmla="*/ 176212 h 1931671"/>
              <a:gd name="connsiteX211" fmla="*/ 10955069 w 12191996"/>
              <a:gd name="connsiteY211" fmla="*/ 174625 h 1931671"/>
              <a:gd name="connsiteX212" fmla="*/ 11015395 w 12191996"/>
              <a:gd name="connsiteY212" fmla="*/ 166687 h 1931671"/>
              <a:gd name="connsiteX213" fmla="*/ 11067781 w 12191996"/>
              <a:gd name="connsiteY213" fmla="*/ 155575 h 1931671"/>
              <a:gd name="connsiteX214" fmla="*/ 11113819 w 12191996"/>
              <a:gd name="connsiteY214" fmla="*/ 141287 h 1931671"/>
              <a:gd name="connsiteX215" fmla="*/ 11155095 w 12191996"/>
              <a:gd name="connsiteY215" fmla="*/ 125412 h 1931671"/>
              <a:gd name="connsiteX216" fmla="*/ 11191607 w 12191996"/>
              <a:gd name="connsiteY216" fmla="*/ 106362 h 1931671"/>
              <a:gd name="connsiteX217" fmla="*/ 11229707 w 12191996"/>
              <a:gd name="connsiteY217" fmla="*/ 87312 h 1931671"/>
              <a:gd name="connsiteX218" fmla="*/ 11267807 w 12191996"/>
              <a:gd name="connsiteY218" fmla="*/ 68262 h 1931671"/>
              <a:gd name="connsiteX219" fmla="*/ 11304319 w 12191996"/>
              <a:gd name="connsiteY219" fmla="*/ 52387 h 1931671"/>
              <a:gd name="connsiteX220" fmla="*/ 11345595 w 12191996"/>
              <a:gd name="connsiteY220" fmla="*/ 36512 h 1931671"/>
              <a:gd name="connsiteX221" fmla="*/ 11391631 w 12191996"/>
              <a:gd name="connsiteY221" fmla="*/ 20637 h 1931671"/>
              <a:gd name="connsiteX222" fmla="*/ 11444019 w 12191996"/>
              <a:gd name="connsiteY222" fmla="*/ 9525 h 1931671"/>
              <a:gd name="connsiteX223" fmla="*/ 11504345 w 12191996"/>
              <a:gd name="connsiteY223" fmla="*/ 3175 h 1931671"/>
              <a:gd name="connsiteX224" fmla="*/ 11572607 w 12191996"/>
              <a:gd name="connsiteY224" fmla="*/ 0 h 1931671"/>
              <a:gd name="connsiteX225" fmla="*/ 11640869 w 12191996"/>
              <a:gd name="connsiteY225" fmla="*/ 3175 h 1931671"/>
              <a:gd name="connsiteX226" fmla="*/ 11701195 w 12191996"/>
              <a:gd name="connsiteY226" fmla="*/ 9525 h 1931671"/>
              <a:gd name="connsiteX227" fmla="*/ 11753581 w 12191996"/>
              <a:gd name="connsiteY227" fmla="*/ 20637 h 1931671"/>
              <a:gd name="connsiteX228" fmla="*/ 11799619 w 12191996"/>
              <a:gd name="connsiteY228" fmla="*/ 36512 h 1931671"/>
              <a:gd name="connsiteX229" fmla="*/ 11840895 w 12191996"/>
              <a:gd name="connsiteY229" fmla="*/ 52387 h 1931671"/>
              <a:gd name="connsiteX230" fmla="*/ 11877407 w 12191996"/>
              <a:gd name="connsiteY230" fmla="*/ 68262 h 1931671"/>
              <a:gd name="connsiteX231" fmla="*/ 11915507 w 12191996"/>
              <a:gd name="connsiteY231" fmla="*/ 87312 h 1931671"/>
              <a:gd name="connsiteX232" fmla="*/ 11953607 w 12191996"/>
              <a:gd name="connsiteY232" fmla="*/ 106362 h 1931671"/>
              <a:gd name="connsiteX233" fmla="*/ 11990119 w 12191996"/>
              <a:gd name="connsiteY233" fmla="*/ 125412 h 1931671"/>
              <a:gd name="connsiteX234" fmla="*/ 12031395 w 12191996"/>
              <a:gd name="connsiteY234" fmla="*/ 141287 h 1931671"/>
              <a:gd name="connsiteX235" fmla="*/ 12077431 w 12191996"/>
              <a:gd name="connsiteY235" fmla="*/ 155575 h 1931671"/>
              <a:gd name="connsiteX236" fmla="*/ 12129819 w 12191996"/>
              <a:gd name="connsiteY236" fmla="*/ 166688 h 1931671"/>
              <a:gd name="connsiteX237" fmla="*/ 12190145 w 12191996"/>
              <a:gd name="connsiteY237" fmla="*/ 174625 h 1931671"/>
              <a:gd name="connsiteX238" fmla="*/ 12191996 w 12191996"/>
              <a:gd name="connsiteY238" fmla="*/ 174668 h 1931671"/>
              <a:gd name="connsiteX239" fmla="*/ 12191996 w 12191996"/>
              <a:gd name="connsiteY239" fmla="*/ 1931671 h 1931671"/>
              <a:gd name="connsiteX240" fmla="*/ 0 w 12191996"/>
              <a:gd name="connsiteY240" fmla="*/ 1931671 h 1931671"/>
              <a:gd name="connsiteX241" fmla="*/ 0 w 12191996"/>
              <a:gd name="connsiteY241" fmla="*/ 174668 h 1931671"/>
              <a:gd name="connsiteX242" fmla="*/ 1851 w 12191996"/>
              <a:gd name="connsiteY242" fmla="*/ 174625 h 1931671"/>
              <a:gd name="connsiteX243" fmla="*/ 62176 w 12191996"/>
              <a:gd name="connsiteY243" fmla="*/ 166687 h 1931671"/>
              <a:gd name="connsiteX244" fmla="*/ 114563 w 12191996"/>
              <a:gd name="connsiteY244" fmla="*/ 155575 h 1931671"/>
              <a:gd name="connsiteX245" fmla="*/ 160601 w 12191996"/>
              <a:gd name="connsiteY245" fmla="*/ 141287 h 1931671"/>
              <a:gd name="connsiteX246" fmla="*/ 201876 w 12191996"/>
              <a:gd name="connsiteY246" fmla="*/ 125412 h 1931671"/>
              <a:gd name="connsiteX247" fmla="*/ 238388 w 12191996"/>
              <a:gd name="connsiteY247" fmla="*/ 106362 h 1931671"/>
              <a:gd name="connsiteX248" fmla="*/ 276488 w 12191996"/>
              <a:gd name="connsiteY248" fmla="*/ 87312 h 1931671"/>
              <a:gd name="connsiteX249" fmla="*/ 314588 w 12191996"/>
              <a:gd name="connsiteY249" fmla="*/ 68262 h 1931671"/>
              <a:gd name="connsiteX250" fmla="*/ 351101 w 12191996"/>
              <a:gd name="connsiteY250" fmla="*/ 52387 h 1931671"/>
              <a:gd name="connsiteX251" fmla="*/ 392376 w 12191996"/>
              <a:gd name="connsiteY251" fmla="*/ 36512 h 1931671"/>
              <a:gd name="connsiteX252" fmla="*/ 438413 w 12191996"/>
              <a:gd name="connsiteY252" fmla="*/ 20637 h 1931671"/>
              <a:gd name="connsiteX253" fmla="*/ 490801 w 12191996"/>
              <a:gd name="connsiteY253" fmla="*/ 9525 h 1931671"/>
              <a:gd name="connsiteX254" fmla="*/ 551126 w 12191996"/>
              <a:gd name="connsiteY254" fmla="*/ 3175 h 1931671"/>
              <a:gd name="connsiteX255" fmla="*/ 619388 w 12191996"/>
              <a:gd name="connsiteY255" fmla="*/ 0 h 193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Lst>
            <a:rect l="l" t="t" r="r" b="b"/>
            <a:pathLst>
              <a:path w="12191996" h="1931671">
                <a:moveTo>
                  <a:pt x="619388" y="0"/>
                </a:moveTo>
                <a:lnTo>
                  <a:pt x="687651" y="3175"/>
                </a:lnTo>
                <a:lnTo>
                  <a:pt x="747976" y="9525"/>
                </a:lnTo>
                <a:lnTo>
                  <a:pt x="800363" y="20637"/>
                </a:lnTo>
                <a:lnTo>
                  <a:pt x="846401" y="36512"/>
                </a:lnTo>
                <a:lnTo>
                  <a:pt x="887676" y="52387"/>
                </a:lnTo>
                <a:lnTo>
                  <a:pt x="924188" y="68262"/>
                </a:lnTo>
                <a:lnTo>
                  <a:pt x="962288" y="87312"/>
                </a:lnTo>
                <a:lnTo>
                  <a:pt x="1000388" y="106362"/>
                </a:lnTo>
                <a:lnTo>
                  <a:pt x="1036901" y="125412"/>
                </a:lnTo>
                <a:lnTo>
                  <a:pt x="1078176" y="141287"/>
                </a:lnTo>
                <a:lnTo>
                  <a:pt x="1124213" y="155575"/>
                </a:lnTo>
                <a:lnTo>
                  <a:pt x="1176601" y="166687"/>
                </a:lnTo>
                <a:lnTo>
                  <a:pt x="1236926" y="174625"/>
                </a:lnTo>
                <a:lnTo>
                  <a:pt x="1305188" y="176212"/>
                </a:lnTo>
                <a:lnTo>
                  <a:pt x="1373451" y="174625"/>
                </a:lnTo>
                <a:lnTo>
                  <a:pt x="1433776" y="166687"/>
                </a:lnTo>
                <a:lnTo>
                  <a:pt x="1486163" y="155575"/>
                </a:lnTo>
                <a:lnTo>
                  <a:pt x="1532201" y="141287"/>
                </a:lnTo>
                <a:lnTo>
                  <a:pt x="1573476" y="125412"/>
                </a:lnTo>
                <a:lnTo>
                  <a:pt x="1609988" y="106362"/>
                </a:lnTo>
                <a:lnTo>
                  <a:pt x="1648088" y="87312"/>
                </a:lnTo>
                <a:lnTo>
                  <a:pt x="1686188" y="68262"/>
                </a:lnTo>
                <a:lnTo>
                  <a:pt x="1722701" y="52387"/>
                </a:lnTo>
                <a:lnTo>
                  <a:pt x="1763976" y="36512"/>
                </a:lnTo>
                <a:lnTo>
                  <a:pt x="1810013" y="20637"/>
                </a:lnTo>
                <a:lnTo>
                  <a:pt x="1862401" y="9525"/>
                </a:lnTo>
                <a:lnTo>
                  <a:pt x="1922726" y="3175"/>
                </a:lnTo>
                <a:lnTo>
                  <a:pt x="1990988" y="0"/>
                </a:lnTo>
                <a:lnTo>
                  <a:pt x="2059251" y="3175"/>
                </a:lnTo>
                <a:lnTo>
                  <a:pt x="2119576" y="9525"/>
                </a:lnTo>
                <a:lnTo>
                  <a:pt x="2171963" y="20637"/>
                </a:lnTo>
                <a:lnTo>
                  <a:pt x="2218001" y="36512"/>
                </a:lnTo>
                <a:lnTo>
                  <a:pt x="2259276" y="52387"/>
                </a:lnTo>
                <a:lnTo>
                  <a:pt x="2295788" y="68262"/>
                </a:lnTo>
                <a:lnTo>
                  <a:pt x="2333888" y="87312"/>
                </a:lnTo>
                <a:lnTo>
                  <a:pt x="2371988" y="106362"/>
                </a:lnTo>
                <a:lnTo>
                  <a:pt x="2408501" y="125412"/>
                </a:lnTo>
                <a:lnTo>
                  <a:pt x="2449776" y="141287"/>
                </a:lnTo>
                <a:lnTo>
                  <a:pt x="2495813" y="155575"/>
                </a:lnTo>
                <a:lnTo>
                  <a:pt x="2548201" y="166687"/>
                </a:lnTo>
                <a:lnTo>
                  <a:pt x="2608526" y="174625"/>
                </a:lnTo>
                <a:lnTo>
                  <a:pt x="2676788" y="176212"/>
                </a:lnTo>
                <a:lnTo>
                  <a:pt x="2745051" y="174625"/>
                </a:lnTo>
                <a:lnTo>
                  <a:pt x="2805376" y="166687"/>
                </a:lnTo>
                <a:lnTo>
                  <a:pt x="2857763" y="155575"/>
                </a:lnTo>
                <a:lnTo>
                  <a:pt x="2903801" y="141287"/>
                </a:lnTo>
                <a:lnTo>
                  <a:pt x="2945076" y="125412"/>
                </a:lnTo>
                <a:lnTo>
                  <a:pt x="2981588" y="106362"/>
                </a:lnTo>
                <a:lnTo>
                  <a:pt x="3019688" y="87312"/>
                </a:lnTo>
                <a:lnTo>
                  <a:pt x="3057788" y="68262"/>
                </a:lnTo>
                <a:lnTo>
                  <a:pt x="3094301" y="52387"/>
                </a:lnTo>
                <a:lnTo>
                  <a:pt x="3135576" y="36512"/>
                </a:lnTo>
                <a:lnTo>
                  <a:pt x="3181613" y="20637"/>
                </a:lnTo>
                <a:lnTo>
                  <a:pt x="3234001" y="9525"/>
                </a:lnTo>
                <a:lnTo>
                  <a:pt x="3294326" y="3175"/>
                </a:lnTo>
                <a:lnTo>
                  <a:pt x="3361001" y="0"/>
                </a:lnTo>
                <a:lnTo>
                  <a:pt x="3430851" y="3175"/>
                </a:lnTo>
                <a:lnTo>
                  <a:pt x="3491176" y="9525"/>
                </a:lnTo>
                <a:lnTo>
                  <a:pt x="3543563" y="20637"/>
                </a:lnTo>
                <a:lnTo>
                  <a:pt x="3589601" y="36512"/>
                </a:lnTo>
                <a:lnTo>
                  <a:pt x="3630876" y="52387"/>
                </a:lnTo>
                <a:lnTo>
                  <a:pt x="3667388" y="68262"/>
                </a:lnTo>
                <a:lnTo>
                  <a:pt x="3705488" y="87312"/>
                </a:lnTo>
                <a:lnTo>
                  <a:pt x="3743588" y="106362"/>
                </a:lnTo>
                <a:lnTo>
                  <a:pt x="3780101" y="125412"/>
                </a:lnTo>
                <a:lnTo>
                  <a:pt x="3821376" y="141287"/>
                </a:lnTo>
                <a:lnTo>
                  <a:pt x="3867413" y="155575"/>
                </a:lnTo>
                <a:lnTo>
                  <a:pt x="3919801" y="166687"/>
                </a:lnTo>
                <a:lnTo>
                  <a:pt x="3980126" y="174625"/>
                </a:lnTo>
                <a:lnTo>
                  <a:pt x="4048388" y="176212"/>
                </a:lnTo>
                <a:lnTo>
                  <a:pt x="4116651" y="174625"/>
                </a:lnTo>
                <a:lnTo>
                  <a:pt x="4176976" y="166687"/>
                </a:lnTo>
                <a:lnTo>
                  <a:pt x="4229363" y="155575"/>
                </a:lnTo>
                <a:lnTo>
                  <a:pt x="4275401" y="141287"/>
                </a:lnTo>
                <a:lnTo>
                  <a:pt x="4316676" y="125412"/>
                </a:lnTo>
                <a:lnTo>
                  <a:pt x="4353188" y="106362"/>
                </a:lnTo>
                <a:lnTo>
                  <a:pt x="4429388" y="68262"/>
                </a:lnTo>
                <a:lnTo>
                  <a:pt x="4465901" y="52387"/>
                </a:lnTo>
                <a:lnTo>
                  <a:pt x="4507176" y="36512"/>
                </a:lnTo>
                <a:lnTo>
                  <a:pt x="4553214" y="20637"/>
                </a:lnTo>
                <a:lnTo>
                  <a:pt x="4605601" y="9525"/>
                </a:lnTo>
                <a:lnTo>
                  <a:pt x="4665927" y="3175"/>
                </a:lnTo>
                <a:lnTo>
                  <a:pt x="4734188" y="0"/>
                </a:lnTo>
                <a:lnTo>
                  <a:pt x="4802452" y="3175"/>
                </a:lnTo>
                <a:lnTo>
                  <a:pt x="4862776" y="9525"/>
                </a:lnTo>
                <a:lnTo>
                  <a:pt x="4915164" y="20637"/>
                </a:lnTo>
                <a:lnTo>
                  <a:pt x="4961200" y="36512"/>
                </a:lnTo>
                <a:lnTo>
                  <a:pt x="5002476" y="52387"/>
                </a:lnTo>
                <a:lnTo>
                  <a:pt x="5038988" y="68262"/>
                </a:lnTo>
                <a:lnTo>
                  <a:pt x="5077089" y="87312"/>
                </a:lnTo>
                <a:lnTo>
                  <a:pt x="5115188" y="106362"/>
                </a:lnTo>
                <a:lnTo>
                  <a:pt x="5151700" y="125412"/>
                </a:lnTo>
                <a:lnTo>
                  <a:pt x="5192976" y="141287"/>
                </a:lnTo>
                <a:lnTo>
                  <a:pt x="5239013" y="155575"/>
                </a:lnTo>
                <a:lnTo>
                  <a:pt x="5291400" y="166687"/>
                </a:lnTo>
                <a:lnTo>
                  <a:pt x="5351726" y="174625"/>
                </a:lnTo>
                <a:lnTo>
                  <a:pt x="5410198" y="175985"/>
                </a:lnTo>
                <a:lnTo>
                  <a:pt x="5468670" y="174625"/>
                </a:lnTo>
                <a:lnTo>
                  <a:pt x="5528995" y="166687"/>
                </a:lnTo>
                <a:lnTo>
                  <a:pt x="5581382" y="155575"/>
                </a:lnTo>
                <a:lnTo>
                  <a:pt x="5627420" y="141287"/>
                </a:lnTo>
                <a:lnTo>
                  <a:pt x="5668695" y="125412"/>
                </a:lnTo>
                <a:lnTo>
                  <a:pt x="5705208" y="106362"/>
                </a:lnTo>
                <a:lnTo>
                  <a:pt x="5743307" y="87312"/>
                </a:lnTo>
                <a:lnTo>
                  <a:pt x="5781407" y="68262"/>
                </a:lnTo>
                <a:lnTo>
                  <a:pt x="5817920" y="52387"/>
                </a:lnTo>
                <a:lnTo>
                  <a:pt x="5859195" y="36512"/>
                </a:lnTo>
                <a:lnTo>
                  <a:pt x="5905233" y="20637"/>
                </a:lnTo>
                <a:lnTo>
                  <a:pt x="5957620" y="9525"/>
                </a:lnTo>
                <a:lnTo>
                  <a:pt x="6017946" y="3175"/>
                </a:lnTo>
                <a:lnTo>
                  <a:pt x="6086208" y="0"/>
                </a:lnTo>
                <a:lnTo>
                  <a:pt x="6095998" y="455"/>
                </a:lnTo>
                <a:lnTo>
                  <a:pt x="6105788" y="0"/>
                </a:lnTo>
                <a:lnTo>
                  <a:pt x="6174051" y="3175"/>
                </a:lnTo>
                <a:lnTo>
                  <a:pt x="6234376" y="9525"/>
                </a:lnTo>
                <a:lnTo>
                  <a:pt x="6286763" y="20637"/>
                </a:lnTo>
                <a:lnTo>
                  <a:pt x="6332801" y="36512"/>
                </a:lnTo>
                <a:lnTo>
                  <a:pt x="6374076" y="52387"/>
                </a:lnTo>
                <a:lnTo>
                  <a:pt x="6410588" y="68262"/>
                </a:lnTo>
                <a:lnTo>
                  <a:pt x="6448688" y="87312"/>
                </a:lnTo>
                <a:lnTo>
                  <a:pt x="6486788" y="106362"/>
                </a:lnTo>
                <a:lnTo>
                  <a:pt x="6523301" y="125412"/>
                </a:lnTo>
                <a:lnTo>
                  <a:pt x="6564576" y="141287"/>
                </a:lnTo>
                <a:lnTo>
                  <a:pt x="6610613" y="155575"/>
                </a:lnTo>
                <a:lnTo>
                  <a:pt x="6663001" y="166687"/>
                </a:lnTo>
                <a:lnTo>
                  <a:pt x="6723326" y="174625"/>
                </a:lnTo>
                <a:lnTo>
                  <a:pt x="6781798" y="175985"/>
                </a:lnTo>
                <a:lnTo>
                  <a:pt x="6840270" y="174625"/>
                </a:lnTo>
                <a:lnTo>
                  <a:pt x="6900595" y="166687"/>
                </a:lnTo>
                <a:lnTo>
                  <a:pt x="6952982" y="155575"/>
                </a:lnTo>
                <a:lnTo>
                  <a:pt x="6999020" y="141287"/>
                </a:lnTo>
                <a:lnTo>
                  <a:pt x="7040295" y="125412"/>
                </a:lnTo>
                <a:lnTo>
                  <a:pt x="7076807" y="106362"/>
                </a:lnTo>
                <a:lnTo>
                  <a:pt x="7114907" y="87312"/>
                </a:lnTo>
                <a:lnTo>
                  <a:pt x="7153007" y="68262"/>
                </a:lnTo>
                <a:lnTo>
                  <a:pt x="7189520" y="52387"/>
                </a:lnTo>
                <a:lnTo>
                  <a:pt x="7230795" y="36512"/>
                </a:lnTo>
                <a:lnTo>
                  <a:pt x="7276832" y="20637"/>
                </a:lnTo>
                <a:lnTo>
                  <a:pt x="7329220" y="9525"/>
                </a:lnTo>
                <a:lnTo>
                  <a:pt x="7389545" y="3175"/>
                </a:lnTo>
                <a:lnTo>
                  <a:pt x="7457807" y="0"/>
                </a:lnTo>
                <a:lnTo>
                  <a:pt x="7526070" y="3175"/>
                </a:lnTo>
                <a:lnTo>
                  <a:pt x="7586395" y="9525"/>
                </a:lnTo>
                <a:lnTo>
                  <a:pt x="7638782" y="20637"/>
                </a:lnTo>
                <a:lnTo>
                  <a:pt x="7684820" y="36512"/>
                </a:lnTo>
                <a:lnTo>
                  <a:pt x="7726095" y="52387"/>
                </a:lnTo>
                <a:lnTo>
                  <a:pt x="7762607" y="68262"/>
                </a:lnTo>
                <a:lnTo>
                  <a:pt x="7800707" y="87312"/>
                </a:lnTo>
                <a:lnTo>
                  <a:pt x="7838807" y="106362"/>
                </a:lnTo>
                <a:lnTo>
                  <a:pt x="7875320" y="125412"/>
                </a:lnTo>
                <a:lnTo>
                  <a:pt x="7916595" y="141287"/>
                </a:lnTo>
                <a:lnTo>
                  <a:pt x="7962632" y="155575"/>
                </a:lnTo>
                <a:lnTo>
                  <a:pt x="8015020" y="166687"/>
                </a:lnTo>
                <a:lnTo>
                  <a:pt x="8075345" y="174625"/>
                </a:lnTo>
                <a:lnTo>
                  <a:pt x="8143607" y="176212"/>
                </a:lnTo>
                <a:lnTo>
                  <a:pt x="8211870" y="174625"/>
                </a:lnTo>
                <a:lnTo>
                  <a:pt x="8272195" y="166687"/>
                </a:lnTo>
                <a:lnTo>
                  <a:pt x="8324582" y="155575"/>
                </a:lnTo>
                <a:lnTo>
                  <a:pt x="8370620" y="141287"/>
                </a:lnTo>
                <a:lnTo>
                  <a:pt x="8411895" y="125412"/>
                </a:lnTo>
                <a:lnTo>
                  <a:pt x="8448407" y="106362"/>
                </a:lnTo>
                <a:lnTo>
                  <a:pt x="8486507" y="87312"/>
                </a:lnTo>
                <a:lnTo>
                  <a:pt x="8524607" y="68262"/>
                </a:lnTo>
                <a:lnTo>
                  <a:pt x="8561119" y="52387"/>
                </a:lnTo>
                <a:lnTo>
                  <a:pt x="8602395" y="36512"/>
                </a:lnTo>
                <a:lnTo>
                  <a:pt x="8648431" y="20637"/>
                </a:lnTo>
                <a:lnTo>
                  <a:pt x="8700819" y="9525"/>
                </a:lnTo>
                <a:lnTo>
                  <a:pt x="8761145" y="3175"/>
                </a:lnTo>
                <a:lnTo>
                  <a:pt x="8827819" y="0"/>
                </a:lnTo>
                <a:lnTo>
                  <a:pt x="8897669" y="3175"/>
                </a:lnTo>
                <a:lnTo>
                  <a:pt x="8957995" y="9525"/>
                </a:lnTo>
                <a:lnTo>
                  <a:pt x="9010381" y="20637"/>
                </a:lnTo>
                <a:lnTo>
                  <a:pt x="9056419" y="36512"/>
                </a:lnTo>
                <a:lnTo>
                  <a:pt x="9097695" y="52387"/>
                </a:lnTo>
                <a:lnTo>
                  <a:pt x="9134207" y="68262"/>
                </a:lnTo>
                <a:lnTo>
                  <a:pt x="9172307" y="87312"/>
                </a:lnTo>
                <a:lnTo>
                  <a:pt x="9210407" y="106362"/>
                </a:lnTo>
                <a:lnTo>
                  <a:pt x="9246919" y="125412"/>
                </a:lnTo>
                <a:lnTo>
                  <a:pt x="9288195" y="141287"/>
                </a:lnTo>
                <a:lnTo>
                  <a:pt x="9334231" y="155575"/>
                </a:lnTo>
                <a:lnTo>
                  <a:pt x="9386619" y="166687"/>
                </a:lnTo>
                <a:lnTo>
                  <a:pt x="9446945" y="174625"/>
                </a:lnTo>
                <a:lnTo>
                  <a:pt x="9515207" y="176212"/>
                </a:lnTo>
                <a:lnTo>
                  <a:pt x="9583469" y="174625"/>
                </a:lnTo>
                <a:lnTo>
                  <a:pt x="9643795" y="166687"/>
                </a:lnTo>
                <a:lnTo>
                  <a:pt x="9696181" y="155575"/>
                </a:lnTo>
                <a:lnTo>
                  <a:pt x="9742219" y="141287"/>
                </a:lnTo>
                <a:lnTo>
                  <a:pt x="9783495" y="125412"/>
                </a:lnTo>
                <a:lnTo>
                  <a:pt x="9820007" y="106362"/>
                </a:lnTo>
                <a:lnTo>
                  <a:pt x="9896207" y="68262"/>
                </a:lnTo>
                <a:lnTo>
                  <a:pt x="9932719" y="52387"/>
                </a:lnTo>
                <a:lnTo>
                  <a:pt x="9973995" y="36512"/>
                </a:lnTo>
                <a:lnTo>
                  <a:pt x="10020031" y="20637"/>
                </a:lnTo>
                <a:lnTo>
                  <a:pt x="10072419" y="9525"/>
                </a:lnTo>
                <a:lnTo>
                  <a:pt x="10132745" y="3175"/>
                </a:lnTo>
                <a:lnTo>
                  <a:pt x="10201007" y="0"/>
                </a:lnTo>
                <a:lnTo>
                  <a:pt x="10269269" y="3175"/>
                </a:lnTo>
                <a:lnTo>
                  <a:pt x="10329595" y="9525"/>
                </a:lnTo>
                <a:lnTo>
                  <a:pt x="10381981" y="20637"/>
                </a:lnTo>
                <a:lnTo>
                  <a:pt x="10428019" y="36512"/>
                </a:lnTo>
                <a:lnTo>
                  <a:pt x="10469295" y="52387"/>
                </a:lnTo>
                <a:lnTo>
                  <a:pt x="10505807" y="68262"/>
                </a:lnTo>
                <a:lnTo>
                  <a:pt x="10543907" y="87312"/>
                </a:lnTo>
                <a:lnTo>
                  <a:pt x="10582007" y="106362"/>
                </a:lnTo>
                <a:lnTo>
                  <a:pt x="10618519" y="125412"/>
                </a:lnTo>
                <a:lnTo>
                  <a:pt x="10659795" y="141287"/>
                </a:lnTo>
                <a:lnTo>
                  <a:pt x="10705831" y="155575"/>
                </a:lnTo>
                <a:lnTo>
                  <a:pt x="10758219" y="166687"/>
                </a:lnTo>
                <a:lnTo>
                  <a:pt x="10818545" y="174625"/>
                </a:lnTo>
                <a:lnTo>
                  <a:pt x="10886807" y="176212"/>
                </a:lnTo>
                <a:lnTo>
                  <a:pt x="10955069" y="174625"/>
                </a:lnTo>
                <a:lnTo>
                  <a:pt x="11015395" y="166687"/>
                </a:lnTo>
                <a:lnTo>
                  <a:pt x="11067781" y="155575"/>
                </a:lnTo>
                <a:lnTo>
                  <a:pt x="11113819" y="141287"/>
                </a:lnTo>
                <a:lnTo>
                  <a:pt x="11155095" y="125412"/>
                </a:lnTo>
                <a:lnTo>
                  <a:pt x="11191607" y="106362"/>
                </a:lnTo>
                <a:lnTo>
                  <a:pt x="11229707" y="87312"/>
                </a:lnTo>
                <a:lnTo>
                  <a:pt x="11267807" y="68262"/>
                </a:lnTo>
                <a:lnTo>
                  <a:pt x="11304319" y="52387"/>
                </a:lnTo>
                <a:lnTo>
                  <a:pt x="11345595" y="36512"/>
                </a:lnTo>
                <a:lnTo>
                  <a:pt x="11391631" y="20637"/>
                </a:lnTo>
                <a:lnTo>
                  <a:pt x="11444019" y="9525"/>
                </a:lnTo>
                <a:lnTo>
                  <a:pt x="11504345" y="3175"/>
                </a:lnTo>
                <a:lnTo>
                  <a:pt x="11572607" y="0"/>
                </a:lnTo>
                <a:lnTo>
                  <a:pt x="11640869" y="3175"/>
                </a:lnTo>
                <a:lnTo>
                  <a:pt x="11701195" y="9525"/>
                </a:lnTo>
                <a:lnTo>
                  <a:pt x="11753581" y="20637"/>
                </a:lnTo>
                <a:lnTo>
                  <a:pt x="11799619" y="36512"/>
                </a:lnTo>
                <a:lnTo>
                  <a:pt x="11840895" y="52387"/>
                </a:lnTo>
                <a:lnTo>
                  <a:pt x="11877407" y="68262"/>
                </a:lnTo>
                <a:lnTo>
                  <a:pt x="11915507" y="87312"/>
                </a:lnTo>
                <a:lnTo>
                  <a:pt x="11953607" y="106362"/>
                </a:lnTo>
                <a:lnTo>
                  <a:pt x="11990119" y="125412"/>
                </a:lnTo>
                <a:lnTo>
                  <a:pt x="12031395" y="141287"/>
                </a:lnTo>
                <a:lnTo>
                  <a:pt x="12077431" y="155575"/>
                </a:lnTo>
                <a:lnTo>
                  <a:pt x="12129819" y="166688"/>
                </a:lnTo>
                <a:lnTo>
                  <a:pt x="12190145" y="174625"/>
                </a:lnTo>
                <a:lnTo>
                  <a:pt x="12191996" y="174668"/>
                </a:lnTo>
                <a:lnTo>
                  <a:pt x="12191996" y="1931671"/>
                </a:lnTo>
                <a:lnTo>
                  <a:pt x="0" y="1931671"/>
                </a:lnTo>
                <a:lnTo>
                  <a:pt x="0" y="174668"/>
                </a:lnTo>
                <a:lnTo>
                  <a:pt x="1851" y="174625"/>
                </a:lnTo>
                <a:lnTo>
                  <a:pt x="62176" y="166687"/>
                </a:lnTo>
                <a:lnTo>
                  <a:pt x="114563" y="155575"/>
                </a:lnTo>
                <a:lnTo>
                  <a:pt x="160601" y="141287"/>
                </a:lnTo>
                <a:lnTo>
                  <a:pt x="201876" y="125412"/>
                </a:lnTo>
                <a:lnTo>
                  <a:pt x="238388" y="106362"/>
                </a:lnTo>
                <a:lnTo>
                  <a:pt x="276488" y="87312"/>
                </a:lnTo>
                <a:lnTo>
                  <a:pt x="314588" y="68262"/>
                </a:lnTo>
                <a:lnTo>
                  <a:pt x="351101" y="52387"/>
                </a:lnTo>
                <a:lnTo>
                  <a:pt x="392376" y="36512"/>
                </a:lnTo>
                <a:lnTo>
                  <a:pt x="438413" y="20637"/>
                </a:lnTo>
                <a:lnTo>
                  <a:pt x="490801" y="9525"/>
                </a:lnTo>
                <a:lnTo>
                  <a:pt x="551126" y="3175"/>
                </a:lnTo>
                <a:lnTo>
                  <a:pt x="619388" y="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useBgFill="1">
        <p:nvSpPr>
          <p:cNvPr id="12" name="Freeform: Shape 11">
            <a:extLst>
              <a:ext uri="{FF2B5EF4-FFF2-40B4-BE49-F238E27FC236}">
                <a16:creationId xmlns:a16="http://schemas.microsoft.com/office/drawing/2014/main" id="{C9957036-C837-4C4C-BBF0-4A0EC52AE1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3997" cy="5102540"/>
          </a:xfrm>
          <a:custGeom>
            <a:avLst/>
            <a:gdLst>
              <a:gd name="connsiteX0" fmla="*/ 0 w 12191996"/>
              <a:gd name="connsiteY0" fmla="*/ 0 h 5102540"/>
              <a:gd name="connsiteX1" fmla="*/ 12191996 w 12191996"/>
              <a:gd name="connsiteY1" fmla="*/ 0 h 5102540"/>
              <a:gd name="connsiteX2" fmla="*/ 12191996 w 12191996"/>
              <a:gd name="connsiteY2" fmla="*/ 5100996 h 5102540"/>
              <a:gd name="connsiteX3" fmla="*/ 12190145 w 12191996"/>
              <a:gd name="connsiteY3" fmla="*/ 5100953 h 5102540"/>
              <a:gd name="connsiteX4" fmla="*/ 12129819 w 12191996"/>
              <a:gd name="connsiteY4" fmla="*/ 5093016 h 5102540"/>
              <a:gd name="connsiteX5" fmla="*/ 12077431 w 12191996"/>
              <a:gd name="connsiteY5" fmla="*/ 5081903 h 5102540"/>
              <a:gd name="connsiteX6" fmla="*/ 12031395 w 12191996"/>
              <a:gd name="connsiteY6" fmla="*/ 5067615 h 5102540"/>
              <a:gd name="connsiteX7" fmla="*/ 11990119 w 12191996"/>
              <a:gd name="connsiteY7" fmla="*/ 5051740 h 5102540"/>
              <a:gd name="connsiteX8" fmla="*/ 11953607 w 12191996"/>
              <a:gd name="connsiteY8" fmla="*/ 5032690 h 5102540"/>
              <a:gd name="connsiteX9" fmla="*/ 11915507 w 12191996"/>
              <a:gd name="connsiteY9" fmla="*/ 5013640 h 5102540"/>
              <a:gd name="connsiteX10" fmla="*/ 11877407 w 12191996"/>
              <a:gd name="connsiteY10" fmla="*/ 4994590 h 5102540"/>
              <a:gd name="connsiteX11" fmla="*/ 11840895 w 12191996"/>
              <a:gd name="connsiteY11" fmla="*/ 4978715 h 5102540"/>
              <a:gd name="connsiteX12" fmla="*/ 11799619 w 12191996"/>
              <a:gd name="connsiteY12" fmla="*/ 4962840 h 5102540"/>
              <a:gd name="connsiteX13" fmla="*/ 11753581 w 12191996"/>
              <a:gd name="connsiteY13" fmla="*/ 4946965 h 5102540"/>
              <a:gd name="connsiteX14" fmla="*/ 11701195 w 12191996"/>
              <a:gd name="connsiteY14" fmla="*/ 4935853 h 5102540"/>
              <a:gd name="connsiteX15" fmla="*/ 11640869 w 12191996"/>
              <a:gd name="connsiteY15" fmla="*/ 4929503 h 5102540"/>
              <a:gd name="connsiteX16" fmla="*/ 11572607 w 12191996"/>
              <a:gd name="connsiteY16" fmla="*/ 4926328 h 5102540"/>
              <a:gd name="connsiteX17" fmla="*/ 11504345 w 12191996"/>
              <a:gd name="connsiteY17" fmla="*/ 4929503 h 5102540"/>
              <a:gd name="connsiteX18" fmla="*/ 11444019 w 12191996"/>
              <a:gd name="connsiteY18" fmla="*/ 4935853 h 5102540"/>
              <a:gd name="connsiteX19" fmla="*/ 11391631 w 12191996"/>
              <a:gd name="connsiteY19" fmla="*/ 4946965 h 5102540"/>
              <a:gd name="connsiteX20" fmla="*/ 11345595 w 12191996"/>
              <a:gd name="connsiteY20" fmla="*/ 4962840 h 5102540"/>
              <a:gd name="connsiteX21" fmla="*/ 11304319 w 12191996"/>
              <a:gd name="connsiteY21" fmla="*/ 4978715 h 5102540"/>
              <a:gd name="connsiteX22" fmla="*/ 11267807 w 12191996"/>
              <a:gd name="connsiteY22" fmla="*/ 4994590 h 5102540"/>
              <a:gd name="connsiteX23" fmla="*/ 11229707 w 12191996"/>
              <a:gd name="connsiteY23" fmla="*/ 5013640 h 5102540"/>
              <a:gd name="connsiteX24" fmla="*/ 11191607 w 12191996"/>
              <a:gd name="connsiteY24" fmla="*/ 5032690 h 5102540"/>
              <a:gd name="connsiteX25" fmla="*/ 11155095 w 12191996"/>
              <a:gd name="connsiteY25" fmla="*/ 5051740 h 5102540"/>
              <a:gd name="connsiteX26" fmla="*/ 11113819 w 12191996"/>
              <a:gd name="connsiteY26" fmla="*/ 5067615 h 5102540"/>
              <a:gd name="connsiteX27" fmla="*/ 11067781 w 12191996"/>
              <a:gd name="connsiteY27" fmla="*/ 5081903 h 5102540"/>
              <a:gd name="connsiteX28" fmla="*/ 11015395 w 12191996"/>
              <a:gd name="connsiteY28" fmla="*/ 5093015 h 5102540"/>
              <a:gd name="connsiteX29" fmla="*/ 10955069 w 12191996"/>
              <a:gd name="connsiteY29" fmla="*/ 5100953 h 5102540"/>
              <a:gd name="connsiteX30" fmla="*/ 10886807 w 12191996"/>
              <a:gd name="connsiteY30" fmla="*/ 5102540 h 5102540"/>
              <a:gd name="connsiteX31" fmla="*/ 10818545 w 12191996"/>
              <a:gd name="connsiteY31" fmla="*/ 5100953 h 5102540"/>
              <a:gd name="connsiteX32" fmla="*/ 10758219 w 12191996"/>
              <a:gd name="connsiteY32" fmla="*/ 5093015 h 5102540"/>
              <a:gd name="connsiteX33" fmla="*/ 10705831 w 12191996"/>
              <a:gd name="connsiteY33" fmla="*/ 5081903 h 5102540"/>
              <a:gd name="connsiteX34" fmla="*/ 10659795 w 12191996"/>
              <a:gd name="connsiteY34" fmla="*/ 5067615 h 5102540"/>
              <a:gd name="connsiteX35" fmla="*/ 10618519 w 12191996"/>
              <a:gd name="connsiteY35" fmla="*/ 5051740 h 5102540"/>
              <a:gd name="connsiteX36" fmla="*/ 10582007 w 12191996"/>
              <a:gd name="connsiteY36" fmla="*/ 5032690 h 5102540"/>
              <a:gd name="connsiteX37" fmla="*/ 10543907 w 12191996"/>
              <a:gd name="connsiteY37" fmla="*/ 5013640 h 5102540"/>
              <a:gd name="connsiteX38" fmla="*/ 10505807 w 12191996"/>
              <a:gd name="connsiteY38" fmla="*/ 4994590 h 5102540"/>
              <a:gd name="connsiteX39" fmla="*/ 10469295 w 12191996"/>
              <a:gd name="connsiteY39" fmla="*/ 4978715 h 5102540"/>
              <a:gd name="connsiteX40" fmla="*/ 10428019 w 12191996"/>
              <a:gd name="connsiteY40" fmla="*/ 4962840 h 5102540"/>
              <a:gd name="connsiteX41" fmla="*/ 10381981 w 12191996"/>
              <a:gd name="connsiteY41" fmla="*/ 4946965 h 5102540"/>
              <a:gd name="connsiteX42" fmla="*/ 10329595 w 12191996"/>
              <a:gd name="connsiteY42" fmla="*/ 4935853 h 5102540"/>
              <a:gd name="connsiteX43" fmla="*/ 10269269 w 12191996"/>
              <a:gd name="connsiteY43" fmla="*/ 4929503 h 5102540"/>
              <a:gd name="connsiteX44" fmla="*/ 10201007 w 12191996"/>
              <a:gd name="connsiteY44" fmla="*/ 4926328 h 5102540"/>
              <a:gd name="connsiteX45" fmla="*/ 10132745 w 12191996"/>
              <a:gd name="connsiteY45" fmla="*/ 4929503 h 5102540"/>
              <a:gd name="connsiteX46" fmla="*/ 10072419 w 12191996"/>
              <a:gd name="connsiteY46" fmla="*/ 4935853 h 5102540"/>
              <a:gd name="connsiteX47" fmla="*/ 10020031 w 12191996"/>
              <a:gd name="connsiteY47" fmla="*/ 4946965 h 5102540"/>
              <a:gd name="connsiteX48" fmla="*/ 9973995 w 12191996"/>
              <a:gd name="connsiteY48" fmla="*/ 4962840 h 5102540"/>
              <a:gd name="connsiteX49" fmla="*/ 9932719 w 12191996"/>
              <a:gd name="connsiteY49" fmla="*/ 4978715 h 5102540"/>
              <a:gd name="connsiteX50" fmla="*/ 9896207 w 12191996"/>
              <a:gd name="connsiteY50" fmla="*/ 4994590 h 5102540"/>
              <a:gd name="connsiteX51" fmla="*/ 9820007 w 12191996"/>
              <a:gd name="connsiteY51" fmla="*/ 5032690 h 5102540"/>
              <a:gd name="connsiteX52" fmla="*/ 9783495 w 12191996"/>
              <a:gd name="connsiteY52" fmla="*/ 5051740 h 5102540"/>
              <a:gd name="connsiteX53" fmla="*/ 9742219 w 12191996"/>
              <a:gd name="connsiteY53" fmla="*/ 5067615 h 5102540"/>
              <a:gd name="connsiteX54" fmla="*/ 9696181 w 12191996"/>
              <a:gd name="connsiteY54" fmla="*/ 5081903 h 5102540"/>
              <a:gd name="connsiteX55" fmla="*/ 9643795 w 12191996"/>
              <a:gd name="connsiteY55" fmla="*/ 5093015 h 5102540"/>
              <a:gd name="connsiteX56" fmla="*/ 9583469 w 12191996"/>
              <a:gd name="connsiteY56" fmla="*/ 5100953 h 5102540"/>
              <a:gd name="connsiteX57" fmla="*/ 9515207 w 12191996"/>
              <a:gd name="connsiteY57" fmla="*/ 5102540 h 5102540"/>
              <a:gd name="connsiteX58" fmla="*/ 9446945 w 12191996"/>
              <a:gd name="connsiteY58" fmla="*/ 5100953 h 5102540"/>
              <a:gd name="connsiteX59" fmla="*/ 9386619 w 12191996"/>
              <a:gd name="connsiteY59" fmla="*/ 5093015 h 5102540"/>
              <a:gd name="connsiteX60" fmla="*/ 9334231 w 12191996"/>
              <a:gd name="connsiteY60" fmla="*/ 5081903 h 5102540"/>
              <a:gd name="connsiteX61" fmla="*/ 9288195 w 12191996"/>
              <a:gd name="connsiteY61" fmla="*/ 5067615 h 5102540"/>
              <a:gd name="connsiteX62" fmla="*/ 9246919 w 12191996"/>
              <a:gd name="connsiteY62" fmla="*/ 5051740 h 5102540"/>
              <a:gd name="connsiteX63" fmla="*/ 9210407 w 12191996"/>
              <a:gd name="connsiteY63" fmla="*/ 5032690 h 5102540"/>
              <a:gd name="connsiteX64" fmla="*/ 9172307 w 12191996"/>
              <a:gd name="connsiteY64" fmla="*/ 5013640 h 5102540"/>
              <a:gd name="connsiteX65" fmla="*/ 9134207 w 12191996"/>
              <a:gd name="connsiteY65" fmla="*/ 4994590 h 5102540"/>
              <a:gd name="connsiteX66" fmla="*/ 9097695 w 12191996"/>
              <a:gd name="connsiteY66" fmla="*/ 4978715 h 5102540"/>
              <a:gd name="connsiteX67" fmla="*/ 9056419 w 12191996"/>
              <a:gd name="connsiteY67" fmla="*/ 4962840 h 5102540"/>
              <a:gd name="connsiteX68" fmla="*/ 9010381 w 12191996"/>
              <a:gd name="connsiteY68" fmla="*/ 4946965 h 5102540"/>
              <a:gd name="connsiteX69" fmla="*/ 8957995 w 12191996"/>
              <a:gd name="connsiteY69" fmla="*/ 4935853 h 5102540"/>
              <a:gd name="connsiteX70" fmla="*/ 8897669 w 12191996"/>
              <a:gd name="connsiteY70" fmla="*/ 4929503 h 5102540"/>
              <a:gd name="connsiteX71" fmla="*/ 8827819 w 12191996"/>
              <a:gd name="connsiteY71" fmla="*/ 4926328 h 5102540"/>
              <a:gd name="connsiteX72" fmla="*/ 8761145 w 12191996"/>
              <a:gd name="connsiteY72" fmla="*/ 4929503 h 5102540"/>
              <a:gd name="connsiteX73" fmla="*/ 8700819 w 12191996"/>
              <a:gd name="connsiteY73" fmla="*/ 4935853 h 5102540"/>
              <a:gd name="connsiteX74" fmla="*/ 8648431 w 12191996"/>
              <a:gd name="connsiteY74" fmla="*/ 4946965 h 5102540"/>
              <a:gd name="connsiteX75" fmla="*/ 8602395 w 12191996"/>
              <a:gd name="connsiteY75" fmla="*/ 4962840 h 5102540"/>
              <a:gd name="connsiteX76" fmla="*/ 8561119 w 12191996"/>
              <a:gd name="connsiteY76" fmla="*/ 4978715 h 5102540"/>
              <a:gd name="connsiteX77" fmla="*/ 8524607 w 12191996"/>
              <a:gd name="connsiteY77" fmla="*/ 4994590 h 5102540"/>
              <a:gd name="connsiteX78" fmla="*/ 8486507 w 12191996"/>
              <a:gd name="connsiteY78" fmla="*/ 5013640 h 5102540"/>
              <a:gd name="connsiteX79" fmla="*/ 8448407 w 12191996"/>
              <a:gd name="connsiteY79" fmla="*/ 5032690 h 5102540"/>
              <a:gd name="connsiteX80" fmla="*/ 8411895 w 12191996"/>
              <a:gd name="connsiteY80" fmla="*/ 5051740 h 5102540"/>
              <a:gd name="connsiteX81" fmla="*/ 8370620 w 12191996"/>
              <a:gd name="connsiteY81" fmla="*/ 5067615 h 5102540"/>
              <a:gd name="connsiteX82" fmla="*/ 8324582 w 12191996"/>
              <a:gd name="connsiteY82" fmla="*/ 5081903 h 5102540"/>
              <a:gd name="connsiteX83" fmla="*/ 8272195 w 12191996"/>
              <a:gd name="connsiteY83" fmla="*/ 5093015 h 5102540"/>
              <a:gd name="connsiteX84" fmla="*/ 8211870 w 12191996"/>
              <a:gd name="connsiteY84" fmla="*/ 5100953 h 5102540"/>
              <a:gd name="connsiteX85" fmla="*/ 8143607 w 12191996"/>
              <a:gd name="connsiteY85" fmla="*/ 5102540 h 5102540"/>
              <a:gd name="connsiteX86" fmla="*/ 8075345 w 12191996"/>
              <a:gd name="connsiteY86" fmla="*/ 5100953 h 5102540"/>
              <a:gd name="connsiteX87" fmla="*/ 8015020 w 12191996"/>
              <a:gd name="connsiteY87" fmla="*/ 5093015 h 5102540"/>
              <a:gd name="connsiteX88" fmla="*/ 7962632 w 12191996"/>
              <a:gd name="connsiteY88" fmla="*/ 5081903 h 5102540"/>
              <a:gd name="connsiteX89" fmla="*/ 7916595 w 12191996"/>
              <a:gd name="connsiteY89" fmla="*/ 5067615 h 5102540"/>
              <a:gd name="connsiteX90" fmla="*/ 7875320 w 12191996"/>
              <a:gd name="connsiteY90" fmla="*/ 5051740 h 5102540"/>
              <a:gd name="connsiteX91" fmla="*/ 7838807 w 12191996"/>
              <a:gd name="connsiteY91" fmla="*/ 5032690 h 5102540"/>
              <a:gd name="connsiteX92" fmla="*/ 7800707 w 12191996"/>
              <a:gd name="connsiteY92" fmla="*/ 5013640 h 5102540"/>
              <a:gd name="connsiteX93" fmla="*/ 7762607 w 12191996"/>
              <a:gd name="connsiteY93" fmla="*/ 4994590 h 5102540"/>
              <a:gd name="connsiteX94" fmla="*/ 7726095 w 12191996"/>
              <a:gd name="connsiteY94" fmla="*/ 4978715 h 5102540"/>
              <a:gd name="connsiteX95" fmla="*/ 7684820 w 12191996"/>
              <a:gd name="connsiteY95" fmla="*/ 4962840 h 5102540"/>
              <a:gd name="connsiteX96" fmla="*/ 7638782 w 12191996"/>
              <a:gd name="connsiteY96" fmla="*/ 4946965 h 5102540"/>
              <a:gd name="connsiteX97" fmla="*/ 7586395 w 12191996"/>
              <a:gd name="connsiteY97" fmla="*/ 4935853 h 5102540"/>
              <a:gd name="connsiteX98" fmla="*/ 7526070 w 12191996"/>
              <a:gd name="connsiteY98" fmla="*/ 4929503 h 5102540"/>
              <a:gd name="connsiteX99" fmla="*/ 7457807 w 12191996"/>
              <a:gd name="connsiteY99" fmla="*/ 4926328 h 5102540"/>
              <a:gd name="connsiteX100" fmla="*/ 7389545 w 12191996"/>
              <a:gd name="connsiteY100" fmla="*/ 4929503 h 5102540"/>
              <a:gd name="connsiteX101" fmla="*/ 7329220 w 12191996"/>
              <a:gd name="connsiteY101" fmla="*/ 4935853 h 5102540"/>
              <a:gd name="connsiteX102" fmla="*/ 7276832 w 12191996"/>
              <a:gd name="connsiteY102" fmla="*/ 4946965 h 5102540"/>
              <a:gd name="connsiteX103" fmla="*/ 7230795 w 12191996"/>
              <a:gd name="connsiteY103" fmla="*/ 4962840 h 5102540"/>
              <a:gd name="connsiteX104" fmla="*/ 7189520 w 12191996"/>
              <a:gd name="connsiteY104" fmla="*/ 4978715 h 5102540"/>
              <a:gd name="connsiteX105" fmla="*/ 7153007 w 12191996"/>
              <a:gd name="connsiteY105" fmla="*/ 4994590 h 5102540"/>
              <a:gd name="connsiteX106" fmla="*/ 7114907 w 12191996"/>
              <a:gd name="connsiteY106" fmla="*/ 5013640 h 5102540"/>
              <a:gd name="connsiteX107" fmla="*/ 7076807 w 12191996"/>
              <a:gd name="connsiteY107" fmla="*/ 5032690 h 5102540"/>
              <a:gd name="connsiteX108" fmla="*/ 7040295 w 12191996"/>
              <a:gd name="connsiteY108" fmla="*/ 5051740 h 5102540"/>
              <a:gd name="connsiteX109" fmla="*/ 6999020 w 12191996"/>
              <a:gd name="connsiteY109" fmla="*/ 5067615 h 5102540"/>
              <a:gd name="connsiteX110" fmla="*/ 6952982 w 12191996"/>
              <a:gd name="connsiteY110" fmla="*/ 5081903 h 5102540"/>
              <a:gd name="connsiteX111" fmla="*/ 6900595 w 12191996"/>
              <a:gd name="connsiteY111" fmla="*/ 5093015 h 5102540"/>
              <a:gd name="connsiteX112" fmla="*/ 6840270 w 12191996"/>
              <a:gd name="connsiteY112" fmla="*/ 5100953 h 5102540"/>
              <a:gd name="connsiteX113" fmla="*/ 6781798 w 12191996"/>
              <a:gd name="connsiteY113" fmla="*/ 5102313 h 5102540"/>
              <a:gd name="connsiteX114" fmla="*/ 6723326 w 12191996"/>
              <a:gd name="connsiteY114" fmla="*/ 5100953 h 5102540"/>
              <a:gd name="connsiteX115" fmla="*/ 6663001 w 12191996"/>
              <a:gd name="connsiteY115" fmla="*/ 5093015 h 5102540"/>
              <a:gd name="connsiteX116" fmla="*/ 6610613 w 12191996"/>
              <a:gd name="connsiteY116" fmla="*/ 5081903 h 5102540"/>
              <a:gd name="connsiteX117" fmla="*/ 6564576 w 12191996"/>
              <a:gd name="connsiteY117" fmla="*/ 5067615 h 5102540"/>
              <a:gd name="connsiteX118" fmla="*/ 6523301 w 12191996"/>
              <a:gd name="connsiteY118" fmla="*/ 5051740 h 5102540"/>
              <a:gd name="connsiteX119" fmla="*/ 6486788 w 12191996"/>
              <a:gd name="connsiteY119" fmla="*/ 5032690 h 5102540"/>
              <a:gd name="connsiteX120" fmla="*/ 6448688 w 12191996"/>
              <a:gd name="connsiteY120" fmla="*/ 5013640 h 5102540"/>
              <a:gd name="connsiteX121" fmla="*/ 6410588 w 12191996"/>
              <a:gd name="connsiteY121" fmla="*/ 4994590 h 5102540"/>
              <a:gd name="connsiteX122" fmla="*/ 6374076 w 12191996"/>
              <a:gd name="connsiteY122" fmla="*/ 4978715 h 5102540"/>
              <a:gd name="connsiteX123" fmla="*/ 6332801 w 12191996"/>
              <a:gd name="connsiteY123" fmla="*/ 4962840 h 5102540"/>
              <a:gd name="connsiteX124" fmla="*/ 6286763 w 12191996"/>
              <a:gd name="connsiteY124" fmla="*/ 4946965 h 5102540"/>
              <a:gd name="connsiteX125" fmla="*/ 6234376 w 12191996"/>
              <a:gd name="connsiteY125" fmla="*/ 4935853 h 5102540"/>
              <a:gd name="connsiteX126" fmla="*/ 6174051 w 12191996"/>
              <a:gd name="connsiteY126" fmla="*/ 4929503 h 5102540"/>
              <a:gd name="connsiteX127" fmla="*/ 6105788 w 12191996"/>
              <a:gd name="connsiteY127" fmla="*/ 4926328 h 5102540"/>
              <a:gd name="connsiteX128" fmla="*/ 6095998 w 12191996"/>
              <a:gd name="connsiteY128" fmla="*/ 4926783 h 5102540"/>
              <a:gd name="connsiteX129" fmla="*/ 6086208 w 12191996"/>
              <a:gd name="connsiteY129" fmla="*/ 4926328 h 5102540"/>
              <a:gd name="connsiteX130" fmla="*/ 6017946 w 12191996"/>
              <a:gd name="connsiteY130" fmla="*/ 4929503 h 5102540"/>
              <a:gd name="connsiteX131" fmla="*/ 5957620 w 12191996"/>
              <a:gd name="connsiteY131" fmla="*/ 4935853 h 5102540"/>
              <a:gd name="connsiteX132" fmla="*/ 5905233 w 12191996"/>
              <a:gd name="connsiteY132" fmla="*/ 4946965 h 5102540"/>
              <a:gd name="connsiteX133" fmla="*/ 5859195 w 12191996"/>
              <a:gd name="connsiteY133" fmla="*/ 4962840 h 5102540"/>
              <a:gd name="connsiteX134" fmla="*/ 5817920 w 12191996"/>
              <a:gd name="connsiteY134" fmla="*/ 4978715 h 5102540"/>
              <a:gd name="connsiteX135" fmla="*/ 5781407 w 12191996"/>
              <a:gd name="connsiteY135" fmla="*/ 4994590 h 5102540"/>
              <a:gd name="connsiteX136" fmla="*/ 5743307 w 12191996"/>
              <a:gd name="connsiteY136" fmla="*/ 5013640 h 5102540"/>
              <a:gd name="connsiteX137" fmla="*/ 5705208 w 12191996"/>
              <a:gd name="connsiteY137" fmla="*/ 5032690 h 5102540"/>
              <a:gd name="connsiteX138" fmla="*/ 5668695 w 12191996"/>
              <a:gd name="connsiteY138" fmla="*/ 5051740 h 5102540"/>
              <a:gd name="connsiteX139" fmla="*/ 5627420 w 12191996"/>
              <a:gd name="connsiteY139" fmla="*/ 5067615 h 5102540"/>
              <a:gd name="connsiteX140" fmla="*/ 5581382 w 12191996"/>
              <a:gd name="connsiteY140" fmla="*/ 5081903 h 5102540"/>
              <a:gd name="connsiteX141" fmla="*/ 5528995 w 12191996"/>
              <a:gd name="connsiteY141" fmla="*/ 5093015 h 5102540"/>
              <a:gd name="connsiteX142" fmla="*/ 5468670 w 12191996"/>
              <a:gd name="connsiteY142" fmla="*/ 5100953 h 5102540"/>
              <a:gd name="connsiteX143" fmla="*/ 5410198 w 12191996"/>
              <a:gd name="connsiteY143" fmla="*/ 5102313 h 5102540"/>
              <a:gd name="connsiteX144" fmla="*/ 5351726 w 12191996"/>
              <a:gd name="connsiteY144" fmla="*/ 5100953 h 5102540"/>
              <a:gd name="connsiteX145" fmla="*/ 5291400 w 12191996"/>
              <a:gd name="connsiteY145" fmla="*/ 5093015 h 5102540"/>
              <a:gd name="connsiteX146" fmla="*/ 5239013 w 12191996"/>
              <a:gd name="connsiteY146" fmla="*/ 5081903 h 5102540"/>
              <a:gd name="connsiteX147" fmla="*/ 5192976 w 12191996"/>
              <a:gd name="connsiteY147" fmla="*/ 5067615 h 5102540"/>
              <a:gd name="connsiteX148" fmla="*/ 5151700 w 12191996"/>
              <a:gd name="connsiteY148" fmla="*/ 5051740 h 5102540"/>
              <a:gd name="connsiteX149" fmla="*/ 5115188 w 12191996"/>
              <a:gd name="connsiteY149" fmla="*/ 5032690 h 5102540"/>
              <a:gd name="connsiteX150" fmla="*/ 5077089 w 12191996"/>
              <a:gd name="connsiteY150" fmla="*/ 5013640 h 5102540"/>
              <a:gd name="connsiteX151" fmla="*/ 5038988 w 12191996"/>
              <a:gd name="connsiteY151" fmla="*/ 4994590 h 5102540"/>
              <a:gd name="connsiteX152" fmla="*/ 5002476 w 12191996"/>
              <a:gd name="connsiteY152" fmla="*/ 4978715 h 5102540"/>
              <a:gd name="connsiteX153" fmla="*/ 4961200 w 12191996"/>
              <a:gd name="connsiteY153" fmla="*/ 4962840 h 5102540"/>
              <a:gd name="connsiteX154" fmla="*/ 4915164 w 12191996"/>
              <a:gd name="connsiteY154" fmla="*/ 4946965 h 5102540"/>
              <a:gd name="connsiteX155" fmla="*/ 4862776 w 12191996"/>
              <a:gd name="connsiteY155" fmla="*/ 4935853 h 5102540"/>
              <a:gd name="connsiteX156" fmla="*/ 4802452 w 12191996"/>
              <a:gd name="connsiteY156" fmla="*/ 4929503 h 5102540"/>
              <a:gd name="connsiteX157" fmla="*/ 4734188 w 12191996"/>
              <a:gd name="connsiteY157" fmla="*/ 4926328 h 5102540"/>
              <a:gd name="connsiteX158" fmla="*/ 4665927 w 12191996"/>
              <a:gd name="connsiteY158" fmla="*/ 4929503 h 5102540"/>
              <a:gd name="connsiteX159" fmla="*/ 4605601 w 12191996"/>
              <a:gd name="connsiteY159" fmla="*/ 4935853 h 5102540"/>
              <a:gd name="connsiteX160" fmla="*/ 4553214 w 12191996"/>
              <a:gd name="connsiteY160" fmla="*/ 4946965 h 5102540"/>
              <a:gd name="connsiteX161" fmla="*/ 4507176 w 12191996"/>
              <a:gd name="connsiteY161" fmla="*/ 4962840 h 5102540"/>
              <a:gd name="connsiteX162" fmla="*/ 4465901 w 12191996"/>
              <a:gd name="connsiteY162" fmla="*/ 4978715 h 5102540"/>
              <a:gd name="connsiteX163" fmla="*/ 4429388 w 12191996"/>
              <a:gd name="connsiteY163" fmla="*/ 4994590 h 5102540"/>
              <a:gd name="connsiteX164" fmla="*/ 4353188 w 12191996"/>
              <a:gd name="connsiteY164" fmla="*/ 5032690 h 5102540"/>
              <a:gd name="connsiteX165" fmla="*/ 4316676 w 12191996"/>
              <a:gd name="connsiteY165" fmla="*/ 5051740 h 5102540"/>
              <a:gd name="connsiteX166" fmla="*/ 4275401 w 12191996"/>
              <a:gd name="connsiteY166" fmla="*/ 5067615 h 5102540"/>
              <a:gd name="connsiteX167" fmla="*/ 4229363 w 12191996"/>
              <a:gd name="connsiteY167" fmla="*/ 5081903 h 5102540"/>
              <a:gd name="connsiteX168" fmla="*/ 4176976 w 12191996"/>
              <a:gd name="connsiteY168" fmla="*/ 5093015 h 5102540"/>
              <a:gd name="connsiteX169" fmla="*/ 4116651 w 12191996"/>
              <a:gd name="connsiteY169" fmla="*/ 5100953 h 5102540"/>
              <a:gd name="connsiteX170" fmla="*/ 4048388 w 12191996"/>
              <a:gd name="connsiteY170" fmla="*/ 5102540 h 5102540"/>
              <a:gd name="connsiteX171" fmla="*/ 3980126 w 12191996"/>
              <a:gd name="connsiteY171" fmla="*/ 5100953 h 5102540"/>
              <a:gd name="connsiteX172" fmla="*/ 3919801 w 12191996"/>
              <a:gd name="connsiteY172" fmla="*/ 5093015 h 5102540"/>
              <a:gd name="connsiteX173" fmla="*/ 3867413 w 12191996"/>
              <a:gd name="connsiteY173" fmla="*/ 5081903 h 5102540"/>
              <a:gd name="connsiteX174" fmla="*/ 3821376 w 12191996"/>
              <a:gd name="connsiteY174" fmla="*/ 5067615 h 5102540"/>
              <a:gd name="connsiteX175" fmla="*/ 3780101 w 12191996"/>
              <a:gd name="connsiteY175" fmla="*/ 5051740 h 5102540"/>
              <a:gd name="connsiteX176" fmla="*/ 3743588 w 12191996"/>
              <a:gd name="connsiteY176" fmla="*/ 5032690 h 5102540"/>
              <a:gd name="connsiteX177" fmla="*/ 3705488 w 12191996"/>
              <a:gd name="connsiteY177" fmla="*/ 5013640 h 5102540"/>
              <a:gd name="connsiteX178" fmla="*/ 3667388 w 12191996"/>
              <a:gd name="connsiteY178" fmla="*/ 4994590 h 5102540"/>
              <a:gd name="connsiteX179" fmla="*/ 3630876 w 12191996"/>
              <a:gd name="connsiteY179" fmla="*/ 4978715 h 5102540"/>
              <a:gd name="connsiteX180" fmla="*/ 3589601 w 12191996"/>
              <a:gd name="connsiteY180" fmla="*/ 4962840 h 5102540"/>
              <a:gd name="connsiteX181" fmla="*/ 3543563 w 12191996"/>
              <a:gd name="connsiteY181" fmla="*/ 4946965 h 5102540"/>
              <a:gd name="connsiteX182" fmla="*/ 3491176 w 12191996"/>
              <a:gd name="connsiteY182" fmla="*/ 4935853 h 5102540"/>
              <a:gd name="connsiteX183" fmla="*/ 3430851 w 12191996"/>
              <a:gd name="connsiteY183" fmla="*/ 4929503 h 5102540"/>
              <a:gd name="connsiteX184" fmla="*/ 3361001 w 12191996"/>
              <a:gd name="connsiteY184" fmla="*/ 4926328 h 5102540"/>
              <a:gd name="connsiteX185" fmla="*/ 3294326 w 12191996"/>
              <a:gd name="connsiteY185" fmla="*/ 4929503 h 5102540"/>
              <a:gd name="connsiteX186" fmla="*/ 3234001 w 12191996"/>
              <a:gd name="connsiteY186" fmla="*/ 4935853 h 5102540"/>
              <a:gd name="connsiteX187" fmla="*/ 3181613 w 12191996"/>
              <a:gd name="connsiteY187" fmla="*/ 4946965 h 5102540"/>
              <a:gd name="connsiteX188" fmla="*/ 3135576 w 12191996"/>
              <a:gd name="connsiteY188" fmla="*/ 4962840 h 5102540"/>
              <a:gd name="connsiteX189" fmla="*/ 3094301 w 12191996"/>
              <a:gd name="connsiteY189" fmla="*/ 4978715 h 5102540"/>
              <a:gd name="connsiteX190" fmla="*/ 3057788 w 12191996"/>
              <a:gd name="connsiteY190" fmla="*/ 4994590 h 5102540"/>
              <a:gd name="connsiteX191" fmla="*/ 3019688 w 12191996"/>
              <a:gd name="connsiteY191" fmla="*/ 5013640 h 5102540"/>
              <a:gd name="connsiteX192" fmla="*/ 2981588 w 12191996"/>
              <a:gd name="connsiteY192" fmla="*/ 5032690 h 5102540"/>
              <a:gd name="connsiteX193" fmla="*/ 2945076 w 12191996"/>
              <a:gd name="connsiteY193" fmla="*/ 5051740 h 5102540"/>
              <a:gd name="connsiteX194" fmla="*/ 2903801 w 12191996"/>
              <a:gd name="connsiteY194" fmla="*/ 5067615 h 5102540"/>
              <a:gd name="connsiteX195" fmla="*/ 2857763 w 12191996"/>
              <a:gd name="connsiteY195" fmla="*/ 5081903 h 5102540"/>
              <a:gd name="connsiteX196" fmla="*/ 2805376 w 12191996"/>
              <a:gd name="connsiteY196" fmla="*/ 5093015 h 5102540"/>
              <a:gd name="connsiteX197" fmla="*/ 2745051 w 12191996"/>
              <a:gd name="connsiteY197" fmla="*/ 5100953 h 5102540"/>
              <a:gd name="connsiteX198" fmla="*/ 2676788 w 12191996"/>
              <a:gd name="connsiteY198" fmla="*/ 5102540 h 5102540"/>
              <a:gd name="connsiteX199" fmla="*/ 2608526 w 12191996"/>
              <a:gd name="connsiteY199" fmla="*/ 5100953 h 5102540"/>
              <a:gd name="connsiteX200" fmla="*/ 2548201 w 12191996"/>
              <a:gd name="connsiteY200" fmla="*/ 5093015 h 5102540"/>
              <a:gd name="connsiteX201" fmla="*/ 2495813 w 12191996"/>
              <a:gd name="connsiteY201" fmla="*/ 5081903 h 5102540"/>
              <a:gd name="connsiteX202" fmla="*/ 2449776 w 12191996"/>
              <a:gd name="connsiteY202" fmla="*/ 5067615 h 5102540"/>
              <a:gd name="connsiteX203" fmla="*/ 2408501 w 12191996"/>
              <a:gd name="connsiteY203" fmla="*/ 5051740 h 5102540"/>
              <a:gd name="connsiteX204" fmla="*/ 2371988 w 12191996"/>
              <a:gd name="connsiteY204" fmla="*/ 5032690 h 5102540"/>
              <a:gd name="connsiteX205" fmla="*/ 2333888 w 12191996"/>
              <a:gd name="connsiteY205" fmla="*/ 5013640 h 5102540"/>
              <a:gd name="connsiteX206" fmla="*/ 2295788 w 12191996"/>
              <a:gd name="connsiteY206" fmla="*/ 4994590 h 5102540"/>
              <a:gd name="connsiteX207" fmla="*/ 2259276 w 12191996"/>
              <a:gd name="connsiteY207" fmla="*/ 4978715 h 5102540"/>
              <a:gd name="connsiteX208" fmla="*/ 2218001 w 12191996"/>
              <a:gd name="connsiteY208" fmla="*/ 4962840 h 5102540"/>
              <a:gd name="connsiteX209" fmla="*/ 2171963 w 12191996"/>
              <a:gd name="connsiteY209" fmla="*/ 4946965 h 5102540"/>
              <a:gd name="connsiteX210" fmla="*/ 2119576 w 12191996"/>
              <a:gd name="connsiteY210" fmla="*/ 4935853 h 5102540"/>
              <a:gd name="connsiteX211" fmla="*/ 2059251 w 12191996"/>
              <a:gd name="connsiteY211" fmla="*/ 4929503 h 5102540"/>
              <a:gd name="connsiteX212" fmla="*/ 1990988 w 12191996"/>
              <a:gd name="connsiteY212" fmla="*/ 4926328 h 5102540"/>
              <a:gd name="connsiteX213" fmla="*/ 1922726 w 12191996"/>
              <a:gd name="connsiteY213" fmla="*/ 4929503 h 5102540"/>
              <a:gd name="connsiteX214" fmla="*/ 1862401 w 12191996"/>
              <a:gd name="connsiteY214" fmla="*/ 4935853 h 5102540"/>
              <a:gd name="connsiteX215" fmla="*/ 1810013 w 12191996"/>
              <a:gd name="connsiteY215" fmla="*/ 4946965 h 5102540"/>
              <a:gd name="connsiteX216" fmla="*/ 1763976 w 12191996"/>
              <a:gd name="connsiteY216" fmla="*/ 4962840 h 5102540"/>
              <a:gd name="connsiteX217" fmla="*/ 1722701 w 12191996"/>
              <a:gd name="connsiteY217" fmla="*/ 4978715 h 5102540"/>
              <a:gd name="connsiteX218" fmla="*/ 1686188 w 12191996"/>
              <a:gd name="connsiteY218" fmla="*/ 4994590 h 5102540"/>
              <a:gd name="connsiteX219" fmla="*/ 1648088 w 12191996"/>
              <a:gd name="connsiteY219" fmla="*/ 5013640 h 5102540"/>
              <a:gd name="connsiteX220" fmla="*/ 1609988 w 12191996"/>
              <a:gd name="connsiteY220" fmla="*/ 5032690 h 5102540"/>
              <a:gd name="connsiteX221" fmla="*/ 1573476 w 12191996"/>
              <a:gd name="connsiteY221" fmla="*/ 5051740 h 5102540"/>
              <a:gd name="connsiteX222" fmla="*/ 1532201 w 12191996"/>
              <a:gd name="connsiteY222" fmla="*/ 5067615 h 5102540"/>
              <a:gd name="connsiteX223" fmla="*/ 1486163 w 12191996"/>
              <a:gd name="connsiteY223" fmla="*/ 5081903 h 5102540"/>
              <a:gd name="connsiteX224" fmla="*/ 1433776 w 12191996"/>
              <a:gd name="connsiteY224" fmla="*/ 5093015 h 5102540"/>
              <a:gd name="connsiteX225" fmla="*/ 1373451 w 12191996"/>
              <a:gd name="connsiteY225" fmla="*/ 5100953 h 5102540"/>
              <a:gd name="connsiteX226" fmla="*/ 1305188 w 12191996"/>
              <a:gd name="connsiteY226" fmla="*/ 5102540 h 5102540"/>
              <a:gd name="connsiteX227" fmla="*/ 1236926 w 12191996"/>
              <a:gd name="connsiteY227" fmla="*/ 5100953 h 5102540"/>
              <a:gd name="connsiteX228" fmla="*/ 1176601 w 12191996"/>
              <a:gd name="connsiteY228" fmla="*/ 5093015 h 5102540"/>
              <a:gd name="connsiteX229" fmla="*/ 1124213 w 12191996"/>
              <a:gd name="connsiteY229" fmla="*/ 5081903 h 5102540"/>
              <a:gd name="connsiteX230" fmla="*/ 1078176 w 12191996"/>
              <a:gd name="connsiteY230" fmla="*/ 5067615 h 5102540"/>
              <a:gd name="connsiteX231" fmla="*/ 1036901 w 12191996"/>
              <a:gd name="connsiteY231" fmla="*/ 5051740 h 5102540"/>
              <a:gd name="connsiteX232" fmla="*/ 1000388 w 12191996"/>
              <a:gd name="connsiteY232" fmla="*/ 5032690 h 5102540"/>
              <a:gd name="connsiteX233" fmla="*/ 962288 w 12191996"/>
              <a:gd name="connsiteY233" fmla="*/ 5013640 h 5102540"/>
              <a:gd name="connsiteX234" fmla="*/ 924188 w 12191996"/>
              <a:gd name="connsiteY234" fmla="*/ 4994590 h 5102540"/>
              <a:gd name="connsiteX235" fmla="*/ 887676 w 12191996"/>
              <a:gd name="connsiteY235" fmla="*/ 4978715 h 5102540"/>
              <a:gd name="connsiteX236" fmla="*/ 846401 w 12191996"/>
              <a:gd name="connsiteY236" fmla="*/ 4962840 h 5102540"/>
              <a:gd name="connsiteX237" fmla="*/ 800363 w 12191996"/>
              <a:gd name="connsiteY237" fmla="*/ 4946965 h 5102540"/>
              <a:gd name="connsiteX238" fmla="*/ 747976 w 12191996"/>
              <a:gd name="connsiteY238" fmla="*/ 4935853 h 5102540"/>
              <a:gd name="connsiteX239" fmla="*/ 687651 w 12191996"/>
              <a:gd name="connsiteY239" fmla="*/ 4929503 h 5102540"/>
              <a:gd name="connsiteX240" fmla="*/ 619388 w 12191996"/>
              <a:gd name="connsiteY240" fmla="*/ 4926328 h 5102540"/>
              <a:gd name="connsiteX241" fmla="*/ 551126 w 12191996"/>
              <a:gd name="connsiteY241" fmla="*/ 4929503 h 5102540"/>
              <a:gd name="connsiteX242" fmla="*/ 490801 w 12191996"/>
              <a:gd name="connsiteY242" fmla="*/ 4935853 h 5102540"/>
              <a:gd name="connsiteX243" fmla="*/ 438413 w 12191996"/>
              <a:gd name="connsiteY243" fmla="*/ 4946965 h 5102540"/>
              <a:gd name="connsiteX244" fmla="*/ 392376 w 12191996"/>
              <a:gd name="connsiteY244" fmla="*/ 4962840 h 5102540"/>
              <a:gd name="connsiteX245" fmla="*/ 351101 w 12191996"/>
              <a:gd name="connsiteY245" fmla="*/ 4978715 h 5102540"/>
              <a:gd name="connsiteX246" fmla="*/ 314588 w 12191996"/>
              <a:gd name="connsiteY246" fmla="*/ 4994590 h 5102540"/>
              <a:gd name="connsiteX247" fmla="*/ 276488 w 12191996"/>
              <a:gd name="connsiteY247" fmla="*/ 5013640 h 5102540"/>
              <a:gd name="connsiteX248" fmla="*/ 238388 w 12191996"/>
              <a:gd name="connsiteY248" fmla="*/ 5032690 h 5102540"/>
              <a:gd name="connsiteX249" fmla="*/ 201876 w 12191996"/>
              <a:gd name="connsiteY249" fmla="*/ 5051740 h 5102540"/>
              <a:gd name="connsiteX250" fmla="*/ 160601 w 12191996"/>
              <a:gd name="connsiteY250" fmla="*/ 5067615 h 5102540"/>
              <a:gd name="connsiteX251" fmla="*/ 114563 w 12191996"/>
              <a:gd name="connsiteY251" fmla="*/ 5081903 h 5102540"/>
              <a:gd name="connsiteX252" fmla="*/ 62176 w 12191996"/>
              <a:gd name="connsiteY252" fmla="*/ 5093015 h 5102540"/>
              <a:gd name="connsiteX253" fmla="*/ 1851 w 12191996"/>
              <a:gd name="connsiteY253" fmla="*/ 5100953 h 5102540"/>
              <a:gd name="connsiteX254" fmla="*/ 0 w 12191996"/>
              <a:gd name="connsiteY254" fmla="*/ 5100996 h 5102540"/>
              <a:gd name="connsiteX255" fmla="*/ 0 w 12191996"/>
              <a:gd name="connsiteY255" fmla="*/ 0 h 510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Lst>
            <a:rect l="l" t="t" r="r" b="b"/>
            <a:pathLst>
              <a:path w="12191996" h="5102540">
                <a:moveTo>
                  <a:pt x="0" y="0"/>
                </a:moveTo>
                <a:lnTo>
                  <a:pt x="12191996" y="0"/>
                </a:lnTo>
                <a:lnTo>
                  <a:pt x="12191996" y="5100996"/>
                </a:lnTo>
                <a:lnTo>
                  <a:pt x="12190145" y="5100953"/>
                </a:lnTo>
                <a:lnTo>
                  <a:pt x="12129819" y="5093016"/>
                </a:lnTo>
                <a:lnTo>
                  <a:pt x="12077431" y="5081903"/>
                </a:lnTo>
                <a:lnTo>
                  <a:pt x="12031395" y="5067615"/>
                </a:lnTo>
                <a:lnTo>
                  <a:pt x="11990119" y="5051740"/>
                </a:lnTo>
                <a:lnTo>
                  <a:pt x="11953607" y="5032690"/>
                </a:lnTo>
                <a:lnTo>
                  <a:pt x="11915507" y="5013640"/>
                </a:lnTo>
                <a:lnTo>
                  <a:pt x="11877407" y="4994590"/>
                </a:lnTo>
                <a:lnTo>
                  <a:pt x="11840895" y="4978715"/>
                </a:lnTo>
                <a:lnTo>
                  <a:pt x="11799619" y="4962840"/>
                </a:lnTo>
                <a:lnTo>
                  <a:pt x="11753581" y="4946965"/>
                </a:lnTo>
                <a:lnTo>
                  <a:pt x="11701195" y="4935853"/>
                </a:lnTo>
                <a:lnTo>
                  <a:pt x="11640869" y="4929503"/>
                </a:lnTo>
                <a:lnTo>
                  <a:pt x="11572607" y="4926328"/>
                </a:lnTo>
                <a:lnTo>
                  <a:pt x="11504345" y="4929503"/>
                </a:lnTo>
                <a:lnTo>
                  <a:pt x="11444019" y="4935853"/>
                </a:lnTo>
                <a:lnTo>
                  <a:pt x="11391631" y="4946965"/>
                </a:lnTo>
                <a:lnTo>
                  <a:pt x="11345595" y="4962840"/>
                </a:lnTo>
                <a:lnTo>
                  <a:pt x="11304319" y="4978715"/>
                </a:lnTo>
                <a:lnTo>
                  <a:pt x="11267807" y="4994590"/>
                </a:lnTo>
                <a:lnTo>
                  <a:pt x="11229707" y="5013640"/>
                </a:lnTo>
                <a:lnTo>
                  <a:pt x="11191607" y="5032690"/>
                </a:lnTo>
                <a:lnTo>
                  <a:pt x="11155095" y="5051740"/>
                </a:lnTo>
                <a:lnTo>
                  <a:pt x="11113819" y="5067615"/>
                </a:lnTo>
                <a:lnTo>
                  <a:pt x="11067781" y="5081903"/>
                </a:lnTo>
                <a:lnTo>
                  <a:pt x="11015395" y="5093015"/>
                </a:lnTo>
                <a:lnTo>
                  <a:pt x="10955069" y="5100953"/>
                </a:lnTo>
                <a:lnTo>
                  <a:pt x="10886807" y="5102540"/>
                </a:lnTo>
                <a:lnTo>
                  <a:pt x="10818545" y="5100953"/>
                </a:lnTo>
                <a:lnTo>
                  <a:pt x="10758219" y="5093015"/>
                </a:lnTo>
                <a:lnTo>
                  <a:pt x="10705831" y="5081903"/>
                </a:lnTo>
                <a:lnTo>
                  <a:pt x="10659795" y="5067615"/>
                </a:lnTo>
                <a:lnTo>
                  <a:pt x="10618519" y="5051740"/>
                </a:lnTo>
                <a:lnTo>
                  <a:pt x="10582007" y="5032690"/>
                </a:lnTo>
                <a:lnTo>
                  <a:pt x="10543907" y="5013640"/>
                </a:lnTo>
                <a:lnTo>
                  <a:pt x="10505807" y="4994590"/>
                </a:lnTo>
                <a:lnTo>
                  <a:pt x="10469295" y="4978715"/>
                </a:lnTo>
                <a:lnTo>
                  <a:pt x="10428019" y="4962840"/>
                </a:lnTo>
                <a:lnTo>
                  <a:pt x="10381981" y="4946965"/>
                </a:lnTo>
                <a:lnTo>
                  <a:pt x="10329595" y="4935853"/>
                </a:lnTo>
                <a:lnTo>
                  <a:pt x="10269269" y="4929503"/>
                </a:lnTo>
                <a:lnTo>
                  <a:pt x="10201007" y="4926328"/>
                </a:lnTo>
                <a:lnTo>
                  <a:pt x="10132745" y="4929503"/>
                </a:lnTo>
                <a:lnTo>
                  <a:pt x="10072419" y="4935853"/>
                </a:lnTo>
                <a:lnTo>
                  <a:pt x="10020031" y="4946965"/>
                </a:lnTo>
                <a:lnTo>
                  <a:pt x="9973995" y="4962840"/>
                </a:lnTo>
                <a:lnTo>
                  <a:pt x="9932719" y="4978715"/>
                </a:lnTo>
                <a:lnTo>
                  <a:pt x="9896207" y="4994590"/>
                </a:lnTo>
                <a:lnTo>
                  <a:pt x="9820007" y="5032690"/>
                </a:lnTo>
                <a:lnTo>
                  <a:pt x="9783495" y="5051740"/>
                </a:lnTo>
                <a:lnTo>
                  <a:pt x="9742219" y="5067615"/>
                </a:lnTo>
                <a:lnTo>
                  <a:pt x="9696181" y="5081903"/>
                </a:lnTo>
                <a:lnTo>
                  <a:pt x="9643795" y="5093015"/>
                </a:lnTo>
                <a:lnTo>
                  <a:pt x="9583469" y="5100953"/>
                </a:lnTo>
                <a:lnTo>
                  <a:pt x="9515207" y="5102540"/>
                </a:lnTo>
                <a:lnTo>
                  <a:pt x="9446945" y="5100953"/>
                </a:lnTo>
                <a:lnTo>
                  <a:pt x="9386619" y="5093015"/>
                </a:lnTo>
                <a:lnTo>
                  <a:pt x="9334231" y="5081903"/>
                </a:lnTo>
                <a:lnTo>
                  <a:pt x="9288195" y="5067615"/>
                </a:lnTo>
                <a:lnTo>
                  <a:pt x="9246919" y="5051740"/>
                </a:lnTo>
                <a:lnTo>
                  <a:pt x="9210407" y="5032690"/>
                </a:lnTo>
                <a:lnTo>
                  <a:pt x="9172307" y="5013640"/>
                </a:lnTo>
                <a:lnTo>
                  <a:pt x="9134207" y="4994590"/>
                </a:lnTo>
                <a:lnTo>
                  <a:pt x="9097695" y="4978715"/>
                </a:lnTo>
                <a:lnTo>
                  <a:pt x="9056419" y="4962840"/>
                </a:lnTo>
                <a:lnTo>
                  <a:pt x="9010381" y="4946965"/>
                </a:lnTo>
                <a:lnTo>
                  <a:pt x="8957995" y="4935853"/>
                </a:lnTo>
                <a:lnTo>
                  <a:pt x="8897669" y="4929503"/>
                </a:lnTo>
                <a:lnTo>
                  <a:pt x="8827819" y="4926328"/>
                </a:lnTo>
                <a:lnTo>
                  <a:pt x="8761145" y="4929503"/>
                </a:lnTo>
                <a:lnTo>
                  <a:pt x="8700819" y="4935853"/>
                </a:lnTo>
                <a:lnTo>
                  <a:pt x="8648431" y="4946965"/>
                </a:lnTo>
                <a:lnTo>
                  <a:pt x="8602395" y="4962840"/>
                </a:lnTo>
                <a:lnTo>
                  <a:pt x="8561119" y="4978715"/>
                </a:lnTo>
                <a:lnTo>
                  <a:pt x="8524607" y="4994590"/>
                </a:lnTo>
                <a:lnTo>
                  <a:pt x="8486507" y="5013640"/>
                </a:lnTo>
                <a:lnTo>
                  <a:pt x="8448407" y="5032690"/>
                </a:lnTo>
                <a:lnTo>
                  <a:pt x="8411895" y="5051740"/>
                </a:lnTo>
                <a:lnTo>
                  <a:pt x="8370620" y="5067615"/>
                </a:lnTo>
                <a:lnTo>
                  <a:pt x="8324582" y="5081903"/>
                </a:lnTo>
                <a:lnTo>
                  <a:pt x="8272195" y="5093015"/>
                </a:lnTo>
                <a:lnTo>
                  <a:pt x="8211870" y="5100953"/>
                </a:lnTo>
                <a:lnTo>
                  <a:pt x="8143607" y="5102540"/>
                </a:lnTo>
                <a:lnTo>
                  <a:pt x="8075345" y="5100953"/>
                </a:lnTo>
                <a:lnTo>
                  <a:pt x="8015020" y="5093015"/>
                </a:lnTo>
                <a:lnTo>
                  <a:pt x="7962632" y="5081903"/>
                </a:lnTo>
                <a:lnTo>
                  <a:pt x="7916595" y="5067615"/>
                </a:lnTo>
                <a:lnTo>
                  <a:pt x="7875320" y="5051740"/>
                </a:lnTo>
                <a:lnTo>
                  <a:pt x="7838807" y="5032690"/>
                </a:lnTo>
                <a:lnTo>
                  <a:pt x="7800707" y="5013640"/>
                </a:lnTo>
                <a:lnTo>
                  <a:pt x="7762607" y="4994590"/>
                </a:lnTo>
                <a:lnTo>
                  <a:pt x="7726095" y="4978715"/>
                </a:lnTo>
                <a:lnTo>
                  <a:pt x="7684820" y="4962840"/>
                </a:lnTo>
                <a:lnTo>
                  <a:pt x="7638782" y="4946965"/>
                </a:lnTo>
                <a:lnTo>
                  <a:pt x="7586395" y="4935853"/>
                </a:lnTo>
                <a:lnTo>
                  <a:pt x="7526070" y="4929503"/>
                </a:lnTo>
                <a:lnTo>
                  <a:pt x="7457807" y="4926328"/>
                </a:lnTo>
                <a:lnTo>
                  <a:pt x="7389545" y="4929503"/>
                </a:lnTo>
                <a:lnTo>
                  <a:pt x="7329220" y="4935853"/>
                </a:lnTo>
                <a:lnTo>
                  <a:pt x="7276832" y="4946965"/>
                </a:lnTo>
                <a:lnTo>
                  <a:pt x="7230795" y="4962840"/>
                </a:lnTo>
                <a:lnTo>
                  <a:pt x="7189520" y="4978715"/>
                </a:lnTo>
                <a:lnTo>
                  <a:pt x="7153007" y="4994590"/>
                </a:lnTo>
                <a:lnTo>
                  <a:pt x="7114907" y="5013640"/>
                </a:lnTo>
                <a:lnTo>
                  <a:pt x="7076807" y="5032690"/>
                </a:lnTo>
                <a:lnTo>
                  <a:pt x="7040295" y="5051740"/>
                </a:lnTo>
                <a:lnTo>
                  <a:pt x="6999020" y="5067615"/>
                </a:lnTo>
                <a:lnTo>
                  <a:pt x="6952982" y="5081903"/>
                </a:lnTo>
                <a:lnTo>
                  <a:pt x="6900595" y="5093015"/>
                </a:lnTo>
                <a:lnTo>
                  <a:pt x="6840270" y="5100953"/>
                </a:lnTo>
                <a:lnTo>
                  <a:pt x="6781798" y="5102313"/>
                </a:lnTo>
                <a:lnTo>
                  <a:pt x="6723326" y="5100953"/>
                </a:lnTo>
                <a:lnTo>
                  <a:pt x="6663001" y="5093015"/>
                </a:lnTo>
                <a:lnTo>
                  <a:pt x="6610613" y="5081903"/>
                </a:lnTo>
                <a:lnTo>
                  <a:pt x="6564576" y="5067615"/>
                </a:lnTo>
                <a:lnTo>
                  <a:pt x="6523301" y="5051740"/>
                </a:lnTo>
                <a:lnTo>
                  <a:pt x="6486788" y="5032690"/>
                </a:lnTo>
                <a:lnTo>
                  <a:pt x="6448688" y="5013640"/>
                </a:lnTo>
                <a:lnTo>
                  <a:pt x="6410588" y="4994590"/>
                </a:lnTo>
                <a:lnTo>
                  <a:pt x="6374076" y="4978715"/>
                </a:lnTo>
                <a:lnTo>
                  <a:pt x="6332801" y="4962840"/>
                </a:lnTo>
                <a:lnTo>
                  <a:pt x="6286763" y="4946965"/>
                </a:lnTo>
                <a:lnTo>
                  <a:pt x="6234376" y="4935853"/>
                </a:lnTo>
                <a:lnTo>
                  <a:pt x="6174051" y="4929503"/>
                </a:lnTo>
                <a:lnTo>
                  <a:pt x="6105788" y="4926328"/>
                </a:lnTo>
                <a:lnTo>
                  <a:pt x="6095998" y="4926783"/>
                </a:lnTo>
                <a:lnTo>
                  <a:pt x="6086208" y="4926328"/>
                </a:lnTo>
                <a:lnTo>
                  <a:pt x="6017946" y="4929503"/>
                </a:lnTo>
                <a:lnTo>
                  <a:pt x="5957620" y="4935853"/>
                </a:lnTo>
                <a:lnTo>
                  <a:pt x="5905233" y="4946965"/>
                </a:lnTo>
                <a:lnTo>
                  <a:pt x="5859195" y="4962840"/>
                </a:lnTo>
                <a:lnTo>
                  <a:pt x="5817920" y="4978715"/>
                </a:lnTo>
                <a:lnTo>
                  <a:pt x="5781407" y="4994590"/>
                </a:lnTo>
                <a:lnTo>
                  <a:pt x="5743307" y="5013640"/>
                </a:lnTo>
                <a:lnTo>
                  <a:pt x="5705208" y="5032690"/>
                </a:lnTo>
                <a:lnTo>
                  <a:pt x="5668695" y="5051740"/>
                </a:lnTo>
                <a:lnTo>
                  <a:pt x="5627420" y="5067615"/>
                </a:lnTo>
                <a:lnTo>
                  <a:pt x="5581382" y="5081903"/>
                </a:lnTo>
                <a:lnTo>
                  <a:pt x="5528995" y="5093015"/>
                </a:lnTo>
                <a:lnTo>
                  <a:pt x="5468670" y="5100953"/>
                </a:lnTo>
                <a:lnTo>
                  <a:pt x="5410198" y="5102313"/>
                </a:lnTo>
                <a:lnTo>
                  <a:pt x="5351726" y="5100953"/>
                </a:lnTo>
                <a:lnTo>
                  <a:pt x="5291400" y="5093015"/>
                </a:lnTo>
                <a:lnTo>
                  <a:pt x="5239013" y="5081903"/>
                </a:lnTo>
                <a:lnTo>
                  <a:pt x="5192976" y="5067615"/>
                </a:lnTo>
                <a:lnTo>
                  <a:pt x="5151700" y="5051740"/>
                </a:lnTo>
                <a:lnTo>
                  <a:pt x="5115188" y="5032690"/>
                </a:lnTo>
                <a:lnTo>
                  <a:pt x="5077089" y="5013640"/>
                </a:lnTo>
                <a:lnTo>
                  <a:pt x="5038988" y="4994590"/>
                </a:lnTo>
                <a:lnTo>
                  <a:pt x="5002476" y="4978715"/>
                </a:lnTo>
                <a:lnTo>
                  <a:pt x="4961200" y="4962840"/>
                </a:lnTo>
                <a:lnTo>
                  <a:pt x="4915164" y="4946965"/>
                </a:lnTo>
                <a:lnTo>
                  <a:pt x="4862776" y="4935853"/>
                </a:lnTo>
                <a:lnTo>
                  <a:pt x="4802452" y="4929503"/>
                </a:lnTo>
                <a:lnTo>
                  <a:pt x="4734188" y="4926328"/>
                </a:lnTo>
                <a:lnTo>
                  <a:pt x="4665927" y="4929503"/>
                </a:lnTo>
                <a:lnTo>
                  <a:pt x="4605601" y="4935853"/>
                </a:lnTo>
                <a:lnTo>
                  <a:pt x="4553214" y="4946965"/>
                </a:lnTo>
                <a:lnTo>
                  <a:pt x="4507176" y="4962840"/>
                </a:lnTo>
                <a:lnTo>
                  <a:pt x="4465901" y="4978715"/>
                </a:lnTo>
                <a:lnTo>
                  <a:pt x="4429388" y="4994590"/>
                </a:lnTo>
                <a:lnTo>
                  <a:pt x="4353188" y="5032690"/>
                </a:lnTo>
                <a:lnTo>
                  <a:pt x="4316676" y="5051740"/>
                </a:lnTo>
                <a:lnTo>
                  <a:pt x="4275401" y="5067615"/>
                </a:lnTo>
                <a:lnTo>
                  <a:pt x="4229363" y="5081903"/>
                </a:lnTo>
                <a:lnTo>
                  <a:pt x="4176976" y="5093015"/>
                </a:lnTo>
                <a:lnTo>
                  <a:pt x="4116651" y="5100953"/>
                </a:lnTo>
                <a:lnTo>
                  <a:pt x="4048388" y="5102540"/>
                </a:lnTo>
                <a:lnTo>
                  <a:pt x="3980126" y="5100953"/>
                </a:lnTo>
                <a:lnTo>
                  <a:pt x="3919801" y="5093015"/>
                </a:lnTo>
                <a:lnTo>
                  <a:pt x="3867413" y="5081903"/>
                </a:lnTo>
                <a:lnTo>
                  <a:pt x="3821376" y="5067615"/>
                </a:lnTo>
                <a:lnTo>
                  <a:pt x="3780101" y="5051740"/>
                </a:lnTo>
                <a:lnTo>
                  <a:pt x="3743588" y="5032690"/>
                </a:lnTo>
                <a:lnTo>
                  <a:pt x="3705488" y="5013640"/>
                </a:lnTo>
                <a:lnTo>
                  <a:pt x="3667388" y="4994590"/>
                </a:lnTo>
                <a:lnTo>
                  <a:pt x="3630876" y="4978715"/>
                </a:lnTo>
                <a:lnTo>
                  <a:pt x="3589601" y="4962840"/>
                </a:lnTo>
                <a:lnTo>
                  <a:pt x="3543563" y="4946965"/>
                </a:lnTo>
                <a:lnTo>
                  <a:pt x="3491176" y="4935853"/>
                </a:lnTo>
                <a:lnTo>
                  <a:pt x="3430851" y="4929503"/>
                </a:lnTo>
                <a:lnTo>
                  <a:pt x="3361001" y="4926328"/>
                </a:lnTo>
                <a:lnTo>
                  <a:pt x="3294326" y="4929503"/>
                </a:lnTo>
                <a:lnTo>
                  <a:pt x="3234001" y="4935853"/>
                </a:lnTo>
                <a:lnTo>
                  <a:pt x="3181613" y="4946965"/>
                </a:lnTo>
                <a:lnTo>
                  <a:pt x="3135576" y="4962840"/>
                </a:lnTo>
                <a:lnTo>
                  <a:pt x="3094301" y="4978715"/>
                </a:lnTo>
                <a:lnTo>
                  <a:pt x="3057788" y="4994590"/>
                </a:lnTo>
                <a:lnTo>
                  <a:pt x="3019688" y="5013640"/>
                </a:lnTo>
                <a:lnTo>
                  <a:pt x="2981588" y="5032690"/>
                </a:lnTo>
                <a:lnTo>
                  <a:pt x="2945076" y="5051740"/>
                </a:lnTo>
                <a:lnTo>
                  <a:pt x="2903801" y="5067615"/>
                </a:lnTo>
                <a:lnTo>
                  <a:pt x="2857763" y="5081903"/>
                </a:lnTo>
                <a:lnTo>
                  <a:pt x="2805376" y="5093015"/>
                </a:lnTo>
                <a:lnTo>
                  <a:pt x="2745051" y="5100953"/>
                </a:lnTo>
                <a:lnTo>
                  <a:pt x="2676788" y="5102540"/>
                </a:lnTo>
                <a:lnTo>
                  <a:pt x="2608526" y="5100953"/>
                </a:lnTo>
                <a:lnTo>
                  <a:pt x="2548201" y="5093015"/>
                </a:lnTo>
                <a:lnTo>
                  <a:pt x="2495813" y="5081903"/>
                </a:lnTo>
                <a:lnTo>
                  <a:pt x="2449776" y="5067615"/>
                </a:lnTo>
                <a:lnTo>
                  <a:pt x="2408501" y="5051740"/>
                </a:lnTo>
                <a:lnTo>
                  <a:pt x="2371988" y="5032690"/>
                </a:lnTo>
                <a:lnTo>
                  <a:pt x="2333888" y="5013640"/>
                </a:lnTo>
                <a:lnTo>
                  <a:pt x="2295788" y="4994590"/>
                </a:lnTo>
                <a:lnTo>
                  <a:pt x="2259276" y="4978715"/>
                </a:lnTo>
                <a:lnTo>
                  <a:pt x="2218001" y="4962840"/>
                </a:lnTo>
                <a:lnTo>
                  <a:pt x="2171963" y="4946965"/>
                </a:lnTo>
                <a:lnTo>
                  <a:pt x="2119576" y="4935853"/>
                </a:lnTo>
                <a:lnTo>
                  <a:pt x="2059251" y="4929503"/>
                </a:lnTo>
                <a:lnTo>
                  <a:pt x="1990988" y="4926328"/>
                </a:lnTo>
                <a:lnTo>
                  <a:pt x="1922726" y="4929503"/>
                </a:lnTo>
                <a:lnTo>
                  <a:pt x="1862401" y="4935853"/>
                </a:lnTo>
                <a:lnTo>
                  <a:pt x="1810013" y="4946965"/>
                </a:lnTo>
                <a:lnTo>
                  <a:pt x="1763976" y="4962840"/>
                </a:lnTo>
                <a:lnTo>
                  <a:pt x="1722701" y="4978715"/>
                </a:lnTo>
                <a:lnTo>
                  <a:pt x="1686188" y="4994590"/>
                </a:lnTo>
                <a:lnTo>
                  <a:pt x="1648088" y="5013640"/>
                </a:lnTo>
                <a:lnTo>
                  <a:pt x="1609988" y="5032690"/>
                </a:lnTo>
                <a:lnTo>
                  <a:pt x="1573476" y="5051740"/>
                </a:lnTo>
                <a:lnTo>
                  <a:pt x="1532201" y="5067615"/>
                </a:lnTo>
                <a:lnTo>
                  <a:pt x="1486163" y="5081903"/>
                </a:lnTo>
                <a:lnTo>
                  <a:pt x="1433776" y="5093015"/>
                </a:lnTo>
                <a:lnTo>
                  <a:pt x="1373451" y="5100953"/>
                </a:lnTo>
                <a:lnTo>
                  <a:pt x="1305188" y="5102540"/>
                </a:lnTo>
                <a:lnTo>
                  <a:pt x="1236926" y="5100953"/>
                </a:lnTo>
                <a:lnTo>
                  <a:pt x="1176601" y="5093015"/>
                </a:lnTo>
                <a:lnTo>
                  <a:pt x="1124213" y="5081903"/>
                </a:lnTo>
                <a:lnTo>
                  <a:pt x="1078176" y="5067615"/>
                </a:lnTo>
                <a:lnTo>
                  <a:pt x="1036901" y="5051740"/>
                </a:lnTo>
                <a:lnTo>
                  <a:pt x="1000388" y="5032690"/>
                </a:lnTo>
                <a:lnTo>
                  <a:pt x="962288" y="5013640"/>
                </a:lnTo>
                <a:lnTo>
                  <a:pt x="924188" y="4994590"/>
                </a:lnTo>
                <a:lnTo>
                  <a:pt x="887676" y="4978715"/>
                </a:lnTo>
                <a:lnTo>
                  <a:pt x="846401" y="4962840"/>
                </a:lnTo>
                <a:lnTo>
                  <a:pt x="800363" y="4946965"/>
                </a:lnTo>
                <a:lnTo>
                  <a:pt x="747976" y="4935853"/>
                </a:lnTo>
                <a:lnTo>
                  <a:pt x="687651" y="4929503"/>
                </a:lnTo>
                <a:lnTo>
                  <a:pt x="619388" y="4926328"/>
                </a:lnTo>
                <a:lnTo>
                  <a:pt x="551126" y="4929503"/>
                </a:lnTo>
                <a:lnTo>
                  <a:pt x="490801" y="4935853"/>
                </a:lnTo>
                <a:lnTo>
                  <a:pt x="438413" y="4946965"/>
                </a:lnTo>
                <a:lnTo>
                  <a:pt x="392376" y="4962840"/>
                </a:lnTo>
                <a:lnTo>
                  <a:pt x="351101" y="4978715"/>
                </a:lnTo>
                <a:lnTo>
                  <a:pt x="314588" y="4994590"/>
                </a:lnTo>
                <a:lnTo>
                  <a:pt x="276488" y="5013640"/>
                </a:lnTo>
                <a:lnTo>
                  <a:pt x="238388" y="5032690"/>
                </a:lnTo>
                <a:lnTo>
                  <a:pt x="201876" y="5051740"/>
                </a:lnTo>
                <a:lnTo>
                  <a:pt x="160601" y="5067615"/>
                </a:lnTo>
                <a:lnTo>
                  <a:pt x="114563" y="5081903"/>
                </a:lnTo>
                <a:lnTo>
                  <a:pt x="62176" y="5093015"/>
                </a:lnTo>
                <a:lnTo>
                  <a:pt x="1851" y="5100953"/>
                </a:lnTo>
                <a:lnTo>
                  <a:pt x="0" y="510099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2" name="Title 1"/>
          <p:cNvSpPr>
            <a:spLocks noGrp="1"/>
          </p:cNvSpPr>
          <p:nvPr>
            <p:ph type="title"/>
          </p:nvPr>
        </p:nvSpPr>
        <p:spPr>
          <a:xfrm>
            <a:off x="1185192" y="864911"/>
            <a:ext cx="6773613" cy="3467282"/>
          </a:xfrm>
        </p:spPr>
        <p:txBody>
          <a:bodyPr vert="horz" lIns="91440" tIns="45720" rIns="91440" bIns="45720" rtlCol="0" anchor="ctr">
            <a:normAutofit/>
          </a:bodyPr>
          <a:lstStyle/>
          <a:p>
            <a:pPr defTabSz="914400">
              <a:lnSpc>
                <a:spcPct val="90000"/>
              </a:lnSpc>
            </a:pPr>
            <a:r>
              <a:rPr lang="en-US" sz="7700" kern="1200" dirty="0">
                <a:solidFill>
                  <a:schemeClr val="tx1"/>
                </a:solidFill>
                <a:latin typeface="+mj-lt"/>
                <a:ea typeface="+mj-ea"/>
                <a:cs typeface="+mj-cs"/>
              </a:rPr>
              <a:t>First Ebola Case Detected in South Sudan</a:t>
            </a:r>
          </a:p>
        </p:txBody>
      </p:sp>
      <p:sp>
        <p:nvSpPr>
          <p:cNvPr id="14" name="Freeform: Shape 13">
            <a:extLst>
              <a:ext uri="{FF2B5EF4-FFF2-40B4-BE49-F238E27FC236}">
                <a16:creationId xmlns:a16="http://schemas.microsoft.com/office/drawing/2014/main" id="{98C1887B-FB03-4296-8352-8CFA0080F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4926330"/>
            <a:ext cx="9143997" cy="320591"/>
          </a:xfrm>
          <a:custGeom>
            <a:avLst/>
            <a:gdLst>
              <a:gd name="connsiteX0" fmla="*/ 619389 w 12191996"/>
              <a:gd name="connsiteY0" fmla="*/ 0 h 320591"/>
              <a:gd name="connsiteX1" fmla="*/ 687652 w 12191996"/>
              <a:gd name="connsiteY1" fmla="*/ 3175 h 320591"/>
              <a:gd name="connsiteX2" fmla="*/ 747977 w 12191996"/>
              <a:gd name="connsiteY2" fmla="*/ 9525 h 320591"/>
              <a:gd name="connsiteX3" fmla="*/ 800364 w 12191996"/>
              <a:gd name="connsiteY3" fmla="*/ 20637 h 320591"/>
              <a:gd name="connsiteX4" fmla="*/ 846402 w 12191996"/>
              <a:gd name="connsiteY4" fmla="*/ 36512 h 320591"/>
              <a:gd name="connsiteX5" fmla="*/ 887677 w 12191996"/>
              <a:gd name="connsiteY5" fmla="*/ 52387 h 320591"/>
              <a:gd name="connsiteX6" fmla="*/ 924189 w 12191996"/>
              <a:gd name="connsiteY6" fmla="*/ 68262 h 320591"/>
              <a:gd name="connsiteX7" fmla="*/ 962289 w 12191996"/>
              <a:gd name="connsiteY7" fmla="*/ 87312 h 320591"/>
              <a:gd name="connsiteX8" fmla="*/ 1000389 w 12191996"/>
              <a:gd name="connsiteY8" fmla="*/ 106362 h 320591"/>
              <a:gd name="connsiteX9" fmla="*/ 1036902 w 12191996"/>
              <a:gd name="connsiteY9" fmla="*/ 125412 h 320591"/>
              <a:gd name="connsiteX10" fmla="*/ 1078177 w 12191996"/>
              <a:gd name="connsiteY10" fmla="*/ 141287 h 320591"/>
              <a:gd name="connsiteX11" fmla="*/ 1124214 w 12191996"/>
              <a:gd name="connsiteY11" fmla="*/ 155575 h 320591"/>
              <a:gd name="connsiteX12" fmla="*/ 1176602 w 12191996"/>
              <a:gd name="connsiteY12" fmla="*/ 166687 h 320591"/>
              <a:gd name="connsiteX13" fmla="*/ 1236927 w 12191996"/>
              <a:gd name="connsiteY13" fmla="*/ 174625 h 320591"/>
              <a:gd name="connsiteX14" fmla="*/ 1305189 w 12191996"/>
              <a:gd name="connsiteY14" fmla="*/ 176212 h 320591"/>
              <a:gd name="connsiteX15" fmla="*/ 1373452 w 12191996"/>
              <a:gd name="connsiteY15" fmla="*/ 174625 h 320591"/>
              <a:gd name="connsiteX16" fmla="*/ 1433777 w 12191996"/>
              <a:gd name="connsiteY16" fmla="*/ 166687 h 320591"/>
              <a:gd name="connsiteX17" fmla="*/ 1486164 w 12191996"/>
              <a:gd name="connsiteY17" fmla="*/ 155575 h 320591"/>
              <a:gd name="connsiteX18" fmla="*/ 1532202 w 12191996"/>
              <a:gd name="connsiteY18" fmla="*/ 141287 h 320591"/>
              <a:gd name="connsiteX19" fmla="*/ 1573477 w 12191996"/>
              <a:gd name="connsiteY19" fmla="*/ 125412 h 320591"/>
              <a:gd name="connsiteX20" fmla="*/ 1609989 w 12191996"/>
              <a:gd name="connsiteY20" fmla="*/ 106362 h 320591"/>
              <a:gd name="connsiteX21" fmla="*/ 1648089 w 12191996"/>
              <a:gd name="connsiteY21" fmla="*/ 87312 h 320591"/>
              <a:gd name="connsiteX22" fmla="*/ 1686189 w 12191996"/>
              <a:gd name="connsiteY22" fmla="*/ 68262 h 320591"/>
              <a:gd name="connsiteX23" fmla="*/ 1722702 w 12191996"/>
              <a:gd name="connsiteY23" fmla="*/ 52387 h 320591"/>
              <a:gd name="connsiteX24" fmla="*/ 1763977 w 12191996"/>
              <a:gd name="connsiteY24" fmla="*/ 36512 h 320591"/>
              <a:gd name="connsiteX25" fmla="*/ 1810014 w 12191996"/>
              <a:gd name="connsiteY25" fmla="*/ 20637 h 320591"/>
              <a:gd name="connsiteX26" fmla="*/ 1862402 w 12191996"/>
              <a:gd name="connsiteY26" fmla="*/ 9525 h 320591"/>
              <a:gd name="connsiteX27" fmla="*/ 1922727 w 12191996"/>
              <a:gd name="connsiteY27" fmla="*/ 3175 h 320591"/>
              <a:gd name="connsiteX28" fmla="*/ 1990989 w 12191996"/>
              <a:gd name="connsiteY28" fmla="*/ 0 h 320591"/>
              <a:gd name="connsiteX29" fmla="*/ 2059252 w 12191996"/>
              <a:gd name="connsiteY29" fmla="*/ 3175 h 320591"/>
              <a:gd name="connsiteX30" fmla="*/ 2119577 w 12191996"/>
              <a:gd name="connsiteY30" fmla="*/ 9525 h 320591"/>
              <a:gd name="connsiteX31" fmla="*/ 2171964 w 12191996"/>
              <a:gd name="connsiteY31" fmla="*/ 20637 h 320591"/>
              <a:gd name="connsiteX32" fmla="*/ 2218002 w 12191996"/>
              <a:gd name="connsiteY32" fmla="*/ 36512 h 320591"/>
              <a:gd name="connsiteX33" fmla="*/ 2259277 w 12191996"/>
              <a:gd name="connsiteY33" fmla="*/ 52387 h 320591"/>
              <a:gd name="connsiteX34" fmla="*/ 2295789 w 12191996"/>
              <a:gd name="connsiteY34" fmla="*/ 68262 h 320591"/>
              <a:gd name="connsiteX35" fmla="*/ 2333889 w 12191996"/>
              <a:gd name="connsiteY35" fmla="*/ 87312 h 320591"/>
              <a:gd name="connsiteX36" fmla="*/ 2371989 w 12191996"/>
              <a:gd name="connsiteY36" fmla="*/ 106362 h 320591"/>
              <a:gd name="connsiteX37" fmla="*/ 2408502 w 12191996"/>
              <a:gd name="connsiteY37" fmla="*/ 125412 h 320591"/>
              <a:gd name="connsiteX38" fmla="*/ 2449777 w 12191996"/>
              <a:gd name="connsiteY38" fmla="*/ 141287 h 320591"/>
              <a:gd name="connsiteX39" fmla="*/ 2495814 w 12191996"/>
              <a:gd name="connsiteY39" fmla="*/ 155575 h 320591"/>
              <a:gd name="connsiteX40" fmla="*/ 2548202 w 12191996"/>
              <a:gd name="connsiteY40" fmla="*/ 166687 h 320591"/>
              <a:gd name="connsiteX41" fmla="*/ 2608527 w 12191996"/>
              <a:gd name="connsiteY41" fmla="*/ 174625 h 320591"/>
              <a:gd name="connsiteX42" fmla="*/ 2676789 w 12191996"/>
              <a:gd name="connsiteY42" fmla="*/ 176212 h 320591"/>
              <a:gd name="connsiteX43" fmla="*/ 2745052 w 12191996"/>
              <a:gd name="connsiteY43" fmla="*/ 174625 h 320591"/>
              <a:gd name="connsiteX44" fmla="*/ 2805377 w 12191996"/>
              <a:gd name="connsiteY44" fmla="*/ 166687 h 320591"/>
              <a:gd name="connsiteX45" fmla="*/ 2857764 w 12191996"/>
              <a:gd name="connsiteY45" fmla="*/ 155575 h 320591"/>
              <a:gd name="connsiteX46" fmla="*/ 2903802 w 12191996"/>
              <a:gd name="connsiteY46" fmla="*/ 141287 h 320591"/>
              <a:gd name="connsiteX47" fmla="*/ 2945077 w 12191996"/>
              <a:gd name="connsiteY47" fmla="*/ 125412 h 320591"/>
              <a:gd name="connsiteX48" fmla="*/ 2981589 w 12191996"/>
              <a:gd name="connsiteY48" fmla="*/ 106362 h 320591"/>
              <a:gd name="connsiteX49" fmla="*/ 3019689 w 12191996"/>
              <a:gd name="connsiteY49" fmla="*/ 87312 h 320591"/>
              <a:gd name="connsiteX50" fmla="*/ 3057789 w 12191996"/>
              <a:gd name="connsiteY50" fmla="*/ 68262 h 320591"/>
              <a:gd name="connsiteX51" fmla="*/ 3094302 w 12191996"/>
              <a:gd name="connsiteY51" fmla="*/ 52387 h 320591"/>
              <a:gd name="connsiteX52" fmla="*/ 3135577 w 12191996"/>
              <a:gd name="connsiteY52" fmla="*/ 36512 h 320591"/>
              <a:gd name="connsiteX53" fmla="*/ 3181614 w 12191996"/>
              <a:gd name="connsiteY53" fmla="*/ 20637 h 320591"/>
              <a:gd name="connsiteX54" fmla="*/ 3234002 w 12191996"/>
              <a:gd name="connsiteY54" fmla="*/ 9525 h 320591"/>
              <a:gd name="connsiteX55" fmla="*/ 3294327 w 12191996"/>
              <a:gd name="connsiteY55" fmla="*/ 3175 h 320591"/>
              <a:gd name="connsiteX56" fmla="*/ 3361002 w 12191996"/>
              <a:gd name="connsiteY56" fmla="*/ 0 h 320591"/>
              <a:gd name="connsiteX57" fmla="*/ 3430852 w 12191996"/>
              <a:gd name="connsiteY57" fmla="*/ 3175 h 320591"/>
              <a:gd name="connsiteX58" fmla="*/ 3491177 w 12191996"/>
              <a:gd name="connsiteY58" fmla="*/ 9525 h 320591"/>
              <a:gd name="connsiteX59" fmla="*/ 3543564 w 12191996"/>
              <a:gd name="connsiteY59" fmla="*/ 20637 h 320591"/>
              <a:gd name="connsiteX60" fmla="*/ 3589602 w 12191996"/>
              <a:gd name="connsiteY60" fmla="*/ 36512 h 320591"/>
              <a:gd name="connsiteX61" fmla="*/ 3630877 w 12191996"/>
              <a:gd name="connsiteY61" fmla="*/ 52387 h 320591"/>
              <a:gd name="connsiteX62" fmla="*/ 3667389 w 12191996"/>
              <a:gd name="connsiteY62" fmla="*/ 68262 h 320591"/>
              <a:gd name="connsiteX63" fmla="*/ 3705489 w 12191996"/>
              <a:gd name="connsiteY63" fmla="*/ 87312 h 320591"/>
              <a:gd name="connsiteX64" fmla="*/ 3743589 w 12191996"/>
              <a:gd name="connsiteY64" fmla="*/ 106362 h 320591"/>
              <a:gd name="connsiteX65" fmla="*/ 3780102 w 12191996"/>
              <a:gd name="connsiteY65" fmla="*/ 125412 h 320591"/>
              <a:gd name="connsiteX66" fmla="*/ 3821377 w 12191996"/>
              <a:gd name="connsiteY66" fmla="*/ 141287 h 320591"/>
              <a:gd name="connsiteX67" fmla="*/ 3867414 w 12191996"/>
              <a:gd name="connsiteY67" fmla="*/ 155575 h 320591"/>
              <a:gd name="connsiteX68" fmla="*/ 3919802 w 12191996"/>
              <a:gd name="connsiteY68" fmla="*/ 166687 h 320591"/>
              <a:gd name="connsiteX69" fmla="*/ 3980127 w 12191996"/>
              <a:gd name="connsiteY69" fmla="*/ 174625 h 320591"/>
              <a:gd name="connsiteX70" fmla="*/ 4048389 w 12191996"/>
              <a:gd name="connsiteY70" fmla="*/ 176212 h 320591"/>
              <a:gd name="connsiteX71" fmla="*/ 4116652 w 12191996"/>
              <a:gd name="connsiteY71" fmla="*/ 174625 h 320591"/>
              <a:gd name="connsiteX72" fmla="*/ 4176977 w 12191996"/>
              <a:gd name="connsiteY72" fmla="*/ 166687 h 320591"/>
              <a:gd name="connsiteX73" fmla="*/ 4229364 w 12191996"/>
              <a:gd name="connsiteY73" fmla="*/ 155575 h 320591"/>
              <a:gd name="connsiteX74" fmla="*/ 4275402 w 12191996"/>
              <a:gd name="connsiteY74" fmla="*/ 141287 h 320591"/>
              <a:gd name="connsiteX75" fmla="*/ 4316677 w 12191996"/>
              <a:gd name="connsiteY75" fmla="*/ 125412 h 320591"/>
              <a:gd name="connsiteX76" fmla="*/ 4353189 w 12191996"/>
              <a:gd name="connsiteY76" fmla="*/ 106362 h 320591"/>
              <a:gd name="connsiteX77" fmla="*/ 4429389 w 12191996"/>
              <a:gd name="connsiteY77" fmla="*/ 68262 h 320591"/>
              <a:gd name="connsiteX78" fmla="*/ 4465902 w 12191996"/>
              <a:gd name="connsiteY78" fmla="*/ 52387 h 320591"/>
              <a:gd name="connsiteX79" fmla="*/ 4507177 w 12191996"/>
              <a:gd name="connsiteY79" fmla="*/ 36512 h 320591"/>
              <a:gd name="connsiteX80" fmla="*/ 4553215 w 12191996"/>
              <a:gd name="connsiteY80" fmla="*/ 20637 h 320591"/>
              <a:gd name="connsiteX81" fmla="*/ 4605602 w 12191996"/>
              <a:gd name="connsiteY81" fmla="*/ 9525 h 320591"/>
              <a:gd name="connsiteX82" fmla="*/ 4665928 w 12191996"/>
              <a:gd name="connsiteY82" fmla="*/ 3175 h 320591"/>
              <a:gd name="connsiteX83" fmla="*/ 4734189 w 12191996"/>
              <a:gd name="connsiteY83" fmla="*/ 0 h 320591"/>
              <a:gd name="connsiteX84" fmla="*/ 4802453 w 12191996"/>
              <a:gd name="connsiteY84" fmla="*/ 3175 h 320591"/>
              <a:gd name="connsiteX85" fmla="*/ 4862777 w 12191996"/>
              <a:gd name="connsiteY85" fmla="*/ 9525 h 320591"/>
              <a:gd name="connsiteX86" fmla="*/ 4915165 w 12191996"/>
              <a:gd name="connsiteY86" fmla="*/ 20637 h 320591"/>
              <a:gd name="connsiteX87" fmla="*/ 4961201 w 12191996"/>
              <a:gd name="connsiteY87" fmla="*/ 36512 h 320591"/>
              <a:gd name="connsiteX88" fmla="*/ 5002477 w 12191996"/>
              <a:gd name="connsiteY88" fmla="*/ 52387 h 320591"/>
              <a:gd name="connsiteX89" fmla="*/ 5038989 w 12191996"/>
              <a:gd name="connsiteY89" fmla="*/ 68262 h 320591"/>
              <a:gd name="connsiteX90" fmla="*/ 5077090 w 12191996"/>
              <a:gd name="connsiteY90" fmla="*/ 87312 h 320591"/>
              <a:gd name="connsiteX91" fmla="*/ 5115189 w 12191996"/>
              <a:gd name="connsiteY91" fmla="*/ 106362 h 320591"/>
              <a:gd name="connsiteX92" fmla="*/ 5151701 w 12191996"/>
              <a:gd name="connsiteY92" fmla="*/ 125412 h 320591"/>
              <a:gd name="connsiteX93" fmla="*/ 5192977 w 12191996"/>
              <a:gd name="connsiteY93" fmla="*/ 141287 h 320591"/>
              <a:gd name="connsiteX94" fmla="*/ 5239014 w 12191996"/>
              <a:gd name="connsiteY94" fmla="*/ 155575 h 320591"/>
              <a:gd name="connsiteX95" fmla="*/ 5291401 w 12191996"/>
              <a:gd name="connsiteY95" fmla="*/ 166687 h 320591"/>
              <a:gd name="connsiteX96" fmla="*/ 5351727 w 12191996"/>
              <a:gd name="connsiteY96" fmla="*/ 174625 h 320591"/>
              <a:gd name="connsiteX97" fmla="*/ 5410199 w 12191996"/>
              <a:gd name="connsiteY97" fmla="*/ 175985 h 320591"/>
              <a:gd name="connsiteX98" fmla="*/ 5468671 w 12191996"/>
              <a:gd name="connsiteY98" fmla="*/ 174625 h 320591"/>
              <a:gd name="connsiteX99" fmla="*/ 5528996 w 12191996"/>
              <a:gd name="connsiteY99" fmla="*/ 166687 h 320591"/>
              <a:gd name="connsiteX100" fmla="*/ 5581383 w 12191996"/>
              <a:gd name="connsiteY100" fmla="*/ 155575 h 320591"/>
              <a:gd name="connsiteX101" fmla="*/ 5627421 w 12191996"/>
              <a:gd name="connsiteY101" fmla="*/ 141287 h 320591"/>
              <a:gd name="connsiteX102" fmla="*/ 5668696 w 12191996"/>
              <a:gd name="connsiteY102" fmla="*/ 125412 h 320591"/>
              <a:gd name="connsiteX103" fmla="*/ 5705209 w 12191996"/>
              <a:gd name="connsiteY103" fmla="*/ 106362 h 320591"/>
              <a:gd name="connsiteX104" fmla="*/ 5743308 w 12191996"/>
              <a:gd name="connsiteY104" fmla="*/ 87312 h 320591"/>
              <a:gd name="connsiteX105" fmla="*/ 5781408 w 12191996"/>
              <a:gd name="connsiteY105" fmla="*/ 68262 h 320591"/>
              <a:gd name="connsiteX106" fmla="*/ 5817921 w 12191996"/>
              <a:gd name="connsiteY106" fmla="*/ 52387 h 320591"/>
              <a:gd name="connsiteX107" fmla="*/ 5859196 w 12191996"/>
              <a:gd name="connsiteY107" fmla="*/ 36512 h 320591"/>
              <a:gd name="connsiteX108" fmla="*/ 5905234 w 12191996"/>
              <a:gd name="connsiteY108" fmla="*/ 20637 h 320591"/>
              <a:gd name="connsiteX109" fmla="*/ 5957621 w 12191996"/>
              <a:gd name="connsiteY109" fmla="*/ 9525 h 320591"/>
              <a:gd name="connsiteX110" fmla="*/ 6017947 w 12191996"/>
              <a:gd name="connsiteY110" fmla="*/ 3175 h 320591"/>
              <a:gd name="connsiteX111" fmla="*/ 6086209 w 12191996"/>
              <a:gd name="connsiteY111" fmla="*/ 0 h 320591"/>
              <a:gd name="connsiteX112" fmla="*/ 6095999 w 12191996"/>
              <a:gd name="connsiteY112" fmla="*/ 455 h 320591"/>
              <a:gd name="connsiteX113" fmla="*/ 6105789 w 12191996"/>
              <a:gd name="connsiteY113" fmla="*/ 0 h 320591"/>
              <a:gd name="connsiteX114" fmla="*/ 6174052 w 12191996"/>
              <a:gd name="connsiteY114" fmla="*/ 3175 h 320591"/>
              <a:gd name="connsiteX115" fmla="*/ 6234377 w 12191996"/>
              <a:gd name="connsiteY115" fmla="*/ 9525 h 320591"/>
              <a:gd name="connsiteX116" fmla="*/ 6286764 w 12191996"/>
              <a:gd name="connsiteY116" fmla="*/ 20637 h 320591"/>
              <a:gd name="connsiteX117" fmla="*/ 6332802 w 12191996"/>
              <a:gd name="connsiteY117" fmla="*/ 36512 h 320591"/>
              <a:gd name="connsiteX118" fmla="*/ 6374077 w 12191996"/>
              <a:gd name="connsiteY118" fmla="*/ 52387 h 320591"/>
              <a:gd name="connsiteX119" fmla="*/ 6410589 w 12191996"/>
              <a:gd name="connsiteY119" fmla="*/ 68262 h 320591"/>
              <a:gd name="connsiteX120" fmla="*/ 6448689 w 12191996"/>
              <a:gd name="connsiteY120" fmla="*/ 87312 h 320591"/>
              <a:gd name="connsiteX121" fmla="*/ 6486789 w 12191996"/>
              <a:gd name="connsiteY121" fmla="*/ 106362 h 320591"/>
              <a:gd name="connsiteX122" fmla="*/ 6523302 w 12191996"/>
              <a:gd name="connsiteY122" fmla="*/ 125412 h 320591"/>
              <a:gd name="connsiteX123" fmla="*/ 6564577 w 12191996"/>
              <a:gd name="connsiteY123" fmla="*/ 141287 h 320591"/>
              <a:gd name="connsiteX124" fmla="*/ 6610614 w 12191996"/>
              <a:gd name="connsiteY124" fmla="*/ 155575 h 320591"/>
              <a:gd name="connsiteX125" fmla="*/ 6663002 w 12191996"/>
              <a:gd name="connsiteY125" fmla="*/ 166687 h 320591"/>
              <a:gd name="connsiteX126" fmla="*/ 6723327 w 12191996"/>
              <a:gd name="connsiteY126" fmla="*/ 174625 h 320591"/>
              <a:gd name="connsiteX127" fmla="*/ 6781799 w 12191996"/>
              <a:gd name="connsiteY127" fmla="*/ 175985 h 320591"/>
              <a:gd name="connsiteX128" fmla="*/ 6840271 w 12191996"/>
              <a:gd name="connsiteY128" fmla="*/ 174625 h 320591"/>
              <a:gd name="connsiteX129" fmla="*/ 6900596 w 12191996"/>
              <a:gd name="connsiteY129" fmla="*/ 166687 h 320591"/>
              <a:gd name="connsiteX130" fmla="*/ 6952983 w 12191996"/>
              <a:gd name="connsiteY130" fmla="*/ 155575 h 320591"/>
              <a:gd name="connsiteX131" fmla="*/ 6999021 w 12191996"/>
              <a:gd name="connsiteY131" fmla="*/ 141287 h 320591"/>
              <a:gd name="connsiteX132" fmla="*/ 7040296 w 12191996"/>
              <a:gd name="connsiteY132" fmla="*/ 125412 h 320591"/>
              <a:gd name="connsiteX133" fmla="*/ 7076808 w 12191996"/>
              <a:gd name="connsiteY133" fmla="*/ 106362 h 320591"/>
              <a:gd name="connsiteX134" fmla="*/ 7114908 w 12191996"/>
              <a:gd name="connsiteY134" fmla="*/ 87312 h 320591"/>
              <a:gd name="connsiteX135" fmla="*/ 7153008 w 12191996"/>
              <a:gd name="connsiteY135" fmla="*/ 68262 h 320591"/>
              <a:gd name="connsiteX136" fmla="*/ 7189521 w 12191996"/>
              <a:gd name="connsiteY136" fmla="*/ 52387 h 320591"/>
              <a:gd name="connsiteX137" fmla="*/ 7230796 w 12191996"/>
              <a:gd name="connsiteY137" fmla="*/ 36512 h 320591"/>
              <a:gd name="connsiteX138" fmla="*/ 7276833 w 12191996"/>
              <a:gd name="connsiteY138" fmla="*/ 20637 h 320591"/>
              <a:gd name="connsiteX139" fmla="*/ 7329221 w 12191996"/>
              <a:gd name="connsiteY139" fmla="*/ 9525 h 320591"/>
              <a:gd name="connsiteX140" fmla="*/ 7389546 w 12191996"/>
              <a:gd name="connsiteY140" fmla="*/ 3175 h 320591"/>
              <a:gd name="connsiteX141" fmla="*/ 7457808 w 12191996"/>
              <a:gd name="connsiteY141" fmla="*/ 0 h 320591"/>
              <a:gd name="connsiteX142" fmla="*/ 7526071 w 12191996"/>
              <a:gd name="connsiteY142" fmla="*/ 3175 h 320591"/>
              <a:gd name="connsiteX143" fmla="*/ 7586396 w 12191996"/>
              <a:gd name="connsiteY143" fmla="*/ 9525 h 320591"/>
              <a:gd name="connsiteX144" fmla="*/ 7638783 w 12191996"/>
              <a:gd name="connsiteY144" fmla="*/ 20637 h 320591"/>
              <a:gd name="connsiteX145" fmla="*/ 7684821 w 12191996"/>
              <a:gd name="connsiteY145" fmla="*/ 36512 h 320591"/>
              <a:gd name="connsiteX146" fmla="*/ 7726096 w 12191996"/>
              <a:gd name="connsiteY146" fmla="*/ 52387 h 320591"/>
              <a:gd name="connsiteX147" fmla="*/ 7762608 w 12191996"/>
              <a:gd name="connsiteY147" fmla="*/ 68262 h 320591"/>
              <a:gd name="connsiteX148" fmla="*/ 7800708 w 12191996"/>
              <a:gd name="connsiteY148" fmla="*/ 87312 h 320591"/>
              <a:gd name="connsiteX149" fmla="*/ 7838808 w 12191996"/>
              <a:gd name="connsiteY149" fmla="*/ 106362 h 320591"/>
              <a:gd name="connsiteX150" fmla="*/ 7875321 w 12191996"/>
              <a:gd name="connsiteY150" fmla="*/ 125412 h 320591"/>
              <a:gd name="connsiteX151" fmla="*/ 7916596 w 12191996"/>
              <a:gd name="connsiteY151" fmla="*/ 141287 h 320591"/>
              <a:gd name="connsiteX152" fmla="*/ 7962633 w 12191996"/>
              <a:gd name="connsiteY152" fmla="*/ 155575 h 320591"/>
              <a:gd name="connsiteX153" fmla="*/ 8015021 w 12191996"/>
              <a:gd name="connsiteY153" fmla="*/ 166687 h 320591"/>
              <a:gd name="connsiteX154" fmla="*/ 8075346 w 12191996"/>
              <a:gd name="connsiteY154" fmla="*/ 174625 h 320591"/>
              <a:gd name="connsiteX155" fmla="*/ 8143608 w 12191996"/>
              <a:gd name="connsiteY155" fmla="*/ 176212 h 320591"/>
              <a:gd name="connsiteX156" fmla="*/ 8211871 w 12191996"/>
              <a:gd name="connsiteY156" fmla="*/ 174625 h 320591"/>
              <a:gd name="connsiteX157" fmla="*/ 8272196 w 12191996"/>
              <a:gd name="connsiteY157" fmla="*/ 166687 h 320591"/>
              <a:gd name="connsiteX158" fmla="*/ 8324583 w 12191996"/>
              <a:gd name="connsiteY158" fmla="*/ 155575 h 320591"/>
              <a:gd name="connsiteX159" fmla="*/ 8370621 w 12191996"/>
              <a:gd name="connsiteY159" fmla="*/ 141287 h 320591"/>
              <a:gd name="connsiteX160" fmla="*/ 8411896 w 12191996"/>
              <a:gd name="connsiteY160" fmla="*/ 125412 h 320591"/>
              <a:gd name="connsiteX161" fmla="*/ 8448408 w 12191996"/>
              <a:gd name="connsiteY161" fmla="*/ 106362 h 320591"/>
              <a:gd name="connsiteX162" fmla="*/ 8486508 w 12191996"/>
              <a:gd name="connsiteY162" fmla="*/ 87312 h 320591"/>
              <a:gd name="connsiteX163" fmla="*/ 8524608 w 12191996"/>
              <a:gd name="connsiteY163" fmla="*/ 68262 h 320591"/>
              <a:gd name="connsiteX164" fmla="*/ 8561120 w 12191996"/>
              <a:gd name="connsiteY164" fmla="*/ 52387 h 320591"/>
              <a:gd name="connsiteX165" fmla="*/ 8602396 w 12191996"/>
              <a:gd name="connsiteY165" fmla="*/ 36512 h 320591"/>
              <a:gd name="connsiteX166" fmla="*/ 8648432 w 12191996"/>
              <a:gd name="connsiteY166" fmla="*/ 20637 h 320591"/>
              <a:gd name="connsiteX167" fmla="*/ 8700820 w 12191996"/>
              <a:gd name="connsiteY167" fmla="*/ 9525 h 320591"/>
              <a:gd name="connsiteX168" fmla="*/ 8761146 w 12191996"/>
              <a:gd name="connsiteY168" fmla="*/ 3175 h 320591"/>
              <a:gd name="connsiteX169" fmla="*/ 8827820 w 12191996"/>
              <a:gd name="connsiteY169" fmla="*/ 0 h 320591"/>
              <a:gd name="connsiteX170" fmla="*/ 8897670 w 12191996"/>
              <a:gd name="connsiteY170" fmla="*/ 3175 h 320591"/>
              <a:gd name="connsiteX171" fmla="*/ 8957996 w 12191996"/>
              <a:gd name="connsiteY171" fmla="*/ 9525 h 320591"/>
              <a:gd name="connsiteX172" fmla="*/ 9010382 w 12191996"/>
              <a:gd name="connsiteY172" fmla="*/ 20637 h 320591"/>
              <a:gd name="connsiteX173" fmla="*/ 9056420 w 12191996"/>
              <a:gd name="connsiteY173" fmla="*/ 36512 h 320591"/>
              <a:gd name="connsiteX174" fmla="*/ 9097696 w 12191996"/>
              <a:gd name="connsiteY174" fmla="*/ 52387 h 320591"/>
              <a:gd name="connsiteX175" fmla="*/ 9134208 w 12191996"/>
              <a:gd name="connsiteY175" fmla="*/ 68262 h 320591"/>
              <a:gd name="connsiteX176" fmla="*/ 9172308 w 12191996"/>
              <a:gd name="connsiteY176" fmla="*/ 87312 h 320591"/>
              <a:gd name="connsiteX177" fmla="*/ 9210408 w 12191996"/>
              <a:gd name="connsiteY177" fmla="*/ 106362 h 320591"/>
              <a:gd name="connsiteX178" fmla="*/ 9246920 w 12191996"/>
              <a:gd name="connsiteY178" fmla="*/ 125412 h 320591"/>
              <a:gd name="connsiteX179" fmla="*/ 9288196 w 12191996"/>
              <a:gd name="connsiteY179" fmla="*/ 141287 h 320591"/>
              <a:gd name="connsiteX180" fmla="*/ 9334232 w 12191996"/>
              <a:gd name="connsiteY180" fmla="*/ 155575 h 320591"/>
              <a:gd name="connsiteX181" fmla="*/ 9386620 w 12191996"/>
              <a:gd name="connsiteY181" fmla="*/ 166687 h 320591"/>
              <a:gd name="connsiteX182" fmla="*/ 9446946 w 12191996"/>
              <a:gd name="connsiteY182" fmla="*/ 174625 h 320591"/>
              <a:gd name="connsiteX183" fmla="*/ 9515208 w 12191996"/>
              <a:gd name="connsiteY183" fmla="*/ 176212 h 320591"/>
              <a:gd name="connsiteX184" fmla="*/ 9583470 w 12191996"/>
              <a:gd name="connsiteY184" fmla="*/ 174625 h 320591"/>
              <a:gd name="connsiteX185" fmla="*/ 9643796 w 12191996"/>
              <a:gd name="connsiteY185" fmla="*/ 166687 h 320591"/>
              <a:gd name="connsiteX186" fmla="*/ 9696182 w 12191996"/>
              <a:gd name="connsiteY186" fmla="*/ 155575 h 320591"/>
              <a:gd name="connsiteX187" fmla="*/ 9742220 w 12191996"/>
              <a:gd name="connsiteY187" fmla="*/ 141287 h 320591"/>
              <a:gd name="connsiteX188" fmla="*/ 9783496 w 12191996"/>
              <a:gd name="connsiteY188" fmla="*/ 125412 h 320591"/>
              <a:gd name="connsiteX189" fmla="*/ 9820008 w 12191996"/>
              <a:gd name="connsiteY189" fmla="*/ 106362 h 320591"/>
              <a:gd name="connsiteX190" fmla="*/ 9896208 w 12191996"/>
              <a:gd name="connsiteY190" fmla="*/ 68262 h 320591"/>
              <a:gd name="connsiteX191" fmla="*/ 9932720 w 12191996"/>
              <a:gd name="connsiteY191" fmla="*/ 52387 h 320591"/>
              <a:gd name="connsiteX192" fmla="*/ 9973996 w 12191996"/>
              <a:gd name="connsiteY192" fmla="*/ 36512 h 320591"/>
              <a:gd name="connsiteX193" fmla="*/ 10020032 w 12191996"/>
              <a:gd name="connsiteY193" fmla="*/ 20637 h 320591"/>
              <a:gd name="connsiteX194" fmla="*/ 10072420 w 12191996"/>
              <a:gd name="connsiteY194" fmla="*/ 9525 h 320591"/>
              <a:gd name="connsiteX195" fmla="*/ 10132746 w 12191996"/>
              <a:gd name="connsiteY195" fmla="*/ 3175 h 320591"/>
              <a:gd name="connsiteX196" fmla="*/ 10201008 w 12191996"/>
              <a:gd name="connsiteY196" fmla="*/ 0 h 320591"/>
              <a:gd name="connsiteX197" fmla="*/ 10269270 w 12191996"/>
              <a:gd name="connsiteY197" fmla="*/ 3175 h 320591"/>
              <a:gd name="connsiteX198" fmla="*/ 10329596 w 12191996"/>
              <a:gd name="connsiteY198" fmla="*/ 9525 h 320591"/>
              <a:gd name="connsiteX199" fmla="*/ 10381982 w 12191996"/>
              <a:gd name="connsiteY199" fmla="*/ 20637 h 320591"/>
              <a:gd name="connsiteX200" fmla="*/ 10428020 w 12191996"/>
              <a:gd name="connsiteY200" fmla="*/ 36512 h 320591"/>
              <a:gd name="connsiteX201" fmla="*/ 10469296 w 12191996"/>
              <a:gd name="connsiteY201" fmla="*/ 52387 h 320591"/>
              <a:gd name="connsiteX202" fmla="*/ 10505808 w 12191996"/>
              <a:gd name="connsiteY202" fmla="*/ 68262 h 320591"/>
              <a:gd name="connsiteX203" fmla="*/ 10543908 w 12191996"/>
              <a:gd name="connsiteY203" fmla="*/ 87312 h 320591"/>
              <a:gd name="connsiteX204" fmla="*/ 10582008 w 12191996"/>
              <a:gd name="connsiteY204" fmla="*/ 106362 h 320591"/>
              <a:gd name="connsiteX205" fmla="*/ 10618520 w 12191996"/>
              <a:gd name="connsiteY205" fmla="*/ 125412 h 320591"/>
              <a:gd name="connsiteX206" fmla="*/ 10659796 w 12191996"/>
              <a:gd name="connsiteY206" fmla="*/ 141287 h 320591"/>
              <a:gd name="connsiteX207" fmla="*/ 10705832 w 12191996"/>
              <a:gd name="connsiteY207" fmla="*/ 155575 h 320591"/>
              <a:gd name="connsiteX208" fmla="*/ 10758220 w 12191996"/>
              <a:gd name="connsiteY208" fmla="*/ 166687 h 320591"/>
              <a:gd name="connsiteX209" fmla="*/ 10818546 w 12191996"/>
              <a:gd name="connsiteY209" fmla="*/ 174625 h 320591"/>
              <a:gd name="connsiteX210" fmla="*/ 10886808 w 12191996"/>
              <a:gd name="connsiteY210" fmla="*/ 176212 h 320591"/>
              <a:gd name="connsiteX211" fmla="*/ 10955070 w 12191996"/>
              <a:gd name="connsiteY211" fmla="*/ 174625 h 320591"/>
              <a:gd name="connsiteX212" fmla="*/ 11015396 w 12191996"/>
              <a:gd name="connsiteY212" fmla="*/ 166687 h 320591"/>
              <a:gd name="connsiteX213" fmla="*/ 11067782 w 12191996"/>
              <a:gd name="connsiteY213" fmla="*/ 155575 h 320591"/>
              <a:gd name="connsiteX214" fmla="*/ 11113820 w 12191996"/>
              <a:gd name="connsiteY214" fmla="*/ 141287 h 320591"/>
              <a:gd name="connsiteX215" fmla="*/ 11155096 w 12191996"/>
              <a:gd name="connsiteY215" fmla="*/ 125412 h 320591"/>
              <a:gd name="connsiteX216" fmla="*/ 11191608 w 12191996"/>
              <a:gd name="connsiteY216" fmla="*/ 106362 h 320591"/>
              <a:gd name="connsiteX217" fmla="*/ 11229708 w 12191996"/>
              <a:gd name="connsiteY217" fmla="*/ 87312 h 320591"/>
              <a:gd name="connsiteX218" fmla="*/ 11267808 w 12191996"/>
              <a:gd name="connsiteY218" fmla="*/ 68262 h 320591"/>
              <a:gd name="connsiteX219" fmla="*/ 11304320 w 12191996"/>
              <a:gd name="connsiteY219" fmla="*/ 52387 h 320591"/>
              <a:gd name="connsiteX220" fmla="*/ 11345596 w 12191996"/>
              <a:gd name="connsiteY220" fmla="*/ 36512 h 320591"/>
              <a:gd name="connsiteX221" fmla="*/ 11391632 w 12191996"/>
              <a:gd name="connsiteY221" fmla="*/ 20637 h 320591"/>
              <a:gd name="connsiteX222" fmla="*/ 11444020 w 12191996"/>
              <a:gd name="connsiteY222" fmla="*/ 9525 h 320591"/>
              <a:gd name="connsiteX223" fmla="*/ 11504346 w 12191996"/>
              <a:gd name="connsiteY223" fmla="*/ 3175 h 320591"/>
              <a:gd name="connsiteX224" fmla="*/ 11572608 w 12191996"/>
              <a:gd name="connsiteY224" fmla="*/ 0 h 320591"/>
              <a:gd name="connsiteX225" fmla="*/ 11640870 w 12191996"/>
              <a:gd name="connsiteY225" fmla="*/ 3175 h 320591"/>
              <a:gd name="connsiteX226" fmla="*/ 11701196 w 12191996"/>
              <a:gd name="connsiteY226" fmla="*/ 9525 h 320591"/>
              <a:gd name="connsiteX227" fmla="*/ 11753582 w 12191996"/>
              <a:gd name="connsiteY227" fmla="*/ 20637 h 320591"/>
              <a:gd name="connsiteX228" fmla="*/ 11799620 w 12191996"/>
              <a:gd name="connsiteY228" fmla="*/ 36512 h 320591"/>
              <a:gd name="connsiteX229" fmla="*/ 11840896 w 12191996"/>
              <a:gd name="connsiteY229" fmla="*/ 52387 h 320591"/>
              <a:gd name="connsiteX230" fmla="*/ 11877408 w 12191996"/>
              <a:gd name="connsiteY230" fmla="*/ 68262 h 320591"/>
              <a:gd name="connsiteX231" fmla="*/ 11915508 w 12191996"/>
              <a:gd name="connsiteY231" fmla="*/ 87312 h 320591"/>
              <a:gd name="connsiteX232" fmla="*/ 11953608 w 12191996"/>
              <a:gd name="connsiteY232" fmla="*/ 106362 h 320591"/>
              <a:gd name="connsiteX233" fmla="*/ 11990120 w 12191996"/>
              <a:gd name="connsiteY233" fmla="*/ 125412 h 320591"/>
              <a:gd name="connsiteX234" fmla="*/ 12031396 w 12191996"/>
              <a:gd name="connsiteY234" fmla="*/ 141287 h 320591"/>
              <a:gd name="connsiteX235" fmla="*/ 12077432 w 12191996"/>
              <a:gd name="connsiteY235" fmla="*/ 155575 h 320591"/>
              <a:gd name="connsiteX236" fmla="*/ 12129820 w 12191996"/>
              <a:gd name="connsiteY236" fmla="*/ 166688 h 320591"/>
              <a:gd name="connsiteX237" fmla="*/ 12190146 w 12191996"/>
              <a:gd name="connsiteY237" fmla="*/ 174625 h 320591"/>
              <a:gd name="connsiteX238" fmla="*/ 12191996 w 12191996"/>
              <a:gd name="connsiteY238" fmla="*/ 174668 h 320591"/>
              <a:gd name="connsiteX239" fmla="*/ 12191996 w 12191996"/>
              <a:gd name="connsiteY239" fmla="*/ 319047 h 320591"/>
              <a:gd name="connsiteX240" fmla="*/ 12190146 w 12191996"/>
              <a:gd name="connsiteY240" fmla="*/ 319004 h 320591"/>
              <a:gd name="connsiteX241" fmla="*/ 12129820 w 12191996"/>
              <a:gd name="connsiteY241" fmla="*/ 311067 h 320591"/>
              <a:gd name="connsiteX242" fmla="*/ 12077432 w 12191996"/>
              <a:gd name="connsiteY242" fmla="*/ 299954 h 320591"/>
              <a:gd name="connsiteX243" fmla="*/ 12031396 w 12191996"/>
              <a:gd name="connsiteY243" fmla="*/ 285666 h 320591"/>
              <a:gd name="connsiteX244" fmla="*/ 11990120 w 12191996"/>
              <a:gd name="connsiteY244" fmla="*/ 269791 h 320591"/>
              <a:gd name="connsiteX245" fmla="*/ 11953608 w 12191996"/>
              <a:gd name="connsiteY245" fmla="*/ 250741 h 320591"/>
              <a:gd name="connsiteX246" fmla="*/ 11915508 w 12191996"/>
              <a:gd name="connsiteY246" fmla="*/ 231691 h 320591"/>
              <a:gd name="connsiteX247" fmla="*/ 11877408 w 12191996"/>
              <a:gd name="connsiteY247" fmla="*/ 212641 h 320591"/>
              <a:gd name="connsiteX248" fmla="*/ 11840896 w 12191996"/>
              <a:gd name="connsiteY248" fmla="*/ 196766 h 320591"/>
              <a:gd name="connsiteX249" fmla="*/ 11799620 w 12191996"/>
              <a:gd name="connsiteY249" fmla="*/ 180891 h 320591"/>
              <a:gd name="connsiteX250" fmla="*/ 11753582 w 12191996"/>
              <a:gd name="connsiteY250" fmla="*/ 165016 h 320591"/>
              <a:gd name="connsiteX251" fmla="*/ 11701196 w 12191996"/>
              <a:gd name="connsiteY251" fmla="*/ 153904 h 320591"/>
              <a:gd name="connsiteX252" fmla="*/ 11640870 w 12191996"/>
              <a:gd name="connsiteY252" fmla="*/ 147554 h 320591"/>
              <a:gd name="connsiteX253" fmla="*/ 11572608 w 12191996"/>
              <a:gd name="connsiteY253" fmla="*/ 144379 h 320591"/>
              <a:gd name="connsiteX254" fmla="*/ 11504346 w 12191996"/>
              <a:gd name="connsiteY254" fmla="*/ 147554 h 320591"/>
              <a:gd name="connsiteX255" fmla="*/ 11444020 w 12191996"/>
              <a:gd name="connsiteY255" fmla="*/ 153904 h 320591"/>
              <a:gd name="connsiteX256" fmla="*/ 11391632 w 12191996"/>
              <a:gd name="connsiteY256" fmla="*/ 165016 h 320591"/>
              <a:gd name="connsiteX257" fmla="*/ 11345596 w 12191996"/>
              <a:gd name="connsiteY257" fmla="*/ 180891 h 320591"/>
              <a:gd name="connsiteX258" fmla="*/ 11304320 w 12191996"/>
              <a:gd name="connsiteY258" fmla="*/ 196766 h 320591"/>
              <a:gd name="connsiteX259" fmla="*/ 11267808 w 12191996"/>
              <a:gd name="connsiteY259" fmla="*/ 212641 h 320591"/>
              <a:gd name="connsiteX260" fmla="*/ 11229708 w 12191996"/>
              <a:gd name="connsiteY260" fmla="*/ 231691 h 320591"/>
              <a:gd name="connsiteX261" fmla="*/ 11191608 w 12191996"/>
              <a:gd name="connsiteY261" fmla="*/ 250741 h 320591"/>
              <a:gd name="connsiteX262" fmla="*/ 11155096 w 12191996"/>
              <a:gd name="connsiteY262" fmla="*/ 269791 h 320591"/>
              <a:gd name="connsiteX263" fmla="*/ 11113820 w 12191996"/>
              <a:gd name="connsiteY263" fmla="*/ 285666 h 320591"/>
              <a:gd name="connsiteX264" fmla="*/ 11067782 w 12191996"/>
              <a:gd name="connsiteY264" fmla="*/ 299954 h 320591"/>
              <a:gd name="connsiteX265" fmla="*/ 11015396 w 12191996"/>
              <a:gd name="connsiteY265" fmla="*/ 311066 h 320591"/>
              <a:gd name="connsiteX266" fmla="*/ 10955070 w 12191996"/>
              <a:gd name="connsiteY266" fmla="*/ 319004 h 320591"/>
              <a:gd name="connsiteX267" fmla="*/ 10886808 w 12191996"/>
              <a:gd name="connsiteY267" fmla="*/ 320591 h 320591"/>
              <a:gd name="connsiteX268" fmla="*/ 10818546 w 12191996"/>
              <a:gd name="connsiteY268" fmla="*/ 319004 h 320591"/>
              <a:gd name="connsiteX269" fmla="*/ 10758220 w 12191996"/>
              <a:gd name="connsiteY269" fmla="*/ 311066 h 320591"/>
              <a:gd name="connsiteX270" fmla="*/ 10705832 w 12191996"/>
              <a:gd name="connsiteY270" fmla="*/ 299954 h 320591"/>
              <a:gd name="connsiteX271" fmla="*/ 10659796 w 12191996"/>
              <a:gd name="connsiteY271" fmla="*/ 285666 h 320591"/>
              <a:gd name="connsiteX272" fmla="*/ 10618520 w 12191996"/>
              <a:gd name="connsiteY272" fmla="*/ 269791 h 320591"/>
              <a:gd name="connsiteX273" fmla="*/ 10582008 w 12191996"/>
              <a:gd name="connsiteY273" fmla="*/ 250741 h 320591"/>
              <a:gd name="connsiteX274" fmla="*/ 10543908 w 12191996"/>
              <a:gd name="connsiteY274" fmla="*/ 231691 h 320591"/>
              <a:gd name="connsiteX275" fmla="*/ 10505808 w 12191996"/>
              <a:gd name="connsiteY275" fmla="*/ 212641 h 320591"/>
              <a:gd name="connsiteX276" fmla="*/ 10469296 w 12191996"/>
              <a:gd name="connsiteY276" fmla="*/ 196766 h 320591"/>
              <a:gd name="connsiteX277" fmla="*/ 10428020 w 12191996"/>
              <a:gd name="connsiteY277" fmla="*/ 180891 h 320591"/>
              <a:gd name="connsiteX278" fmla="*/ 10381982 w 12191996"/>
              <a:gd name="connsiteY278" fmla="*/ 165016 h 320591"/>
              <a:gd name="connsiteX279" fmla="*/ 10329596 w 12191996"/>
              <a:gd name="connsiteY279" fmla="*/ 153904 h 320591"/>
              <a:gd name="connsiteX280" fmla="*/ 10269270 w 12191996"/>
              <a:gd name="connsiteY280" fmla="*/ 147554 h 320591"/>
              <a:gd name="connsiteX281" fmla="*/ 10201008 w 12191996"/>
              <a:gd name="connsiteY281" fmla="*/ 144379 h 320591"/>
              <a:gd name="connsiteX282" fmla="*/ 10132746 w 12191996"/>
              <a:gd name="connsiteY282" fmla="*/ 147554 h 320591"/>
              <a:gd name="connsiteX283" fmla="*/ 10072420 w 12191996"/>
              <a:gd name="connsiteY283" fmla="*/ 153904 h 320591"/>
              <a:gd name="connsiteX284" fmla="*/ 10020032 w 12191996"/>
              <a:gd name="connsiteY284" fmla="*/ 165016 h 320591"/>
              <a:gd name="connsiteX285" fmla="*/ 9973996 w 12191996"/>
              <a:gd name="connsiteY285" fmla="*/ 180891 h 320591"/>
              <a:gd name="connsiteX286" fmla="*/ 9932720 w 12191996"/>
              <a:gd name="connsiteY286" fmla="*/ 196766 h 320591"/>
              <a:gd name="connsiteX287" fmla="*/ 9896208 w 12191996"/>
              <a:gd name="connsiteY287" fmla="*/ 212641 h 320591"/>
              <a:gd name="connsiteX288" fmla="*/ 9820008 w 12191996"/>
              <a:gd name="connsiteY288" fmla="*/ 250741 h 320591"/>
              <a:gd name="connsiteX289" fmla="*/ 9783496 w 12191996"/>
              <a:gd name="connsiteY289" fmla="*/ 269791 h 320591"/>
              <a:gd name="connsiteX290" fmla="*/ 9742220 w 12191996"/>
              <a:gd name="connsiteY290" fmla="*/ 285666 h 320591"/>
              <a:gd name="connsiteX291" fmla="*/ 9696182 w 12191996"/>
              <a:gd name="connsiteY291" fmla="*/ 299954 h 320591"/>
              <a:gd name="connsiteX292" fmla="*/ 9643796 w 12191996"/>
              <a:gd name="connsiteY292" fmla="*/ 311066 h 320591"/>
              <a:gd name="connsiteX293" fmla="*/ 9583470 w 12191996"/>
              <a:gd name="connsiteY293" fmla="*/ 319004 h 320591"/>
              <a:gd name="connsiteX294" fmla="*/ 9515208 w 12191996"/>
              <a:gd name="connsiteY294" fmla="*/ 320591 h 320591"/>
              <a:gd name="connsiteX295" fmla="*/ 9446946 w 12191996"/>
              <a:gd name="connsiteY295" fmla="*/ 319004 h 320591"/>
              <a:gd name="connsiteX296" fmla="*/ 9386620 w 12191996"/>
              <a:gd name="connsiteY296" fmla="*/ 311066 h 320591"/>
              <a:gd name="connsiteX297" fmla="*/ 9334232 w 12191996"/>
              <a:gd name="connsiteY297" fmla="*/ 299954 h 320591"/>
              <a:gd name="connsiteX298" fmla="*/ 9288196 w 12191996"/>
              <a:gd name="connsiteY298" fmla="*/ 285666 h 320591"/>
              <a:gd name="connsiteX299" fmla="*/ 9246920 w 12191996"/>
              <a:gd name="connsiteY299" fmla="*/ 269791 h 320591"/>
              <a:gd name="connsiteX300" fmla="*/ 9210408 w 12191996"/>
              <a:gd name="connsiteY300" fmla="*/ 250741 h 320591"/>
              <a:gd name="connsiteX301" fmla="*/ 9172308 w 12191996"/>
              <a:gd name="connsiteY301" fmla="*/ 231691 h 320591"/>
              <a:gd name="connsiteX302" fmla="*/ 9134208 w 12191996"/>
              <a:gd name="connsiteY302" fmla="*/ 212641 h 320591"/>
              <a:gd name="connsiteX303" fmla="*/ 9097696 w 12191996"/>
              <a:gd name="connsiteY303" fmla="*/ 196766 h 320591"/>
              <a:gd name="connsiteX304" fmla="*/ 9056420 w 12191996"/>
              <a:gd name="connsiteY304" fmla="*/ 180891 h 320591"/>
              <a:gd name="connsiteX305" fmla="*/ 9010382 w 12191996"/>
              <a:gd name="connsiteY305" fmla="*/ 165016 h 320591"/>
              <a:gd name="connsiteX306" fmla="*/ 8957996 w 12191996"/>
              <a:gd name="connsiteY306" fmla="*/ 153904 h 320591"/>
              <a:gd name="connsiteX307" fmla="*/ 8897670 w 12191996"/>
              <a:gd name="connsiteY307" fmla="*/ 147554 h 320591"/>
              <a:gd name="connsiteX308" fmla="*/ 8827820 w 12191996"/>
              <a:gd name="connsiteY308" fmla="*/ 144379 h 320591"/>
              <a:gd name="connsiteX309" fmla="*/ 8761146 w 12191996"/>
              <a:gd name="connsiteY309" fmla="*/ 147554 h 320591"/>
              <a:gd name="connsiteX310" fmla="*/ 8700820 w 12191996"/>
              <a:gd name="connsiteY310" fmla="*/ 153904 h 320591"/>
              <a:gd name="connsiteX311" fmla="*/ 8648432 w 12191996"/>
              <a:gd name="connsiteY311" fmla="*/ 165016 h 320591"/>
              <a:gd name="connsiteX312" fmla="*/ 8602396 w 12191996"/>
              <a:gd name="connsiteY312" fmla="*/ 180891 h 320591"/>
              <a:gd name="connsiteX313" fmla="*/ 8561120 w 12191996"/>
              <a:gd name="connsiteY313" fmla="*/ 196766 h 320591"/>
              <a:gd name="connsiteX314" fmla="*/ 8524608 w 12191996"/>
              <a:gd name="connsiteY314" fmla="*/ 212641 h 320591"/>
              <a:gd name="connsiteX315" fmla="*/ 8486508 w 12191996"/>
              <a:gd name="connsiteY315" fmla="*/ 231691 h 320591"/>
              <a:gd name="connsiteX316" fmla="*/ 8448408 w 12191996"/>
              <a:gd name="connsiteY316" fmla="*/ 250741 h 320591"/>
              <a:gd name="connsiteX317" fmla="*/ 8411896 w 12191996"/>
              <a:gd name="connsiteY317" fmla="*/ 269791 h 320591"/>
              <a:gd name="connsiteX318" fmla="*/ 8370621 w 12191996"/>
              <a:gd name="connsiteY318" fmla="*/ 285666 h 320591"/>
              <a:gd name="connsiteX319" fmla="*/ 8324583 w 12191996"/>
              <a:gd name="connsiteY319" fmla="*/ 299954 h 320591"/>
              <a:gd name="connsiteX320" fmla="*/ 8272196 w 12191996"/>
              <a:gd name="connsiteY320" fmla="*/ 311066 h 320591"/>
              <a:gd name="connsiteX321" fmla="*/ 8211871 w 12191996"/>
              <a:gd name="connsiteY321" fmla="*/ 319004 h 320591"/>
              <a:gd name="connsiteX322" fmla="*/ 8143608 w 12191996"/>
              <a:gd name="connsiteY322" fmla="*/ 320591 h 320591"/>
              <a:gd name="connsiteX323" fmla="*/ 8075346 w 12191996"/>
              <a:gd name="connsiteY323" fmla="*/ 319004 h 320591"/>
              <a:gd name="connsiteX324" fmla="*/ 8015021 w 12191996"/>
              <a:gd name="connsiteY324" fmla="*/ 311066 h 320591"/>
              <a:gd name="connsiteX325" fmla="*/ 7962633 w 12191996"/>
              <a:gd name="connsiteY325" fmla="*/ 299954 h 320591"/>
              <a:gd name="connsiteX326" fmla="*/ 7916596 w 12191996"/>
              <a:gd name="connsiteY326" fmla="*/ 285666 h 320591"/>
              <a:gd name="connsiteX327" fmla="*/ 7875321 w 12191996"/>
              <a:gd name="connsiteY327" fmla="*/ 269791 h 320591"/>
              <a:gd name="connsiteX328" fmla="*/ 7838808 w 12191996"/>
              <a:gd name="connsiteY328" fmla="*/ 250741 h 320591"/>
              <a:gd name="connsiteX329" fmla="*/ 7800708 w 12191996"/>
              <a:gd name="connsiteY329" fmla="*/ 231691 h 320591"/>
              <a:gd name="connsiteX330" fmla="*/ 7762608 w 12191996"/>
              <a:gd name="connsiteY330" fmla="*/ 212641 h 320591"/>
              <a:gd name="connsiteX331" fmla="*/ 7726096 w 12191996"/>
              <a:gd name="connsiteY331" fmla="*/ 196766 h 320591"/>
              <a:gd name="connsiteX332" fmla="*/ 7684821 w 12191996"/>
              <a:gd name="connsiteY332" fmla="*/ 180891 h 320591"/>
              <a:gd name="connsiteX333" fmla="*/ 7638783 w 12191996"/>
              <a:gd name="connsiteY333" fmla="*/ 165016 h 320591"/>
              <a:gd name="connsiteX334" fmla="*/ 7586396 w 12191996"/>
              <a:gd name="connsiteY334" fmla="*/ 153904 h 320591"/>
              <a:gd name="connsiteX335" fmla="*/ 7526071 w 12191996"/>
              <a:gd name="connsiteY335" fmla="*/ 147554 h 320591"/>
              <a:gd name="connsiteX336" fmla="*/ 7457808 w 12191996"/>
              <a:gd name="connsiteY336" fmla="*/ 144379 h 320591"/>
              <a:gd name="connsiteX337" fmla="*/ 7389546 w 12191996"/>
              <a:gd name="connsiteY337" fmla="*/ 147554 h 320591"/>
              <a:gd name="connsiteX338" fmla="*/ 7329221 w 12191996"/>
              <a:gd name="connsiteY338" fmla="*/ 153904 h 320591"/>
              <a:gd name="connsiteX339" fmla="*/ 7276833 w 12191996"/>
              <a:gd name="connsiteY339" fmla="*/ 165016 h 320591"/>
              <a:gd name="connsiteX340" fmla="*/ 7230796 w 12191996"/>
              <a:gd name="connsiteY340" fmla="*/ 180891 h 320591"/>
              <a:gd name="connsiteX341" fmla="*/ 7189521 w 12191996"/>
              <a:gd name="connsiteY341" fmla="*/ 196766 h 320591"/>
              <a:gd name="connsiteX342" fmla="*/ 7153008 w 12191996"/>
              <a:gd name="connsiteY342" fmla="*/ 212641 h 320591"/>
              <a:gd name="connsiteX343" fmla="*/ 7114908 w 12191996"/>
              <a:gd name="connsiteY343" fmla="*/ 231691 h 320591"/>
              <a:gd name="connsiteX344" fmla="*/ 7076808 w 12191996"/>
              <a:gd name="connsiteY344" fmla="*/ 250741 h 320591"/>
              <a:gd name="connsiteX345" fmla="*/ 7040296 w 12191996"/>
              <a:gd name="connsiteY345" fmla="*/ 269791 h 320591"/>
              <a:gd name="connsiteX346" fmla="*/ 6999021 w 12191996"/>
              <a:gd name="connsiteY346" fmla="*/ 285666 h 320591"/>
              <a:gd name="connsiteX347" fmla="*/ 6952983 w 12191996"/>
              <a:gd name="connsiteY347" fmla="*/ 299954 h 320591"/>
              <a:gd name="connsiteX348" fmla="*/ 6900596 w 12191996"/>
              <a:gd name="connsiteY348" fmla="*/ 311066 h 320591"/>
              <a:gd name="connsiteX349" fmla="*/ 6840271 w 12191996"/>
              <a:gd name="connsiteY349" fmla="*/ 319004 h 320591"/>
              <a:gd name="connsiteX350" fmla="*/ 6781799 w 12191996"/>
              <a:gd name="connsiteY350" fmla="*/ 320364 h 320591"/>
              <a:gd name="connsiteX351" fmla="*/ 6723327 w 12191996"/>
              <a:gd name="connsiteY351" fmla="*/ 319004 h 320591"/>
              <a:gd name="connsiteX352" fmla="*/ 6663002 w 12191996"/>
              <a:gd name="connsiteY352" fmla="*/ 311066 h 320591"/>
              <a:gd name="connsiteX353" fmla="*/ 6610614 w 12191996"/>
              <a:gd name="connsiteY353" fmla="*/ 299954 h 320591"/>
              <a:gd name="connsiteX354" fmla="*/ 6564577 w 12191996"/>
              <a:gd name="connsiteY354" fmla="*/ 285666 h 320591"/>
              <a:gd name="connsiteX355" fmla="*/ 6523302 w 12191996"/>
              <a:gd name="connsiteY355" fmla="*/ 269791 h 320591"/>
              <a:gd name="connsiteX356" fmla="*/ 6486789 w 12191996"/>
              <a:gd name="connsiteY356" fmla="*/ 250741 h 320591"/>
              <a:gd name="connsiteX357" fmla="*/ 6448689 w 12191996"/>
              <a:gd name="connsiteY357" fmla="*/ 231691 h 320591"/>
              <a:gd name="connsiteX358" fmla="*/ 6410589 w 12191996"/>
              <a:gd name="connsiteY358" fmla="*/ 212641 h 320591"/>
              <a:gd name="connsiteX359" fmla="*/ 6374077 w 12191996"/>
              <a:gd name="connsiteY359" fmla="*/ 196766 h 320591"/>
              <a:gd name="connsiteX360" fmla="*/ 6332802 w 12191996"/>
              <a:gd name="connsiteY360" fmla="*/ 180891 h 320591"/>
              <a:gd name="connsiteX361" fmla="*/ 6286764 w 12191996"/>
              <a:gd name="connsiteY361" fmla="*/ 165016 h 320591"/>
              <a:gd name="connsiteX362" fmla="*/ 6234377 w 12191996"/>
              <a:gd name="connsiteY362" fmla="*/ 153904 h 320591"/>
              <a:gd name="connsiteX363" fmla="*/ 6174052 w 12191996"/>
              <a:gd name="connsiteY363" fmla="*/ 147554 h 320591"/>
              <a:gd name="connsiteX364" fmla="*/ 6105789 w 12191996"/>
              <a:gd name="connsiteY364" fmla="*/ 144379 h 320591"/>
              <a:gd name="connsiteX365" fmla="*/ 6095999 w 12191996"/>
              <a:gd name="connsiteY365" fmla="*/ 144834 h 320591"/>
              <a:gd name="connsiteX366" fmla="*/ 6086208 w 12191996"/>
              <a:gd name="connsiteY366" fmla="*/ 144379 h 320591"/>
              <a:gd name="connsiteX367" fmla="*/ 6017947 w 12191996"/>
              <a:gd name="connsiteY367" fmla="*/ 147554 h 320591"/>
              <a:gd name="connsiteX368" fmla="*/ 5957621 w 12191996"/>
              <a:gd name="connsiteY368" fmla="*/ 153904 h 320591"/>
              <a:gd name="connsiteX369" fmla="*/ 5905234 w 12191996"/>
              <a:gd name="connsiteY369" fmla="*/ 165016 h 320591"/>
              <a:gd name="connsiteX370" fmla="*/ 5859196 w 12191996"/>
              <a:gd name="connsiteY370" fmla="*/ 180891 h 320591"/>
              <a:gd name="connsiteX371" fmla="*/ 5817921 w 12191996"/>
              <a:gd name="connsiteY371" fmla="*/ 196766 h 320591"/>
              <a:gd name="connsiteX372" fmla="*/ 5781408 w 12191996"/>
              <a:gd name="connsiteY372" fmla="*/ 212641 h 320591"/>
              <a:gd name="connsiteX373" fmla="*/ 5743308 w 12191996"/>
              <a:gd name="connsiteY373" fmla="*/ 231691 h 320591"/>
              <a:gd name="connsiteX374" fmla="*/ 5705209 w 12191996"/>
              <a:gd name="connsiteY374" fmla="*/ 250741 h 320591"/>
              <a:gd name="connsiteX375" fmla="*/ 5668696 w 12191996"/>
              <a:gd name="connsiteY375" fmla="*/ 269791 h 320591"/>
              <a:gd name="connsiteX376" fmla="*/ 5627421 w 12191996"/>
              <a:gd name="connsiteY376" fmla="*/ 285666 h 320591"/>
              <a:gd name="connsiteX377" fmla="*/ 5581383 w 12191996"/>
              <a:gd name="connsiteY377" fmla="*/ 299954 h 320591"/>
              <a:gd name="connsiteX378" fmla="*/ 5528996 w 12191996"/>
              <a:gd name="connsiteY378" fmla="*/ 311066 h 320591"/>
              <a:gd name="connsiteX379" fmla="*/ 5468671 w 12191996"/>
              <a:gd name="connsiteY379" fmla="*/ 319004 h 320591"/>
              <a:gd name="connsiteX380" fmla="*/ 5410199 w 12191996"/>
              <a:gd name="connsiteY380" fmla="*/ 320364 h 320591"/>
              <a:gd name="connsiteX381" fmla="*/ 5351727 w 12191996"/>
              <a:gd name="connsiteY381" fmla="*/ 319004 h 320591"/>
              <a:gd name="connsiteX382" fmla="*/ 5291401 w 12191996"/>
              <a:gd name="connsiteY382" fmla="*/ 311066 h 320591"/>
              <a:gd name="connsiteX383" fmla="*/ 5239014 w 12191996"/>
              <a:gd name="connsiteY383" fmla="*/ 299954 h 320591"/>
              <a:gd name="connsiteX384" fmla="*/ 5192976 w 12191996"/>
              <a:gd name="connsiteY384" fmla="*/ 285666 h 320591"/>
              <a:gd name="connsiteX385" fmla="*/ 5151701 w 12191996"/>
              <a:gd name="connsiteY385" fmla="*/ 269791 h 320591"/>
              <a:gd name="connsiteX386" fmla="*/ 5115189 w 12191996"/>
              <a:gd name="connsiteY386" fmla="*/ 250741 h 320591"/>
              <a:gd name="connsiteX387" fmla="*/ 5077089 w 12191996"/>
              <a:gd name="connsiteY387" fmla="*/ 231691 h 320591"/>
              <a:gd name="connsiteX388" fmla="*/ 5038989 w 12191996"/>
              <a:gd name="connsiteY388" fmla="*/ 212641 h 320591"/>
              <a:gd name="connsiteX389" fmla="*/ 5002476 w 12191996"/>
              <a:gd name="connsiteY389" fmla="*/ 196766 h 320591"/>
              <a:gd name="connsiteX390" fmla="*/ 4961201 w 12191996"/>
              <a:gd name="connsiteY390" fmla="*/ 180891 h 320591"/>
              <a:gd name="connsiteX391" fmla="*/ 4915165 w 12191996"/>
              <a:gd name="connsiteY391" fmla="*/ 165016 h 320591"/>
              <a:gd name="connsiteX392" fmla="*/ 4862777 w 12191996"/>
              <a:gd name="connsiteY392" fmla="*/ 153904 h 320591"/>
              <a:gd name="connsiteX393" fmla="*/ 4802453 w 12191996"/>
              <a:gd name="connsiteY393" fmla="*/ 147554 h 320591"/>
              <a:gd name="connsiteX394" fmla="*/ 4734189 w 12191996"/>
              <a:gd name="connsiteY394" fmla="*/ 144379 h 320591"/>
              <a:gd name="connsiteX395" fmla="*/ 4665928 w 12191996"/>
              <a:gd name="connsiteY395" fmla="*/ 147554 h 320591"/>
              <a:gd name="connsiteX396" fmla="*/ 4605602 w 12191996"/>
              <a:gd name="connsiteY396" fmla="*/ 153904 h 320591"/>
              <a:gd name="connsiteX397" fmla="*/ 4553214 w 12191996"/>
              <a:gd name="connsiteY397" fmla="*/ 165016 h 320591"/>
              <a:gd name="connsiteX398" fmla="*/ 4507177 w 12191996"/>
              <a:gd name="connsiteY398" fmla="*/ 180891 h 320591"/>
              <a:gd name="connsiteX399" fmla="*/ 4465902 w 12191996"/>
              <a:gd name="connsiteY399" fmla="*/ 196766 h 320591"/>
              <a:gd name="connsiteX400" fmla="*/ 4429389 w 12191996"/>
              <a:gd name="connsiteY400" fmla="*/ 212641 h 320591"/>
              <a:gd name="connsiteX401" fmla="*/ 4353189 w 12191996"/>
              <a:gd name="connsiteY401" fmla="*/ 250741 h 320591"/>
              <a:gd name="connsiteX402" fmla="*/ 4316677 w 12191996"/>
              <a:gd name="connsiteY402" fmla="*/ 269791 h 320591"/>
              <a:gd name="connsiteX403" fmla="*/ 4275402 w 12191996"/>
              <a:gd name="connsiteY403" fmla="*/ 285666 h 320591"/>
              <a:gd name="connsiteX404" fmla="*/ 4229364 w 12191996"/>
              <a:gd name="connsiteY404" fmla="*/ 299954 h 320591"/>
              <a:gd name="connsiteX405" fmla="*/ 4176977 w 12191996"/>
              <a:gd name="connsiteY405" fmla="*/ 311066 h 320591"/>
              <a:gd name="connsiteX406" fmla="*/ 4116652 w 12191996"/>
              <a:gd name="connsiteY406" fmla="*/ 319004 h 320591"/>
              <a:gd name="connsiteX407" fmla="*/ 4048389 w 12191996"/>
              <a:gd name="connsiteY407" fmla="*/ 320591 h 320591"/>
              <a:gd name="connsiteX408" fmla="*/ 3980127 w 12191996"/>
              <a:gd name="connsiteY408" fmla="*/ 319004 h 320591"/>
              <a:gd name="connsiteX409" fmla="*/ 3919802 w 12191996"/>
              <a:gd name="connsiteY409" fmla="*/ 311066 h 320591"/>
              <a:gd name="connsiteX410" fmla="*/ 3867414 w 12191996"/>
              <a:gd name="connsiteY410" fmla="*/ 299954 h 320591"/>
              <a:gd name="connsiteX411" fmla="*/ 3821377 w 12191996"/>
              <a:gd name="connsiteY411" fmla="*/ 285666 h 320591"/>
              <a:gd name="connsiteX412" fmla="*/ 3780102 w 12191996"/>
              <a:gd name="connsiteY412" fmla="*/ 269791 h 320591"/>
              <a:gd name="connsiteX413" fmla="*/ 3743589 w 12191996"/>
              <a:gd name="connsiteY413" fmla="*/ 250741 h 320591"/>
              <a:gd name="connsiteX414" fmla="*/ 3705489 w 12191996"/>
              <a:gd name="connsiteY414" fmla="*/ 231691 h 320591"/>
              <a:gd name="connsiteX415" fmla="*/ 3667389 w 12191996"/>
              <a:gd name="connsiteY415" fmla="*/ 212641 h 320591"/>
              <a:gd name="connsiteX416" fmla="*/ 3630877 w 12191996"/>
              <a:gd name="connsiteY416" fmla="*/ 196766 h 320591"/>
              <a:gd name="connsiteX417" fmla="*/ 3589602 w 12191996"/>
              <a:gd name="connsiteY417" fmla="*/ 180891 h 320591"/>
              <a:gd name="connsiteX418" fmla="*/ 3543564 w 12191996"/>
              <a:gd name="connsiteY418" fmla="*/ 165016 h 320591"/>
              <a:gd name="connsiteX419" fmla="*/ 3491177 w 12191996"/>
              <a:gd name="connsiteY419" fmla="*/ 153904 h 320591"/>
              <a:gd name="connsiteX420" fmla="*/ 3430852 w 12191996"/>
              <a:gd name="connsiteY420" fmla="*/ 147554 h 320591"/>
              <a:gd name="connsiteX421" fmla="*/ 3361002 w 12191996"/>
              <a:gd name="connsiteY421" fmla="*/ 144379 h 320591"/>
              <a:gd name="connsiteX422" fmla="*/ 3294327 w 12191996"/>
              <a:gd name="connsiteY422" fmla="*/ 147554 h 320591"/>
              <a:gd name="connsiteX423" fmla="*/ 3234002 w 12191996"/>
              <a:gd name="connsiteY423" fmla="*/ 153904 h 320591"/>
              <a:gd name="connsiteX424" fmla="*/ 3181614 w 12191996"/>
              <a:gd name="connsiteY424" fmla="*/ 165016 h 320591"/>
              <a:gd name="connsiteX425" fmla="*/ 3135577 w 12191996"/>
              <a:gd name="connsiteY425" fmla="*/ 180891 h 320591"/>
              <a:gd name="connsiteX426" fmla="*/ 3094302 w 12191996"/>
              <a:gd name="connsiteY426" fmla="*/ 196766 h 320591"/>
              <a:gd name="connsiteX427" fmla="*/ 3057789 w 12191996"/>
              <a:gd name="connsiteY427" fmla="*/ 212641 h 320591"/>
              <a:gd name="connsiteX428" fmla="*/ 3019689 w 12191996"/>
              <a:gd name="connsiteY428" fmla="*/ 231691 h 320591"/>
              <a:gd name="connsiteX429" fmla="*/ 2981589 w 12191996"/>
              <a:gd name="connsiteY429" fmla="*/ 250741 h 320591"/>
              <a:gd name="connsiteX430" fmla="*/ 2945077 w 12191996"/>
              <a:gd name="connsiteY430" fmla="*/ 269791 h 320591"/>
              <a:gd name="connsiteX431" fmla="*/ 2903802 w 12191996"/>
              <a:gd name="connsiteY431" fmla="*/ 285666 h 320591"/>
              <a:gd name="connsiteX432" fmla="*/ 2857764 w 12191996"/>
              <a:gd name="connsiteY432" fmla="*/ 299954 h 320591"/>
              <a:gd name="connsiteX433" fmla="*/ 2805377 w 12191996"/>
              <a:gd name="connsiteY433" fmla="*/ 311066 h 320591"/>
              <a:gd name="connsiteX434" fmla="*/ 2745052 w 12191996"/>
              <a:gd name="connsiteY434" fmla="*/ 319004 h 320591"/>
              <a:gd name="connsiteX435" fmla="*/ 2676789 w 12191996"/>
              <a:gd name="connsiteY435" fmla="*/ 320591 h 320591"/>
              <a:gd name="connsiteX436" fmla="*/ 2608527 w 12191996"/>
              <a:gd name="connsiteY436" fmla="*/ 319004 h 320591"/>
              <a:gd name="connsiteX437" fmla="*/ 2548202 w 12191996"/>
              <a:gd name="connsiteY437" fmla="*/ 311066 h 320591"/>
              <a:gd name="connsiteX438" fmla="*/ 2495814 w 12191996"/>
              <a:gd name="connsiteY438" fmla="*/ 299954 h 320591"/>
              <a:gd name="connsiteX439" fmla="*/ 2449777 w 12191996"/>
              <a:gd name="connsiteY439" fmla="*/ 285666 h 320591"/>
              <a:gd name="connsiteX440" fmla="*/ 2408502 w 12191996"/>
              <a:gd name="connsiteY440" fmla="*/ 269791 h 320591"/>
              <a:gd name="connsiteX441" fmla="*/ 2371989 w 12191996"/>
              <a:gd name="connsiteY441" fmla="*/ 250741 h 320591"/>
              <a:gd name="connsiteX442" fmla="*/ 2333889 w 12191996"/>
              <a:gd name="connsiteY442" fmla="*/ 231691 h 320591"/>
              <a:gd name="connsiteX443" fmla="*/ 2295789 w 12191996"/>
              <a:gd name="connsiteY443" fmla="*/ 212641 h 320591"/>
              <a:gd name="connsiteX444" fmla="*/ 2259277 w 12191996"/>
              <a:gd name="connsiteY444" fmla="*/ 196766 h 320591"/>
              <a:gd name="connsiteX445" fmla="*/ 2218002 w 12191996"/>
              <a:gd name="connsiteY445" fmla="*/ 180891 h 320591"/>
              <a:gd name="connsiteX446" fmla="*/ 2171964 w 12191996"/>
              <a:gd name="connsiteY446" fmla="*/ 165016 h 320591"/>
              <a:gd name="connsiteX447" fmla="*/ 2119577 w 12191996"/>
              <a:gd name="connsiteY447" fmla="*/ 153904 h 320591"/>
              <a:gd name="connsiteX448" fmla="*/ 2059252 w 12191996"/>
              <a:gd name="connsiteY448" fmla="*/ 147554 h 320591"/>
              <a:gd name="connsiteX449" fmla="*/ 1990989 w 12191996"/>
              <a:gd name="connsiteY449" fmla="*/ 144379 h 320591"/>
              <a:gd name="connsiteX450" fmla="*/ 1922727 w 12191996"/>
              <a:gd name="connsiteY450" fmla="*/ 147554 h 320591"/>
              <a:gd name="connsiteX451" fmla="*/ 1862402 w 12191996"/>
              <a:gd name="connsiteY451" fmla="*/ 153904 h 320591"/>
              <a:gd name="connsiteX452" fmla="*/ 1810014 w 12191996"/>
              <a:gd name="connsiteY452" fmla="*/ 165016 h 320591"/>
              <a:gd name="connsiteX453" fmla="*/ 1763977 w 12191996"/>
              <a:gd name="connsiteY453" fmla="*/ 180891 h 320591"/>
              <a:gd name="connsiteX454" fmla="*/ 1722702 w 12191996"/>
              <a:gd name="connsiteY454" fmla="*/ 196766 h 320591"/>
              <a:gd name="connsiteX455" fmla="*/ 1686189 w 12191996"/>
              <a:gd name="connsiteY455" fmla="*/ 212641 h 320591"/>
              <a:gd name="connsiteX456" fmla="*/ 1648089 w 12191996"/>
              <a:gd name="connsiteY456" fmla="*/ 231691 h 320591"/>
              <a:gd name="connsiteX457" fmla="*/ 1609989 w 12191996"/>
              <a:gd name="connsiteY457" fmla="*/ 250741 h 320591"/>
              <a:gd name="connsiteX458" fmla="*/ 1573477 w 12191996"/>
              <a:gd name="connsiteY458" fmla="*/ 269791 h 320591"/>
              <a:gd name="connsiteX459" fmla="*/ 1532202 w 12191996"/>
              <a:gd name="connsiteY459" fmla="*/ 285666 h 320591"/>
              <a:gd name="connsiteX460" fmla="*/ 1486164 w 12191996"/>
              <a:gd name="connsiteY460" fmla="*/ 299954 h 320591"/>
              <a:gd name="connsiteX461" fmla="*/ 1433777 w 12191996"/>
              <a:gd name="connsiteY461" fmla="*/ 311066 h 320591"/>
              <a:gd name="connsiteX462" fmla="*/ 1373452 w 12191996"/>
              <a:gd name="connsiteY462" fmla="*/ 319004 h 320591"/>
              <a:gd name="connsiteX463" fmla="*/ 1305189 w 12191996"/>
              <a:gd name="connsiteY463" fmla="*/ 320591 h 320591"/>
              <a:gd name="connsiteX464" fmla="*/ 1236927 w 12191996"/>
              <a:gd name="connsiteY464" fmla="*/ 319004 h 320591"/>
              <a:gd name="connsiteX465" fmla="*/ 1176602 w 12191996"/>
              <a:gd name="connsiteY465" fmla="*/ 311066 h 320591"/>
              <a:gd name="connsiteX466" fmla="*/ 1124214 w 12191996"/>
              <a:gd name="connsiteY466" fmla="*/ 299954 h 320591"/>
              <a:gd name="connsiteX467" fmla="*/ 1078177 w 12191996"/>
              <a:gd name="connsiteY467" fmla="*/ 285666 h 320591"/>
              <a:gd name="connsiteX468" fmla="*/ 1036902 w 12191996"/>
              <a:gd name="connsiteY468" fmla="*/ 269791 h 320591"/>
              <a:gd name="connsiteX469" fmla="*/ 1000389 w 12191996"/>
              <a:gd name="connsiteY469" fmla="*/ 250741 h 320591"/>
              <a:gd name="connsiteX470" fmla="*/ 962289 w 12191996"/>
              <a:gd name="connsiteY470" fmla="*/ 231691 h 320591"/>
              <a:gd name="connsiteX471" fmla="*/ 924189 w 12191996"/>
              <a:gd name="connsiteY471" fmla="*/ 212641 h 320591"/>
              <a:gd name="connsiteX472" fmla="*/ 887677 w 12191996"/>
              <a:gd name="connsiteY472" fmla="*/ 196766 h 320591"/>
              <a:gd name="connsiteX473" fmla="*/ 846402 w 12191996"/>
              <a:gd name="connsiteY473" fmla="*/ 180891 h 320591"/>
              <a:gd name="connsiteX474" fmla="*/ 800364 w 12191996"/>
              <a:gd name="connsiteY474" fmla="*/ 165016 h 320591"/>
              <a:gd name="connsiteX475" fmla="*/ 747977 w 12191996"/>
              <a:gd name="connsiteY475" fmla="*/ 153904 h 320591"/>
              <a:gd name="connsiteX476" fmla="*/ 687652 w 12191996"/>
              <a:gd name="connsiteY476" fmla="*/ 147554 h 320591"/>
              <a:gd name="connsiteX477" fmla="*/ 619389 w 12191996"/>
              <a:gd name="connsiteY477" fmla="*/ 144379 h 320591"/>
              <a:gd name="connsiteX478" fmla="*/ 551127 w 12191996"/>
              <a:gd name="connsiteY478" fmla="*/ 147554 h 320591"/>
              <a:gd name="connsiteX479" fmla="*/ 490802 w 12191996"/>
              <a:gd name="connsiteY479" fmla="*/ 153904 h 320591"/>
              <a:gd name="connsiteX480" fmla="*/ 438414 w 12191996"/>
              <a:gd name="connsiteY480" fmla="*/ 165016 h 320591"/>
              <a:gd name="connsiteX481" fmla="*/ 392377 w 12191996"/>
              <a:gd name="connsiteY481" fmla="*/ 180891 h 320591"/>
              <a:gd name="connsiteX482" fmla="*/ 351102 w 12191996"/>
              <a:gd name="connsiteY482" fmla="*/ 196766 h 320591"/>
              <a:gd name="connsiteX483" fmla="*/ 314589 w 12191996"/>
              <a:gd name="connsiteY483" fmla="*/ 212641 h 320591"/>
              <a:gd name="connsiteX484" fmla="*/ 276489 w 12191996"/>
              <a:gd name="connsiteY484" fmla="*/ 231691 h 320591"/>
              <a:gd name="connsiteX485" fmla="*/ 238389 w 12191996"/>
              <a:gd name="connsiteY485" fmla="*/ 250741 h 320591"/>
              <a:gd name="connsiteX486" fmla="*/ 201877 w 12191996"/>
              <a:gd name="connsiteY486" fmla="*/ 269791 h 320591"/>
              <a:gd name="connsiteX487" fmla="*/ 160602 w 12191996"/>
              <a:gd name="connsiteY487" fmla="*/ 285666 h 320591"/>
              <a:gd name="connsiteX488" fmla="*/ 114564 w 12191996"/>
              <a:gd name="connsiteY488" fmla="*/ 299954 h 320591"/>
              <a:gd name="connsiteX489" fmla="*/ 62177 w 12191996"/>
              <a:gd name="connsiteY489" fmla="*/ 311066 h 320591"/>
              <a:gd name="connsiteX490" fmla="*/ 1852 w 12191996"/>
              <a:gd name="connsiteY490" fmla="*/ 319004 h 320591"/>
              <a:gd name="connsiteX491" fmla="*/ 0 w 12191996"/>
              <a:gd name="connsiteY491" fmla="*/ 319047 h 320591"/>
              <a:gd name="connsiteX492" fmla="*/ 0 w 12191996"/>
              <a:gd name="connsiteY492" fmla="*/ 174668 h 320591"/>
              <a:gd name="connsiteX493" fmla="*/ 1852 w 12191996"/>
              <a:gd name="connsiteY493" fmla="*/ 174625 h 320591"/>
              <a:gd name="connsiteX494" fmla="*/ 62177 w 12191996"/>
              <a:gd name="connsiteY494" fmla="*/ 166687 h 320591"/>
              <a:gd name="connsiteX495" fmla="*/ 114564 w 12191996"/>
              <a:gd name="connsiteY495" fmla="*/ 155575 h 320591"/>
              <a:gd name="connsiteX496" fmla="*/ 160602 w 12191996"/>
              <a:gd name="connsiteY496" fmla="*/ 141287 h 320591"/>
              <a:gd name="connsiteX497" fmla="*/ 201877 w 12191996"/>
              <a:gd name="connsiteY497" fmla="*/ 125412 h 320591"/>
              <a:gd name="connsiteX498" fmla="*/ 238389 w 12191996"/>
              <a:gd name="connsiteY498" fmla="*/ 106362 h 320591"/>
              <a:gd name="connsiteX499" fmla="*/ 276489 w 12191996"/>
              <a:gd name="connsiteY499" fmla="*/ 87312 h 320591"/>
              <a:gd name="connsiteX500" fmla="*/ 314589 w 12191996"/>
              <a:gd name="connsiteY500" fmla="*/ 68262 h 320591"/>
              <a:gd name="connsiteX501" fmla="*/ 351102 w 12191996"/>
              <a:gd name="connsiteY501" fmla="*/ 52387 h 320591"/>
              <a:gd name="connsiteX502" fmla="*/ 392377 w 12191996"/>
              <a:gd name="connsiteY502" fmla="*/ 36512 h 320591"/>
              <a:gd name="connsiteX503" fmla="*/ 438414 w 12191996"/>
              <a:gd name="connsiteY503" fmla="*/ 20637 h 320591"/>
              <a:gd name="connsiteX504" fmla="*/ 490802 w 12191996"/>
              <a:gd name="connsiteY504" fmla="*/ 9525 h 320591"/>
              <a:gd name="connsiteX505" fmla="*/ 551127 w 12191996"/>
              <a:gd name="connsiteY505" fmla="*/ 3175 h 320591"/>
              <a:gd name="connsiteX506" fmla="*/ 619389 w 12191996"/>
              <a:gd name="connsiteY506" fmla="*/ 0 h 320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Lst>
            <a:rect l="l" t="t" r="r" b="b"/>
            <a:pathLst>
              <a:path w="12191996" h="320591">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5" y="20637"/>
                </a:lnTo>
                <a:lnTo>
                  <a:pt x="4605602" y="9525"/>
                </a:lnTo>
                <a:lnTo>
                  <a:pt x="4665928" y="3175"/>
                </a:lnTo>
                <a:lnTo>
                  <a:pt x="4734189" y="0"/>
                </a:lnTo>
                <a:lnTo>
                  <a:pt x="4802453" y="3175"/>
                </a:lnTo>
                <a:lnTo>
                  <a:pt x="4862777" y="9525"/>
                </a:lnTo>
                <a:lnTo>
                  <a:pt x="4915165" y="20637"/>
                </a:lnTo>
                <a:lnTo>
                  <a:pt x="4961201" y="36512"/>
                </a:lnTo>
                <a:lnTo>
                  <a:pt x="5002477" y="52387"/>
                </a:lnTo>
                <a:lnTo>
                  <a:pt x="5038989" y="68262"/>
                </a:lnTo>
                <a:lnTo>
                  <a:pt x="5077090" y="87312"/>
                </a:lnTo>
                <a:lnTo>
                  <a:pt x="5115189" y="106362"/>
                </a:lnTo>
                <a:lnTo>
                  <a:pt x="5151701" y="125412"/>
                </a:lnTo>
                <a:lnTo>
                  <a:pt x="5192977"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09" y="106362"/>
                </a:lnTo>
                <a:lnTo>
                  <a:pt x="5743308" y="87312"/>
                </a:lnTo>
                <a:lnTo>
                  <a:pt x="5781408" y="68262"/>
                </a:lnTo>
                <a:lnTo>
                  <a:pt x="5817921" y="52387"/>
                </a:lnTo>
                <a:lnTo>
                  <a:pt x="5859196" y="36512"/>
                </a:lnTo>
                <a:lnTo>
                  <a:pt x="5905234" y="20637"/>
                </a:lnTo>
                <a:lnTo>
                  <a:pt x="5957621" y="9525"/>
                </a:lnTo>
                <a:lnTo>
                  <a:pt x="6017947" y="3175"/>
                </a:lnTo>
                <a:lnTo>
                  <a:pt x="6086209"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6" y="174668"/>
                </a:lnTo>
                <a:lnTo>
                  <a:pt x="12191996" y="319047"/>
                </a:lnTo>
                <a:lnTo>
                  <a:pt x="12190146" y="319004"/>
                </a:lnTo>
                <a:lnTo>
                  <a:pt x="12129820" y="311067"/>
                </a:lnTo>
                <a:lnTo>
                  <a:pt x="12077432" y="299954"/>
                </a:lnTo>
                <a:lnTo>
                  <a:pt x="12031396" y="285666"/>
                </a:lnTo>
                <a:lnTo>
                  <a:pt x="11990120" y="269791"/>
                </a:lnTo>
                <a:lnTo>
                  <a:pt x="11953608" y="250741"/>
                </a:lnTo>
                <a:lnTo>
                  <a:pt x="11915508" y="231691"/>
                </a:lnTo>
                <a:lnTo>
                  <a:pt x="11877408" y="212641"/>
                </a:lnTo>
                <a:lnTo>
                  <a:pt x="11840896" y="196766"/>
                </a:lnTo>
                <a:lnTo>
                  <a:pt x="11799620" y="180891"/>
                </a:lnTo>
                <a:lnTo>
                  <a:pt x="11753582" y="165016"/>
                </a:lnTo>
                <a:lnTo>
                  <a:pt x="11701196" y="153904"/>
                </a:lnTo>
                <a:lnTo>
                  <a:pt x="11640870" y="147554"/>
                </a:lnTo>
                <a:lnTo>
                  <a:pt x="11572608" y="144379"/>
                </a:lnTo>
                <a:lnTo>
                  <a:pt x="11504346" y="147554"/>
                </a:lnTo>
                <a:lnTo>
                  <a:pt x="11444020" y="153904"/>
                </a:lnTo>
                <a:lnTo>
                  <a:pt x="11391632" y="165016"/>
                </a:lnTo>
                <a:lnTo>
                  <a:pt x="11345596" y="180891"/>
                </a:lnTo>
                <a:lnTo>
                  <a:pt x="11304320" y="196766"/>
                </a:lnTo>
                <a:lnTo>
                  <a:pt x="11267808" y="212641"/>
                </a:lnTo>
                <a:lnTo>
                  <a:pt x="11229708" y="231691"/>
                </a:lnTo>
                <a:lnTo>
                  <a:pt x="11191608" y="250741"/>
                </a:lnTo>
                <a:lnTo>
                  <a:pt x="11155096" y="269791"/>
                </a:lnTo>
                <a:lnTo>
                  <a:pt x="11113820" y="285666"/>
                </a:lnTo>
                <a:lnTo>
                  <a:pt x="11067782" y="299954"/>
                </a:lnTo>
                <a:lnTo>
                  <a:pt x="11015396" y="311066"/>
                </a:lnTo>
                <a:lnTo>
                  <a:pt x="10955070" y="319004"/>
                </a:lnTo>
                <a:lnTo>
                  <a:pt x="10886808" y="320591"/>
                </a:lnTo>
                <a:lnTo>
                  <a:pt x="10818546" y="319004"/>
                </a:lnTo>
                <a:lnTo>
                  <a:pt x="10758220" y="311066"/>
                </a:lnTo>
                <a:lnTo>
                  <a:pt x="10705832" y="299954"/>
                </a:lnTo>
                <a:lnTo>
                  <a:pt x="10659796" y="285666"/>
                </a:lnTo>
                <a:lnTo>
                  <a:pt x="10618520" y="269791"/>
                </a:lnTo>
                <a:lnTo>
                  <a:pt x="10582008" y="250741"/>
                </a:lnTo>
                <a:lnTo>
                  <a:pt x="10543908" y="231691"/>
                </a:lnTo>
                <a:lnTo>
                  <a:pt x="10505808" y="212641"/>
                </a:lnTo>
                <a:lnTo>
                  <a:pt x="10469296" y="196766"/>
                </a:lnTo>
                <a:lnTo>
                  <a:pt x="10428020" y="180891"/>
                </a:lnTo>
                <a:lnTo>
                  <a:pt x="10381982" y="165016"/>
                </a:lnTo>
                <a:lnTo>
                  <a:pt x="10329596" y="153904"/>
                </a:lnTo>
                <a:lnTo>
                  <a:pt x="10269270" y="147554"/>
                </a:lnTo>
                <a:lnTo>
                  <a:pt x="10201008" y="144379"/>
                </a:lnTo>
                <a:lnTo>
                  <a:pt x="10132746" y="147554"/>
                </a:lnTo>
                <a:lnTo>
                  <a:pt x="10072420" y="153904"/>
                </a:lnTo>
                <a:lnTo>
                  <a:pt x="10020032" y="165016"/>
                </a:lnTo>
                <a:lnTo>
                  <a:pt x="9973996" y="180891"/>
                </a:lnTo>
                <a:lnTo>
                  <a:pt x="9932720" y="196766"/>
                </a:lnTo>
                <a:lnTo>
                  <a:pt x="9896208" y="212641"/>
                </a:lnTo>
                <a:lnTo>
                  <a:pt x="9820008" y="250741"/>
                </a:lnTo>
                <a:lnTo>
                  <a:pt x="9783496" y="269791"/>
                </a:lnTo>
                <a:lnTo>
                  <a:pt x="9742220" y="285666"/>
                </a:lnTo>
                <a:lnTo>
                  <a:pt x="9696182" y="299954"/>
                </a:lnTo>
                <a:lnTo>
                  <a:pt x="9643796" y="311066"/>
                </a:lnTo>
                <a:lnTo>
                  <a:pt x="9583470" y="319004"/>
                </a:lnTo>
                <a:lnTo>
                  <a:pt x="9515208" y="320591"/>
                </a:lnTo>
                <a:lnTo>
                  <a:pt x="9446946" y="319004"/>
                </a:lnTo>
                <a:lnTo>
                  <a:pt x="9386620" y="311066"/>
                </a:lnTo>
                <a:lnTo>
                  <a:pt x="9334232" y="299954"/>
                </a:lnTo>
                <a:lnTo>
                  <a:pt x="9288196" y="285666"/>
                </a:lnTo>
                <a:lnTo>
                  <a:pt x="9246920" y="269791"/>
                </a:lnTo>
                <a:lnTo>
                  <a:pt x="9210408" y="250741"/>
                </a:lnTo>
                <a:lnTo>
                  <a:pt x="9172308" y="231691"/>
                </a:lnTo>
                <a:lnTo>
                  <a:pt x="9134208" y="212641"/>
                </a:lnTo>
                <a:lnTo>
                  <a:pt x="9097696" y="196766"/>
                </a:lnTo>
                <a:lnTo>
                  <a:pt x="9056420" y="180891"/>
                </a:lnTo>
                <a:lnTo>
                  <a:pt x="9010382" y="165016"/>
                </a:lnTo>
                <a:lnTo>
                  <a:pt x="8957996" y="153904"/>
                </a:lnTo>
                <a:lnTo>
                  <a:pt x="8897670" y="147554"/>
                </a:lnTo>
                <a:lnTo>
                  <a:pt x="8827820" y="144379"/>
                </a:lnTo>
                <a:lnTo>
                  <a:pt x="8761146" y="147554"/>
                </a:lnTo>
                <a:lnTo>
                  <a:pt x="8700820" y="153904"/>
                </a:lnTo>
                <a:lnTo>
                  <a:pt x="8648432" y="165016"/>
                </a:lnTo>
                <a:lnTo>
                  <a:pt x="8602396" y="180891"/>
                </a:lnTo>
                <a:lnTo>
                  <a:pt x="8561120" y="196766"/>
                </a:lnTo>
                <a:lnTo>
                  <a:pt x="8524608" y="212641"/>
                </a:lnTo>
                <a:lnTo>
                  <a:pt x="8486508" y="231691"/>
                </a:lnTo>
                <a:lnTo>
                  <a:pt x="8448408" y="250741"/>
                </a:lnTo>
                <a:lnTo>
                  <a:pt x="8411896" y="269791"/>
                </a:lnTo>
                <a:lnTo>
                  <a:pt x="8370621" y="285666"/>
                </a:lnTo>
                <a:lnTo>
                  <a:pt x="8324583" y="299954"/>
                </a:lnTo>
                <a:lnTo>
                  <a:pt x="8272196" y="311066"/>
                </a:lnTo>
                <a:lnTo>
                  <a:pt x="8211871" y="319004"/>
                </a:lnTo>
                <a:lnTo>
                  <a:pt x="8143608" y="320591"/>
                </a:lnTo>
                <a:lnTo>
                  <a:pt x="8075346" y="319004"/>
                </a:lnTo>
                <a:lnTo>
                  <a:pt x="8015021" y="311066"/>
                </a:lnTo>
                <a:lnTo>
                  <a:pt x="7962633" y="299954"/>
                </a:lnTo>
                <a:lnTo>
                  <a:pt x="7916596" y="285666"/>
                </a:lnTo>
                <a:lnTo>
                  <a:pt x="7875321" y="269791"/>
                </a:lnTo>
                <a:lnTo>
                  <a:pt x="7838808" y="250741"/>
                </a:lnTo>
                <a:lnTo>
                  <a:pt x="7800708" y="231691"/>
                </a:lnTo>
                <a:lnTo>
                  <a:pt x="7762608" y="212641"/>
                </a:lnTo>
                <a:lnTo>
                  <a:pt x="7726096" y="196766"/>
                </a:lnTo>
                <a:lnTo>
                  <a:pt x="7684821" y="180891"/>
                </a:lnTo>
                <a:lnTo>
                  <a:pt x="7638783" y="165016"/>
                </a:lnTo>
                <a:lnTo>
                  <a:pt x="7586396" y="153904"/>
                </a:lnTo>
                <a:lnTo>
                  <a:pt x="7526071" y="147554"/>
                </a:lnTo>
                <a:lnTo>
                  <a:pt x="7457808" y="144379"/>
                </a:lnTo>
                <a:lnTo>
                  <a:pt x="7389546" y="147554"/>
                </a:lnTo>
                <a:lnTo>
                  <a:pt x="7329221" y="153904"/>
                </a:lnTo>
                <a:lnTo>
                  <a:pt x="7276833" y="165016"/>
                </a:lnTo>
                <a:lnTo>
                  <a:pt x="7230796" y="180891"/>
                </a:lnTo>
                <a:lnTo>
                  <a:pt x="7189521" y="196766"/>
                </a:lnTo>
                <a:lnTo>
                  <a:pt x="7153008" y="212641"/>
                </a:lnTo>
                <a:lnTo>
                  <a:pt x="7114908" y="231691"/>
                </a:lnTo>
                <a:lnTo>
                  <a:pt x="7076808" y="250741"/>
                </a:lnTo>
                <a:lnTo>
                  <a:pt x="7040296" y="269791"/>
                </a:lnTo>
                <a:lnTo>
                  <a:pt x="6999021" y="285666"/>
                </a:lnTo>
                <a:lnTo>
                  <a:pt x="6952983" y="299954"/>
                </a:lnTo>
                <a:lnTo>
                  <a:pt x="6900596" y="311066"/>
                </a:lnTo>
                <a:lnTo>
                  <a:pt x="6840271" y="319004"/>
                </a:lnTo>
                <a:lnTo>
                  <a:pt x="6781799" y="320364"/>
                </a:lnTo>
                <a:lnTo>
                  <a:pt x="6723327" y="319004"/>
                </a:lnTo>
                <a:lnTo>
                  <a:pt x="6663002" y="311066"/>
                </a:lnTo>
                <a:lnTo>
                  <a:pt x="6610614" y="299954"/>
                </a:lnTo>
                <a:lnTo>
                  <a:pt x="6564577" y="285666"/>
                </a:lnTo>
                <a:lnTo>
                  <a:pt x="6523302" y="269791"/>
                </a:lnTo>
                <a:lnTo>
                  <a:pt x="6486789" y="250741"/>
                </a:lnTo>
                <a:lnTo>
                  <a:pt x="6448689" y="231691"/>
                </a:lnTo>
                <a:lnTo>
                  <a:pt x="6410589" y="212641"/>
                </a:lnTo>
                <a:lnTo>
                  <a:pt x="6374077" y="196766"/>
                </a:lnTo>
                <a:lnTo>
                  <a:pt x="6332802" y="180891"/>
                </a:lnTo>
                <a:lnTo>
                  <a:pt x="6286764" y="165016"/>
                </a:lnTo>
                <a:lnTo>
                  <a:pt x="6234377" y="153904"/>
                </a:lnTo>
                <a:lnTo>
                  <a:pt x="6174052" y="147554"/>
                </a:lnTo>
                <a:lnTo>
                  <a:pt x="6105789" y="144379"/>
                </a:lnTo>
                <a:lnTo>
                  <a:pt x="6095999" y="144834"/>
                </a:lnTo>
                <a:lnTo>
                  <a:pt x="6086208" y="144379"/>
                </a:lnTo>
                <a:lnTo>
                  <a:pt x="6017947" y="147554"/>
                </a:lnTo>
                <a:lnTo>
                  <a:pt x="5957621" y="153904"/>
                </a:lnTo>
                <a:lnTo>
                  <a:pt x="5905234" y="165016"/>
                </a:lnTo>
                <a:lnTo>
                  <a:pt x="5859196" y="180891"/>
                </a:lnTo>
                <a:lnTo>
                  <a:pt x="5817921" y="196766"/>
                </a:lnTo>
                <a:lnTo>
                  <a:pt x="5781408" y="212641"/>
                </a:lnTo>
                <a:lnTo>
                  <a:pt x="5743308" y="231691"/>
                </a:lnTo>
                <a:lnTo>
                  <a:pt x="5705209" y="250741"/>
                </a:lnTo>
                <a:lnTo>
                  <a:pt x="5668696" y="269791"/>
                </a:lnTo>
                <a:lnTo>
                  <a:pt x="5627421" y="285666"/>
                </a:lnTo>
                <a:lnTo>
                  <a:pt x="5581383" y="299954"/>
                </a:lnTo>
                <a:lnTo>
                  <a:pt x="5528996" y="311066"/>
                </a:lnTo>
                <a:lnTo>
                  <a:pt x="5468671" y="319004"/>
                </a:lnTo>
                <a:lnTo>
                  <a:pt x="5410199" y="320364"/>
                </a:lnTo>
                <a:lnTo>
                  <a:pt x="5351727" y="319004"/>
                </a:lnTo>
                <a:lnTo>
                  <a:pt x="5291401" y="311066"/>
                </a:lnTo>
                <a:lnTo>
                  <a:pt x="5239014" y="299954"/>
                </a:lnTo>
                <a:lnTo>
                  <a:pt x="5192976" y="285666"/>
                </a:lnTo>
                <a:lnTo>
                  <a:pt x="5151701" y="269791"/>
                </a:lnTo>
                <a:lnTo>
                  <a:pt x="5115189" y="250741"/>
                </a:lnTo>
                <a:lnTo>
                  <a:pt x="5077089" y="231691"/>
                </a:lnTo>
                <a:lnTo>
                  <a:pt x="5038989" y="212641"/>
                </a:lnTo>
                <a:lnTo>
                  <a:pt x="5002476" y="196766"/>
                </a:lnTo>
                <a:lnTo>
                  <a:pt x="4961201" y="180891"/>
                </a:lnTo>
                <a:lnTo>
                  <a:pt x="4915165" y="165016"/>
                </a:lnTo>
                <a:lnTo>
                  <a:pt x="4862777" y="153904"/>
                </a:lnTo>
                <a:lnTo>
                  <a:pt x="4802453" y="147554"/>
                </a:lnTo>
                <a:lnTo>
                  <a:pt x="4734189" y="144379"/>
                </a:lnTo>
                <a:lnTo>
                  <a:pt x="4665928" y="147554"/>
                </a:lnTo>
                <a:lnTo>
                  <a:pt x="4605602" y="153904"/>
                </a:lnTo>
                <a:lnTo>
                  <a:pt x="4553214" y="165016"/>
                </a:lnTo>
                <a:lnTo>
                  <a:pt x="4507177" y="180891"/>
                </a:lnTo>
                <a:lnTo>
                  <a:pt x="4465902" y="196766"/>
                </a:lnTo>
                <a:lnTo>
                  <a:pt x="4429389" y="212641"/>
                </a:lnTo>
                <a:lnTo>
                  <a:pt x="4353189" y="250741"/>
                </a:lnTo>
                <a:lnTo>
                  <a:pt x="4316677" y="269791"/>
                </a:lnTo>
                <a:lnTo>
                  <a:pt x="4275402" y="285666"/>
                </a:lnTo>
                <a:lnTo>
                  <a:pt x="4229364" y="299954"/>
                </a:lnTo>
                <a:lnTo>
                  <a:pt x="4176977" y="311066"/>
                </a:lnTo>
                <a:lnTo>
                  <a:pt x="4116652" y="319004"/>
                </a:lnTo>
                <a:lnTo>
                  <a:pt x="4048389" y="320591"/>
                </a:lnTo>
                <a:lnTo>
                  <a:pt x="3980127" y="319004"/>
                </a:lnTo>
                <a:lnTo>
                  <a:pt x="3919802" y="311066"/>
                </a:lnTo>
                <a:lnTo>
                  <a:pt x="3867414" y="299954"/>
                </a:lnTo>
                <a:lnTo>
                  <a:pt x="3821377" y="285666"/>
                </a:lnTo>
                <a:lnTo>
                  <a:pt x="3780102" y="269791"/>
                </a:lnTo>
                <a:lnTo>
                  <a:pt x="3743589" y="250741"/>
                </a:lnTo>
                <a:lnTo>
                  <a:pt x="3705489" y="231691"/>
                </a:lnTo>
                <a:lnTo>
                  <a:pt x="3667389" y="212641"/>
                </a:lnTo>
                <a:lnTo>
                  <a:pt x="3630877" y="196766"/>
                </a:lnTo>
                <a:lnTo>
                  <a:pt x="3589602" y="180891"/>
                </a:lnTo>
                <a:lnTo>
                  <a:pt x="3543564" y="165016"/>
                </a:lnTo>
                <a:lnTo>
                  <a:pt x="3491177" y="153904"/>
                </a:lnTo>
                <a:lnTo>
                  <a:pt x="3430852" y="147554"/>
                </a:lnTo>
                <a:lnTo>
                  <a:pt x="3361002" y="144379"/>
                </a:lnTo>
                <a:lnTo>
                  <a:pt x="3294327" y="147554"/>
                </a:lnTo>
                <a:lnTo>
                  <a:pt x="3234002" y="153904"/>
                </a:lnTo>
                <a:lnTo>
                  <a:pt x="3181614" y="165016"/>
                </a:lnTo>
                <a:lnTo>
                  <a:pt x="3135577" y="180891"/>
                </a:lnTo>
                <a:lnTo>
                  <a:pt x="3094302" y="196766"/>
                </a:lnTo>
                <a:lnTo>
                  <a:pt x="3057789" y="212641"/>
                </a:lnTo>
                <a:lnTo>
                  <a:pt x="3019689" y="231691"/>
                </a:lnTo>
                <a:lnTo>
                  <a:pt x="2981589" y="250741"/>
                </a:lnTo>
                <a:lnTo>
                  <a:pt x="2945077" y="269791"/>
                </a:lnTo>
                <a:lnTo>
                  <a:pt x="2903802" y="285666"/>
                </a:lnTo>
                <a:lnTo>
                  <a:pt x="2857764" y="299954"/>
                </a:lnTo>
                <a:lnTo>
                  <a:pt x="2805377" y="311066"/>
                </a:lnTo>
                <a:lnTo>
                  <a:pt x="2745052" y="319004"/>
                </a:lnTo>
                <a:lnTo>
                  <a:pt x="2676789" y="320591"/>
                </a:lnTo>
                <a:lnTo>
                  <a:pt x="2608527" y="319004"/>
                </a:lnTo>
                <a:lnTo>
                  <a:pt x="2548202" y="311066"/>
                </a:lnTo>
                <a:lnTo>
                  <a:pt x="2495814" y="299954"/>
                </a:lnTo>
                <a:lnTo>
                  <a:pt x="2449777" y="285666"/>
                </a:lnTo>
                <a:lnTo>
                  <a:pt x="2408502" y="269791"/>
                </a:lnTo>
                <a:lnTo>
                  <a:pt x="2371989" y="250741"/>
                </a:lnTo>
                <a:lnTo>
                  <a:pt x="2333889" y="231691"/>
                </a:lnTo>
                <a:lnTo>
                  <a:pt x="2295789" y="212641"/>
                </a:lnTo>
                <a:lnTo>
                  <a:pt x="2259277" y="196766"/>
                </a:lnTo>
                <a:lnTo>
                  <a:pt x="2218002" y="180891"/>
                </a:lnTo>
                <a:lnTo>
                  <a:pt x="2171964" y="165016"/>
                </a:lnTo>
                <a:lnTo>
                  <a:pt x="2119577" y="153904"/>
                </a:lnTo>
                <a:lnTo>
                  <a:pt x="2059252" y="147554"/>
                </a:lnTo>
                <a:lnTo>
                  <a:pt x="1990989" y="144379"/>
                </a:lnTo>
                <a:lnTo>
                  <a:pt x="1922727" y="147554"/>
                </a:lnTo>
                <a:lnTo>
                  <a:pt x="1862402" y="153904"/>
                </a:lnTo>
                <a:lnTo>
                  <a:pt x="1810014" y="165016"/>
                </a:lnTo>
                <a:lnTo>
                  <a:pt x="1763977" y="180891"/>
                </a:lnTo>
                <a:lnTo>
                  <a:pt x="1722702" y="196766"/>
                </a:lnTo>
                <a:lnTo>
                  <a:pt x="1686189" y="212641"/>
                </a:lnTo>
                <a:lnTo>
                  <a:pt x="1648089" y="231691"/>
                </a:lnTo>
                <a:lnTo>
                  <a:pt x="1609989" y="250741"/>
                </a:lnTo>
                <a:lnTo>
                  <a:pt x="1573477" y="269791"/>
                </a:lnTo>
                <a:lnTo>
                  <a:pt x="1532202" y="285666"/>
                </a:lnTo>
                <a:lnTo>
                  <a:pt x="1486164" y="299954"/>
                </a:lnTo>
                <a:lnTo>
                  <a:pt x="1433777" y="311066"/>
                </a:lnTo>
                <a:lnTo>
                  <a:pt x="1373452" y="319004"/>
                </a:lnTo>
                <a:lnTo>
                  <a:pt x="1305189" y="320591"/>
                </a:lnTo>
                <a:lnTo>
                  <a:pt x="1236927" y="319004"/>
                </a:lnTo>
                <a:lnTo>
                  <a:pt x="1176602" y="311066"/>
                </a:lnTo>
                <a:lnTo>
                  <a:pt x="1124214" y="299954"/>
                </a:lnTo>
                <a:lnTo>
                  <a:pt x="1078177" y="285666"/>
                </a:lnTo>
                <a:lnTo>
                  <a:pt x="1036902" y="269791"/>
                </a:lnTo>
                <a:lnTo>
                  <a:pt x="1000389" y="250741"/>
                </a:lnTo>
                <a:lnTo>
                  <a:pt x="962289" y="231691"/>
                </a:lnTo>
                <a:lnTo>
                  <a:pt x="924189" y="212641"/>
                </a:lnTo>
                <a:lnTo>
                  <a:pt x="887677" y="196766"/>
                </a:lnTo>
                <a:lnTo>
                  <a:pt x="846402" y="180891"/>
                </a:lnTo>
                <a:lnTo>
                  <a:pt x="800364" y="165016"/>
                </a:lnTo>
                <a:lnTo>
                  <a:pt x="747977" y="153904"/>
                </a:lnTo>
                <a:lnTo>
                  <a:pt x="687652" y="147554"/>
                </a:lnTo>
                <a:lnTo>
                  <a:pt x="619389" y="144379"/>
                </a:lnTo>
                <a:lnTo>
                  <a:pt x="551127" y="147554"/>
                </a:lnTo>
                <a:lnTo>
                  <a:pt x="490802" y="153904"/>
                </a:lnTo>
                <a:lnTo>
                  <a:pt x="438414" y="165016"/>
                </a:lnTo>
                <a:lnTo>
                  <a:pt x="392377" y="180891"/>
                </a:lnTo>
                <a:lnTo>
                  <a:pt x="351102" y="196766"/>
                </a:lnTo>
                <a:lnTo>
                  <a:pt x="314589" y="212641"/>
                </a:lnTo>
                <a:lnTo>
                  <a:pt x="276489" y="231691"/>
                </a:lnTo>
                <a:lnTo>
                  <a:pt x="238389" y="250741"/>
                </a:lnTo>
                <a:lnTo>
                  <a:pt x="201877" y="269791"/>
                </a:lnTo>
                <a:lnTo>
                  <a:pt x="160602" y="285666"/>
                </a:lnTo>
                <a:lnTo>
                  <a:pt x="114564" y="299954"/>
                </a:lnTo>
                <a:lnTo>
                  <a:pt x="62177" y="311066"/>
                </a:lnTo>
                <a:lnTo>
                  <a:pt x="1852" y="319004"/>
                </a:lnTo>
                <a:lnTo>
                  <a:pt x="0" y="319047"/>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lnTo>
                  <a:pt x="619389" y="0"/>
                </a:lnTo>
                <a:close/>
              </a:path>
            </a:pathLst>
          </a:custGeom>
          <a:solidFill>
            <a:srgbClr val="FFFFFF"/>
          </a:solidFill>
          <a:ln w="0">
            <a:noFill/>
            <a:prstDash val="solid"/>
            <a:round/>
            <a:headEnd/>
            <a:tailEnd/>
          </a:ln>
        </p:spPr>
        <p:txBody>
          <a:bodyPr wrap="square" rtlCol="0" anchor="ctr">
            <a:noAutofit/>
          </a:bodyPr>
          <a:lstStyle/>
          <a:p>
            <a:pPr algn="ctr" defTabSz="457200"/>
            <a:endParaRPr lang="en-US">
              <a:solidFill>
                <a:schemeClr val="tx1"/>
              </a:solidFill>
            </a:endParaRPr>
          </a:p>
        </p:txBody>
      </p:sp>
      <p:sp>
        <p:nvSpPr>
          <p:cNvPr id="4" name="Rectangle 3">
            <a:extLst>
              <a:ext uri="{FF2B5EF4-FFF2-40B4-BE49-F238E27FC236}">
                <a16:creationId xmlns:a16="http://schemas.microsoft.com/office/drawing/2014/main" id="{72510EC2-E1BD-BF47-9CB8-15A4C2ECD209}"/>
              </a:ext>
            </a:extLst>
          </p:cNvPr>
          <p:cNvSpPr/>
          <p:nvPr/>
        </p:nvSpPr>
        <p:spPr>
          <a:xfrm>
            <a:off x="3489009" y="5599776"/>
            <a:ext cx="2165978" cy="584775"/>
          </a:xfrm>
          <a:prstGeom prst="rect">
            <a:avLst/>
          </a:prstGeom>
        </p:spPr>
        <p:txBody>
          <a:bodyPr wrap="none">
            <a:spAutoFit/>
          </a:bodyPr>
          <a:lstStyle/>
          <a:p>
            <a:r>
              <a:rPr lang="en-US" sz="3200" dirty="0"/>
              <a:t>Jul 20, 2019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4A3646-77FE-4862-96CE-45260829B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F6FA249-9C10-48B9-9F72-1F333D8A94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11" name="Freeform 5">
              <a:extLst>
                <a:ext uri="{FF2B5EF4-FFF2-40B4-BE49-F238E27FC236}">
                  <a16:creationId xmlns:a16="http://schemas.microsoft.com/office/drawing/2014/main" id="{036894FA-6F9A-4863-AEC5-B734F422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6B103C0B-E1BF-4BF0-9605-7426160F9E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B796B9AB-146B-42B0-B1F4-7EF69C521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0B8CEE20-F67A-4CFC-88F1-4C942EB624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6B823E68-E880-4A79-82AD-6088E1DEA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C90FFE78-151B-4C6F-893F-683270602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3A2B9B53-0432-42A0-ACC1-23CCDB118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142954D5-E17A-4C4B-B575-9D2BE72C64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2317E4B1-5573-4066-895C-2FB759804A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EBA723B4-613D-41FA-93E8-94173C930F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D2693AEC-A60D-40B1-87B3-1EF30A56D4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0EFB57B1-129C-4CA5-9513-29226043B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AC89A1FD-35E1-4574-A439-61C20F457D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4D55D1DF-59D8-4B47-87C4-FB3A82689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F99FF32E-3548-4B4D-894E-B3A06C12A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5005D0D4-EFA9-4355-BA9B-A7B46F94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350B02F-5937-44B9-83F4-9C970BE96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F21A245F-C10F-495E-BD0E-CE576C7F0D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F524856-7B56-403B-B504-044710FD54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E6D29BC-894B-4228-9F3F-92037EA39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E03B2DC6-DF02-45CB-AC7C-6EBBD359C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useBgFill="1">
        <p:nvSpPr>
          <p:cNvPr id="33" name="Rectangle 32">
            <a:extLst>
              <a:ext uri="{FF2B5EF4-FFF2-40B4-BE49-F238E27FC236}">
                <a16:creationId xmlns:a16="http://schemas.microsoft.com/office/drawing/2014/main" id="{700D0C16-8549-4373-8B7C-3555082CE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2748" y="0"/>
            <a:ext cx="7701252"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0270" y="841248"/>
            <a:ext cx="4670298" cy="1234440"/>
          </a:xfrm>
        </p:spPr>
        <p:txBody>
          <a:bodyPr anchor="t">
            <a:normAutofit/>
          </a:bodyPr>
          <a:lstStyle/>
          <a:p>
            <a:r>
              <a:rPr lang="en-US" sz="3500">
                <a:solidFill>
                  <a:schemeClr val="accent1"/>
                </a:solidFill>
              </a:rPr>
              <a:t>Protestors Arrested in South Darfur</a:t>
            </a:r>
          </a:p>
        </p:txBody>
      </p:sp>
      <p:sp>
        <p:nvSpPr>
          <p:cNvPr id="35" name="Isosceles Triangle 34">
            <a:extLst>
              <a:ext uri="{FF2B5EF4-FFF2-40B4-BE49-F238E27FC236}">
                <a16:creationId xmlns:a16="http://schemas.microsoft.com/office/drawing/2014/main" id="{C7341777-0F86-4E1E-A07F-2076F00D0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10831" y="987224"/>
            <a:ext cx="300774" cy="19446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p:cNvSpPr>
            <a:spLocks noGrp="1"/>
          </p:cNvSpPr>
          <p:nvPr>
            <p:ph idx="1"/>
          </p:nvPr>
        </p:nvSpPr>
        <p:spPr>
          <a:xfrm>
            <a:off x="2160270" y="2249424"/>
            <a:ext cx="4670298" cy="3803904"/>
          </a:xfrm>
        </p:spPr>
        <p:txBody>
          <a:bodyPr>
            <a:normAutofit/>
          </a:bodyPr>
          <a:lstStyle/>
          <a:p>
            <a:pPr marL="0" indent="0">
              <a:buNone/>
            </a:pPr>
            <a:r>
              <a:rPr lang="en-US" sz="1900" b="1" dirty="0"/>
              <a:t>Jul 22, 2019</a:t>
            </a:r>
          </a:p>
          <a:p>
            <a:pPr marL="0" indent="0">
              <a:buNone/>
            </a:pPr>
            <a:r>
              <a:rPr lang="en-US" sz="1900" dirty="0"/>
              <a:t>"The Darfur Bar Association condemned the arrest of six people from Katila in South Darfur for </a:t>
            </a:r>
            <a:r>
              <a:rPr lang="en-US" sz="1900" dirty="0" err="1"/>
              <a:t>organising</a:t>
            </a:r>
            <a:r>
              <a:rPr lang="en-US" sz="1900" dirty="0"/>
              <a:t> a protest in front of the locality building. The protestors demanded the removal of the leaders of the former regime in the locality. The six protestors have been taken to the state capital of Nyala."</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930" y="1050595"/>
            <a:ext cx="6056111" cy="1618489"/>
          </a:xfrm>
        </p:spPr>
        <p:txBody>
          <a:bodyPr anchor="ctr">
            <a:normAutofit/>
          </a:bodyPr>
          <a:lstStyle/>
          <a:p>
            <a:pPr>
              <a:lnSpc>
                <a:spcPct val="90000"/>
              </a:lnSpc>
            </a:pPr>
            <a:r>
              <a:rPr dirty="0"/>
              <a:t>Five Children Killed in South Darfur Armed </a:t>
            </a:r>
            <a:r>
              <a:rPr lang="en-US" dirty="0"/>
              <a:t>R</a:t>
            </a:r>
            <a:r>
              <a:rPr dirty="0"/>
              <a:t>aid</a:t>
            </a:r>
            <a:endParaRPr lang="en-US" dirty="0"/>
          </a:p>
        </p:txBody>
      </p:sp>
      <p:sp>
        <p:nvSpPr>
          <p:cNvPr id="3" name="Content Placeholder 2"/>
          <p:cNvSpPr>
            <a:spLocks noGrp="1"/>
          </p:cNvSpPr>
          <p:nvPr>
            <p:ph idx="1"/>
          </p:nvPr>
        </p:nvSpPr>
        <p:spPr>
          <a:xfrm>
            <a:off x="963930" y="2969469"/>
            <a:ext cx="6056111" cy="2800395"/>
          </a:xfrm>
        </p:spPr>
        <p:txBody>
          <a:bodyPr anchor="t">
            <a:normAutofit/>
          </a:bodyPr>
          <a:lstStyle/>
          <a:p>
            <a:pPr marL="0" indent="0">
              <a:buNone/>
            </a:pPr>
            <a:r>
              <a:rPr lang="en-US" sz="2100" b="1" dirty="0"/>
              <a:t>Jul 24, 2019</a:t>
            </a:r>
          </a:p>
          <a:p>
            <a:pPr marL="0" indent="0">
              <a:buNone/>
            </a:pPr>
            <a:r>
              <a:rPr lang="en-US" sz="2100" dirty="0"/>
              <a:t>Five children were killed, others injured, and three were abducted by gunmen. The gunmen were alleged to have stolen cash, property, goods, and 11 donkeys.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6676" y="548640"/>
            <a:ext cx="7626096" cy="1179576"/>
          </a:xfrm>
        </p:spPr>
        <p:txBody>
          <a:bodyPr>
            <a:normAutofit/>
          </a:bodyPr>
          <a:lstStyle/>
          <a:p>
            <a:r>
              <a:rPr lang="en-US" sz="3500"/>
              <a:t>32 Children Released From Opposition Groups in South Sudan</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836676" y="2481943"/>
            <a:ext cx="7626096" cy="3695020"/>
          </a:xfrm>
        </p:spPr>
        <p:txBody>
          <a:bodyPr>
            <a:normAutofit/>
          </a:bodyPr>
          <a:lstStyle/>
          <a:p>
            <a:pPr marL="0" indent="0">
              <a:buNone/>
            </a:pPr>
            <a:r>
              <a:rPr lang="en-US" sz="1900" b="1" dirty="0"/>
              <a:t>Jul 24, 2019</a:t>
            </a:r>
          </a:p>
          <a:p>
            <a:r>
              <a:rPr lang="en-US" sz="1900" dirty="0"/>
              <a:t>"Yesterday, 32 children were released from armed opposition groups in Leer county, in northern South Sudan. This is the first formal release in former Unity State, one of the areas hardest hit by the conflict. The children are all boys aged between 13 and 17."</a:t>
            </a:r>
          </a:p>
          <a:p>
            <a:r>
              <a:rPr lang="en-US" sz="1900" dirty="0"/>
              <a:t>"The children were formally separated from the armed group during a ceremony in Leer, witnessed by parents and community members. Some of the children have been used by the armed groups since the conflict flared up in 2016 and have not seen their parents since."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900814"/>
            <a:ext cx="569713"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633165"/>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965" y="636723"/>
            <a:ext cx="3000047"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01154" y="982272"/>
            <a:ext cx="2541314" cy="4560970"/>
          </a:xfrm>
        </p:spPr>
        <p:txBody>
          <a:bodyPr>
            <a:normAutofit/>
          </a:bodyPr>
          <a:lstStyle/>
          <a:p>
            <a:r>
              <a:rPr lang="en-US" sz="3500">
                <a:solidFill>
                  <a:srgbClr val="FFFFFF"/>
                </a:solidFill>
              </a:rPr>
              <a:t>Omar al-Bashir Re-elected</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76336" y="1352302"/>
            <a:ext cx="499169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p:cNvSpPr>
            <a:spLocks noGrp="1"/>
          </p:cNvSpPr>
          <p:nvPr>
            <p:ph idx="1"/>
          </p:nvPr>
        </p:nvSpPr>
        <p:spPr>
          <a:xfrm>
            <a:off x="3916396" y="1719618"/>
            <a:ext cx="4461623" cy="4334629"/>
          </a:xfrm>
        </p:spPr>
        <p:txBody>
          <a:bodyPr anchor="ctr">
            <a:normAutofit/>
          </a:bodyPr>
          <a:lstStyle/>
          <a:p>
            <a:pPr marL="0" indent="0">
              <a:buNone/>
            </a:pPr>
            <a:r>
              <a:rPr lang="en-US" sz="2100" b="1" dirty="0">
                <a:solidFill>
                  <a:srgbClr val="FEFFFF"/>
                </a:solidFill>
              </a:rPr>
              <a:t>Mar 1996</a:t>
            </a:r>
          </a:p>
          <a:p>
            <a:r>
              <a:rPr lang="en-US" sz="2100" dirty="0">
                <a:solidFill>
                  <a:srgbClr val="FEFFFF"/>
                </a:solidFill>
              </a:rPr>
              <a:t>Omar al-Bashir was re-elected president with more than 75% of the vote.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1"/>
            <a:ext cx="8657042" cy="1965960"/>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68087" y="521208"/>
            <a:ext cx="8065828" cy="1627632"/>
          </a:xfrm>
        </p:spPr>
        <p:txBody>
          <a:bodyPr>
            <a:normAutofit/>
          </a:bodyPr>
          <a:lstStyle/>
          <a:p>
            <a:r>
              <a:rPr lang="en-US" sz="4200">
                <a:solidFill>
                  <a:srgbClr val="FFFFFF"/>
                </a:solidFill>
              </a:rPr>
              <a:t>South Sudan To Pursue Criminals In Refugee Camps</a:t>
            </a:r>
          </a:p>
        </p:txBody>
      </p:sp>
      <p:sp>
        <p:nvSpPr>
          <p:cNvPr id="10" name="Rectangle 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60" y="2447552"/>
            <a:ext cx="8657041" cy="408871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68088" y="2776737"/>
            <a:ext cx="8065827" cy="3429234"/>
          </a:xfrm>
        </p:spPr>
        <p:txBody>
          <a:bodyPr anchor="ctr">
            <a:normAutofit/>
          </a:bodyPr>
          <a:lstStyle/>
          <a:p>
            <a:pPr marL="0" indent="0">
              <a:buNone/>
            </a:pPr>
            <a:r>
              <a:rPr lang="en-US" sz="2400" b="1">
                <a:solidFill>
                  <a:srgbClr val="FFFFFF"/>
                </a:solidFill>
              </a:rPr>
              <a:t>Jul 24, 2019</a:t>
            </a:r>
          </a:p>
          <a:p>
            <a:r>
              <a:rPr lang="en-US" sz="2400">
                <a:solidFill>
                  <a:srgbClr val="FFFFFF"/>
                </a:solidFill>
              </a:rPr>
              <a:t>"South Sudan army’s 7th Division commander in Torit State, Brig Gen Khulang Jarif Chuol, has requested the Ugandan authorities to allow South Sudanese security operatives to pursue criminals hiding in Uganda refugee camps."</a:t>
            </a:r>
          </a:p>
          <a:p>
            <a:r>
              <a:rPr lang="en-US" sz="2400">
                <a:solidFill>
                  <a:srgbClr val="FFFFFF"/>
                </a:solidFill>
              </a:rPr>
              <a:t>The request was made to address issues with deteriorating border security that was being infiltrated by criminals.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a:bodyPr>
          <a:lstStyle/>
          <a:p>
            <a:pPr>
              <a:lnSpc>
                <a:spcPct val="90000"/>
              </a:lnSpc>
            </a:pPr>
            <a:r>
              <a:rPr lang="en-US" sz="3000"/>
              <a:t>Dr. Stanton on South Sudan's Genocide</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330505"/>
            <a:ext cx="3419569" cy="3979585"/>
          </a:xfrm>
        </p:spPr>
        <p:txBody>
          <a:bodyPr anchor="ctr">
            <a:normAutofit/>
          </a:bodyPr>
          <a:lstStyle/>
          <a:p>
            <a:pPr marL="0" indent="0">
              <a:buNone/>
            </a:pPr>
            <a:r>
              <a:rPr lang="en-US" sz="1700" dirty="0"/>
              <a:t>In a 2017 TEDx Talk, Dr. Stanton, founder of Genocide Watch, stated:</a:t>
            </a:r>
            <a:br>
              <a:rPr lang="en-US" sz="1700" dirty="0"/>
            </a:br>
            <a:br>
              <a:rPr lang="en-US" sz="1700" dirty="0"/>
            </a:br>
            <a:r>
              <a:rPr lang="en-US" sz="1700" dirty="0"/>
              <a:t>"Genocide is the crime of crimes. It is the intentional destruction, in whole or in part, of a national, ethnic, racial, or religious group. It is the worst crime against all of humanity because it literally diminishes the diversity of the human race."</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f2334f914b0509913d1c3ede7a56428">
            <a:extLst>
              <a:ext uri="{FF2B5EF4-FFF2-40B4-BE49-F238E27FC236}">
                <a16:creationId xmlns:a16="http://schemas.microsoft.com/office/drawing/2014/main" id="{007CC1F3-1E25-584B-B236-CB8F3C86B08B}"/>
              </a:ext>
            </a:extLst>
          </p:cNvPr>
          <p:cNvPicPr>
            <a:picLocks noChangeAspect="1"/>
          </p:cNvPicPr>
          <p:nvPr/>
        </p:nvPicPr>
        <p:blipFill rotWithShape="1">
          <a:blip r:embed="rId2"/>
          <a:srcRect l="17237" r="24736" b="-1"/>
          <a:stretch/>
        </p:blipFill>
        <p:spPr>
          <a:xfrm>
            <a:off x="4483341" y="799352"/>
            <a:ext cx="4069057" cy="5259296"/>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2" y="-1"/>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ectangle 10">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ectangle 12">
            <a:extLst>
              <a:ext uri="{FF2B5EF4-FFF2-40B4-BE49-F238E27FC236}">
                <a16:creationId xmlns:a16="http://schemas.microsoft.com/office/drawing/2014/main" id="{C4BBF182-F88E-4160-9D7C-A47A76132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43" y="699899"/>
            <a:ext cx="8035257"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3160" y="806006"/>
            <a:ext cx="3801236" cy="2088682"/>
          </a:xfrm>
        </p:spPr>
        <p:txBody>
          <a:bodyPr anchor="b">
            <a:normAutofit/>
          </a:bodyPr>
          <a:lstStyle/>
          <a:p>
            <a:r>
              <a:rPr lang="en-US" sz="4200" dirty="0"/>
              <a:t>Ten Stages of Genocide</a:t>
            </a:r>
          </a:p>
        </p:txBody>
      </p:sp>
      <p:sp>
        <p:nvSpPr>
          <p:cNvPr id="3" name="Content Placeholder 2"/>
          <p:cNvSpPr>
            <a:spLocks noGrp="1"/>
          </p:cNvSpPr>
          <p:nvPr>
            <p:ph idx="1"/>
          </p:nvPr>
        </p:nvSpPr>
        <p:spPr>
          <a:xfrm>
            <a:off x="4342196" y="739998"/>
            <a:ext cx="4058644" cy="2689001"/>
          </a:xfrm>
        </p:spPr>
        <p:txBody>
          <a:bodyPr anchor="b">
            <a:normAutofit lnSpcReduction="10000"/>
          </a:bodyPr>
          <a:lstStyle/>
          <a:p>
            <a:pPr marL="0" indent="0">
              <a:lnSpc>
                <a:spcPct val="90000"/>
              </a:lnSpc>
              <a:buNone/>
            </a:pPr>
            <a:r>
              <a:rPr lang="en-US" sz="1400" dirty="0"/>
              <a:t>Dr. Gregory Stanton, Founding President and Legal Director of Genocide Watch, created the Ten Stages of Genocide. The stages are:</a:t>
            </a:r>
            <a:br>
              <a:rPr lang="en-US" sz="1400" dirty="0"/>
            </a:br>
            <a:br>
              <a:rPr lang="en-US" sz="1400" dirty="0"/>
            </a:br>
            <a:r>
              <a:rPr lang="en-US" sz="1400" dirty="0"/>
              <a:t>1. Classification</a:t>
            </a:r>
            <a:br>
              <a:rPr lang="en-US" sz="1400" dirty="0"/>
            </a:br>
            <a:r>
              <a:rPr lang="en-US" sz="1400" dirty="0"/>
              <a:t>2. Symbolization</a:t>
            </a:r>
            <a:br>
              <a:rPr lang="en-US" sz="1400" dirty="0"/>
            </a:br>
            <a:r>
              <a:rPr lang="en-US" sz="1400" dirty="0"/>
              <a:t>3. Discrimination</a:t>
            </a:r>
            <a:br>
              <a:rPr lang="en-US" sz="1400" dirty="0"/>
            </a:br>
            <a:r>
              <a:rPr lang="en-US" sz="1400" dirty="0"/>
              <a:t>4. Dehumanization</a:t>
            </a:r>
            <a:br>
              <a:rPr lang="en-US" sz="1400" dirty="0"/>
            </a:br>
            <a:r>
              <a:rPr lang="en-US" sz="1400" dirty="0"/>
              <a:t>5. Organization</a:t>
            </a:r>
            <a:br>
              <a:rPr lang="en-US" sz="1400" dirty="0"/>
            </a:br>
            <a:r>
              <a:rPr lang="en-US" sz="1400" dirty="0"/>
              <a:t>6. Polarization</a:t>
            </a:r>
            <a:br>
              <a:rPr lang="en-US" sz="1400" dirty="0"/>
            </a:br>
            <a:r>
              <a:rPr lang="en-US" sz="1400" dirty="0"/>
              <a:t>7. Preparation</a:t>
            </a:r>
            <a:br>
              <a:rPr lang="en-US" sz="1400" dirty="0"/>
            </a:br>
            <a:r>
              <a:rPr lang="en-US" sz="1400" dirty="0"/>
              <a:t>8. Persecution</a:t>
            </a:r>
            <a:br>
              <a:rPr lang="en-US" sz="1400" dirty="0"/>
            </a:br>
            <a:r>
              <a:rPr lang="en-US" sz="1400" dirty="0"/>
              <a:t>​9. Extermination</a:t>
            </a:r>
            <a:br>
              <a:rPr lang="en-US" sz="1400" dirty="0"/>
            </a:br>
            <a:r>
              <a:rPr lang="en-US" sz="1400" dirty="0"/>
              <a:t>10. Denial</a:t>
            </a:r>
          </a:p>
        </p:txBody>
      </p:sp>
      <p:pic>
        <p:nvPicPr>
          <p:cNvPr id="4" name="Picture 3" descr="115a0a36cca8d9a0abdb5dd98b57a929">
            <a:extLst>
              <a:ext uri="{FF2B5EF4-FFF2-40B4-BE49-F238E27FC236}">
                <a16:creationId xmlns:a16="http://schemas.microsoft.com/office/drawing/2014/main" id="{0ECC8B6E-53E9-E44C-88A1-96508A29B9AC}"/>
              </a:ext>
            </a:extLst>
          </p:cNvPr>
          <p:cNvPicPr>
            <a:picLocks noChangeAspect="1"/>
          </p:cNvPicPr>
          <p:nvPr/>
        </p:nvPicPr>
        <p:blipFill>
          <a:blip r:embed="rId2"/>
          <a:stretch>
            <a:fillRect/>
          </a:stretch>
        </p:blipFill>
        <p:spPr>
          <a:xfrm>
            <a:off x="1100889" y="3593976"/>
            <a:ext cx="7423599" cy="2524022"/>
          </a:xfrm>
          <a:prstGeom prst="rect">
            <a:avLst/>
          </a:prstGeom>
        </p:spPr>
      </p:pic>
      <p:cxnSp>
        <p:nvCxnSpPr>
          <p:cNvPr id="21" name="Straight Connector 14">
            <a:extLst>
              <a:ext uri="{FF2B5EF4-FFF2-40B4-BE49-F238E27FC236}">
                <a16:creationId xmlns:a16="http://schemas.microsoft.com/office/drawing/2014/main" id="{BA0504EE-683F-4FE2-A169-83C71FAA35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2"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0A61CFF-0E76-478B-B02B-73692D891E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dd622aa0f7026a5969309f4bbef59a2a">
            <a:extLst>
              <a:ext uri="{FF2B5EF4-FFF2-40B4-BE49-F238E27FC236}">
                <a16:creationId xmlns:a16="http://schemas.microsoft.com/office/drawing/2014/main" id="{4151F0E8-2169-1A4B-91AE-54C0EF3296FF}"/>
              </a:ext>
            </a:extLst>
          </p:cNvPr>
          <p:cNvPicPr>
            <a:picLocks noChangeAspect="1"/>
          </p:cNvPicPr>
          <p:nvPr/>
        </p:nvPicPr>
        <p:blipFill rotWithShape="1">
          <a:blip r:embed="rId2"/>
          <a:srcRect l="5587" r="7414" b="1"/>
          <a:stretch/>
        </p:blipFill>
        <p:spPr>
          <a:xfrm>
            <a:off x="20" y="10"/>
            <a:ext cx="9143979"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532086" y="1913950"/>
            <a:ext cx="3153102" cy="1342754"/>
          </a:xfrm>
        </p:spPr>
        <p:txBody>
          <a:bodyPr>
            <a:normAutofit/>
          </a:bodyPr>
          <a:lstStyle/>
          <a:p>
            <a:r>
              <a:rPr lang="en-US" sz="3100"/>
              <a:t>Summary</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4137" y="3417573"/>
            <a:ext cx="3444765" cy="3131503"/>
          </a:xfrm>
        </p:spPr>
        <p:txBody>
          <a:bodyPr anchor="ctr">
            <a:normAutofit fontScale="92500"/>
          </a:bodyPr>
          <a:lstStyle/>
          <a:p>
            <a:pPr>
              <a:lnSpc>
                <a:spcPct val="90000"/>
              </a:lnSpc>
            </a:pPr>
            <a:r>
              <a:rPr lang="en-US" sz="1400" dirty="0"/>
              <a:t>South Sudan's "Civil War" began in 2013 after </a:t>
            </a:r>
            <a:r>
              <a:rPr lang="en-US" sz="1400" dirty="0" err="1"/>
              <a:t>Riek</a:t>
            </a:r>
            <a:r>
              <a:rPr lang="en-US" sz="1400" dirty="0"/>
              <a:t> Machar, the former Vice President and an ethnic Nuer was dismissed by President Salva </a:t>
            </a:r>
            <a:r>
              <a:rPr lang="en-US" sz="1400" dirty="0" err="1"/>
              <a:t>Kiir</a:t>
            </a:r>
            <a:r>
              <a:rPr lang="en-US" sz="1400" dirty="0"/>
              <a:t>, an ethnic Dinka which resulted in many violent clashes from both the </a:t>
            </a:r>
            <a:r>
              <a:rPr lang="en-US" sz="1400" dirty="0" err="1"/>
              <a:t>Nuers</a:t>
            </a:r>
            <a:r>
              <a:rPr lang="en-US" sz="1400" dirty="0"/>
              <a:t> and </a:t>
            </a:r>
            <a:r>
              <a:rPr lang="en-US" sz="1400" dirty="0" err="1"/>
              <a:t>Dinkas</a:t>
            </a:r>
            <a:r>
              <a:rPr lang="en-US" sz="1400" dirty="0"/>
              <a:t>.</a:t>
            </a:r>
          </a:p>
          <a:p>
            <a:pPr>
              <a:lnSpc>
                <a:spcPct val="90000"/>
              </a:lnSpc>
            </a:pPr>
            <a:r>
              <a:rPr lang="en-US" sz="1400" dirty="0"/>
              <a:t>In 2016, the UNHCR declared the situation in South Sudan to have many indicators that pointed to what could develop into a genocide.</a:t>
            </a:r>
          </a:p>
          <a:p>
            <a:pPr>
              <a:lnSpc>
                <a:spcPct val="90000"/>
              </a:lnSpc>
            </a:pPr>
            <a:r>
              <a:rPr lang="en-US" sz="1400" dirty="0"/>
              <a:t>Many peace agreements have been signed between the rival parties in South Sudan, but violence still continues.</a:t>
            </a:r>
          </a:p>
          <a:p>
            <a:pPr>
              <a:lnSpc>
                <a:spcPct val="90000"/>
              </a:lnSpc>
            </a:pPr>
            <a:r>
              <a:rPr lang="en-US" sz="1400" dirty="0"/>
              <a:t>Due to the continued targeting of civilians, the situation in South Sudan has been classified as a genocide emergency.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718879" y="800392"/>
            <a:ext cx="7698523" cy="1212102"/>
          </a:xfrm>
        </p:spPr>
        <p:txBody>
          <a:bodyPr>
            <a:normAutofit/>
          </a:bodyPr>
          <a:lstStyle/>
          <a:p>
            <a:r>
              <a:rPr lang="en-US" sz="3500">
                <a:solidFill>
                  <a:srgbClr val="FFFFFF"/>
                </a:solidFill>
              </a:rPr>
              <a:t>U.S. Imposes Sanction Against Sudan Goverment</a:t>
            </a:r>
          </a:p>
        </p:txBody>
      </p:sp>
      <p:sp>
        <p:nvSpPr>
          <p:cNvPr id="3" name="Content Placeholder 2"/>
          <p:cNvSpPr>
            <a:spLocks noGrp="1"/>
          </p:cNvSpPr>
          <p:nvPr>
            <p:ph idx="1"/>
          </p:nvPr>
        </p:nvSpPr>
        <p:spPr>
          <a:xfrm>
            <a:off x="1025718" y="2490436"/>
            <a:ext cx="7281746" cy="3567173"/>
          </a:xfrm>
        </p:spPr>
        <p:txBody>
          <a:bodyPr anchor="ctr">
            <a:normAutofit/>
          </a:bodyPr>
          <a:lstStyle/>
          <a:p>
            <a:pPr marL="0" indent="0">
              <a:buNone/>
            </a:pPr>
            <a:r>
              <a:rPr lang="en-US" sz="2100" dirty="0"/>
              <a:t>Beginning in 1993, the U.S. designated Sudan as a state sponsor of terrorism, then later imposed an economic sanction that restricted certain financial transactions. In 1997, Bill Clinton issued an order imposing a trade embargo on Sudan which froze its government's assets in the U.S.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2698</TotalTime>
  <Words>5917</Words>
  <Application>Microsoft Macintosh PowerPoint</Application>
  <PresentationFormat>On-screen Show (4:3)</PresentationFormat>
  <Paragraphs>305</Paragraphs>
  <Slides>83</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83</vt:i4>
      </vt:variant>
    </vt:vector>
  </HeadingPairs>
  <TitlesOfParts>
    <vt:vector size="86" baseType="lpstr">
      <vt:lpstr>Arial</vt:lpstr>
      <vt:lpstr>Calibri</vt:lpstr>
      <vt:lpstr>Office Theme</vt:lpstr>
      <vt:lpstr>Key Findings</vt:lpstr>
      <vt:lpstr>South Sudan Country Profile</vt:lpstr>
      <vt:lpstr>Sudan Country Profile</vt:lpstr>
      <vt:lpstr>Rhino Refugee Camp</vt:lpstr>
      <vt:lpstr>General Omar al-Bashir Leads Coup</vt:lpstr>
      <vt:lpstr>Attempted Coup of Al-Bashir</vt:lpstr>
      <vt:lpstr>Omar al-Bashir Self-Appointed President</vt:lpstr>
      <vt:lpstr>Omar al-Bashir Re-elected</vt:lpstr>
      <vt:lpstr>U.S. Imposes Sanction Against Sudan Goverment</vt:lpstr>
      <vt:lpstr>Omar al-Bashir Re-elected</vt:lpstr>
      <vt:lpstr>Darfur Genocide Begins</vt:lpstr>
      <vt:lpstr>U.S. Declares Genocide in Sudan</vt:lpstr>
      <vt:lpstr>Comprehensive Peace Agreement</vt:lpstr>
      <vt:lpstr>Darfur Peace and Accountability Act of 2006 </vt:lpstr>
      <vt:lpstr>George Bush Imposes Sanctions on Sudan</vt:lpstr>
      <vt:lpstr>AU Peace and Security Council Call A Panel</vt:lpstr>
      <vt:lpstr>ICC Issues Warrant For Al-Bashir's Arreset</vt:lpstr>
      <vt:lpstr>Darfur To be "De-emphasized" in Sudan Policy</vt:lpstr>
      <vt:lpstr>"New Strategy for Darfur"</vt:lpstr>
      <vt:lpstr>Wildfire Kill Dozens of South Sudanese</vt:lpstr>
      <vt:lpstr>Sudan Referendum</vt:lpstr>
      <vt:lpstr>South Sudan Becomes Independent Nation</vt:lpstr>
      <vt:lpstr>Sudan and South Sudan Sign Nonaggression Pact</vt:lpstr>
      <vt:lpstr>ICC Issues Second Arrest Warrant For Al-Bashir</vt:lpstr>
      <vt:lpstr>Dismissal of Riek Machar </vt:lpstr>
      <vt:lpstr>Dinka and Nuer </vt:lpstr>
      <vt:lpstr>South Sudanese "Civil War" Begins</vt:lpstr>
      <vt:lpstr>Agreement to Resolve the Conflict in the Republic of South Sudan (ARCSS)</vt:lpstr>
      <vt:lpstr>The African Union Release a Report Indicting Cannibalism and Gang Rape</vt:lpstr>
      <vt:lpstr>Rally Against Darfur Genocide in DC</vt:lpstr>
      <vt:lpstr>Terrain Hotel Attack</vt:lpstr>
      <vt:lpstr>UN Experts: South Sudan on Path to Genocide</vt:lpstr>
      <vt:lpstr>Refugee Camps</vt:lpstr>
      <vt:lpstr>Kakuma Refugee Camp</vt:lpstr>
      <vt:lpstr>Yusuf Batil Refugee Camp</vt:lpstr>
      <vt:lpstr>Kaya Refugee Camp</vt:lpstr>
      <vt:lpstr>Doro Refugee Camp</vt:lpstr>
      <vt:lpstr>Gendrassa Refugee Camp</vt:lpstr>
      <vt:lpstr>Imvepi Refugee Camp</vt:lpstr>
      <vt:lpstr>Gure-Shombola Refugee Camp</vt:lpstr>
      <vt:lpstr>Bentiu PoC (Refugee Camp)</vt:lpstr>
      <vt:lpstr>Palorinya Refugee Camp</vt:lpstr>
      <vt:lpstr>Kiryandongo Refugee Camp</vt:lpstr>
      <vt:lpstr>Palabek Refugee Camp</vt:lpstr>
      <vt:lpstr>Nguenyyiel (Gambella) Refugee Camp</vt:lpstr>
      <vt:lpstr>Biringi Refugee Camp</vt:lpstr>
      <vt:lpstr>Bidi Bidi Refugee Camp</vt:lpstr>
      <vt:lpstr>Meri Refugee Camp</vt:lpstr>
      <vt:lpstr>UN Statement on Genocide in South Sudan</vt:lpstr>
      <vt:lpstr>UN Declares Famine in South Sudan</vt:lpstr>
      <vt:lpstr>US Provides Over $935 Million in Aid</vt:lpstr>
      <vt:lpstr>19,000 Children Recruited in Fighting</vt:lpstr>
      <vt:lpstr>Over 900 Child Soldiers Freed</vt:lpstr>
      <vt:lpstr>10 Aid Workers Reported Missing</vt:lpstr>
      <vt:lpstr>South Sudan Soldiers Reportedly Attacks Civilians</vt:lpstr>
      <vt:lpstr>2018 "Revitalized" Peace Agreement</vt:lpstr>
      <vt:lpstr>UN Peacekeeping Envoy Attacked</vt:lpstr>
      <vt:lpstr>UN OHCHR Calls For Release of Abducted Civilians</vt:lpstr>
      <vt:lpstr>Council Issues Press Release</vt:lpstr>
      <vt:lpstr>South Sudan Government Allegedly Abuses Civilians</vt:lpstr>
      <vt:lpstr>UN Condemns Sexual Violence Against Women</vt:lpstr>
      <vt:lpstr>Accusations Against Omar al-Bashir</vt:lpstr>
      <vt:lpstr>Al-Bashir Ousted in Coup</vt:lpstr>
      <vt:lpstr>Refugees Return to South Sudan</vt:lpstr>
      <vt:lpstr>Bloody Massacre in Khartoum </vt:lpstr>
      <vt:lpstr>Sudan Accepts Ethiopian PM as Mediator </vt:lpstr>
      <vt:lpstr>South Sudan Ratifies ICESCR and ICCPR</vt:lpstr>
      <vt:lpstr>Four People Killed </vt:lpstr>
      <vt:lpstr>Protesters in Sudan Agree to Resume Talks with Military </vt:lpstr>
      <vt:lpstr>UNSC Condemns Sudan Violence </vt:lpstr>
      <vt:lpstr>US Names Special Sudan Envoy </vt:lpstr>
      <vt:lpstr>UN Reports Critical Food Emergency</vt:lpstr>
      <vt:lpstr>Rebel and Government Forces Allegedly Kill Over 100 Civilians</vt:lpstr>
      <vt:lpstr>Sudan Military and Civilians Sign Peace Deal</vt:lpstr>
      <vt:lpstr>"Militiamen" gang-rape two Darfur girls</vt:lpstr>
      <vt:lpstr>First Ebola Case Detected in South Sudan</vt:lpstr>
      <vt:lpstr>Protestors Arrested in South Darfur</vt:lpstr>
      <vt:lpstr>Five Children Killed in South Darfur Armed Raid</vt:lpstr>
      <vt:lpstr>32 Children Released From Opposition Groups in South Sudan</vt:lpstr>
      <vt:lpstr>South Sudan To Pursue Criminals In Refugee Camps</vt:lpstr>
      <vt:lpstr>Dr. Stanton on South Sudan's Genocide</vt:lpstr>
      <vt:lpstr>Ten Stages of Genocide</vt:lpstr>
      <vt:lpstr>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Rhino Refugee Camp</dc:title>
  <dc:subject/>
  <dc:creator/>
  <cp:keywords/>
  <dc:description>generated using python-pptx</dc:description>
  <cp:lastModifiedBy>Sarah Kane</cp:lastModifiedBy>
  <cp:revision>20</cp:revision>
  <dcterms:created xsi:type="dcterms:W3CDTF">2013-01-27T09:14:16Z</dcterms:created>
  <dcterms:modified xsi:type="dcterms:W3CDTF">2021-01-19T17:48:49Z</dcterms:modified>
  <cp:category/>
</cp:coreProperties>
</file>