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18" r:id="rId2"/>
    <p:sldId id="320" r:id="rId3"/>
    <p:sldId id="256" r:id="rId4"/>
    <p:sldId id="316" r:id="rId5"/>
    <p:sldId id="325" r:id="rId6"/>
    <p:sldId id="331" r:id="rId7"/>
    <p:sldId id="323" r:id="rId8"/>
    <p:sldId id="335" r:id="rId9"/>
    <p:sldId id="327" r:id="rId10"/>
    <p:sldId id="257" r:id="rId11"/>
    <p:sldId id="259" r:id="rId12"/>
    <p:sldId id="261" r:id="rId13"/>
    <p:sldId id="264" r:id="rId14"/>
    <p:sldId id="262" r:id="rId15"/>
    <p:sldId id="269" r:id="rId16"/>
    <p:sldId id="273" r:id="rId17"/>
    <p:sldId id="275" r:id="rId18"/>
    <p:sldId id="283" r:id="rId19"/>
    <p:sldId id="281" r:id="rId20"/>
    <p:sldId id="277" r:id="rId21"/>
    <p:sldId id="285" r:id="rId22"/>
    <p:sldId id="286" r:id="rId23"/>
    <p:sldId id="290" r:id="rId24"/>
    <p:sldId id="292" r:id="rId25"/>
    <p:sldId id="266" r:id="rId26"/>
    <p:sldId id="288" r:id="rId27"/>
    <p:sldId id="271" r:id="rId28"/>
    <p:sldId id="294" r:id="rId29"/>
    <p:sldId id="296" r:id="rId30"/>
    <p:sldId id="298" r:id="rId31"/>
    <p:sldId id="300" r:id="rId32"/>
    <p:sldId id="302" r:id="rId33"/>
    <p:sldId id="306" r:id="rId34"/>
    <p:sldId id="279" r:id="rId35"/>
    <p:sldId id="308" r:id="rId36"/>
    <p:sldId id="304" r:id="rId37"/>
    <p:sldId id="310" r:id="rId38"/>
    <p:sldId id="312" r:id="rId39"/>
    <p:sldId id="314" r:id="rId40"/>
    <p:sldId id="333" r:id="rId41"/>
    <p:sldId id="337" r:id="rId42"/>
    <p:sldId id="32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40"/>
    <p:restoredTop sz="94654"/>
  </p:normalViewPr>
  <p:slideViewPr>
    <p:cSldViewPr snapToGrid="0" snapToObjects="1">
      <p:cViewPr>
        <p:scale>
          <a:sx n="124" d="100"/>
          <a:sy n="124" d="100"/>
        </p:scale>
        <p:origin x="480" y="-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BC3B1-558B-F64C-8627-84F2A6306BED}" type="datetimeFigureOut">
              <a:rPr lang="en-US" smtClean="0"/>
              <a:t>6/14/22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0741B-A478-6649-83B8-7A9B6FF4BEAE}" type="slidenum">
              <a:rPr lang="en-US" smtClean="0"/>
              <a:t>‹#›</a:t>
            </a:fld>
            <a:endParaRPr lang="en-US"/>
          </a:p>
        </p:txBody>
      </p:sp>
    </p:spTree>
    <p:extLst>
      <p:ext uri="{BB962C8B-B14F-4D97-AF65-F5344CB8AC3E}">
        <p14:creationId xmlns:p14="http://schemas.microsoft.com/office/powerpoint/2010/main" val="117489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0741B-A478-6649-83B8-7A9B6FF4BEAE}" type="slidenum">
              <a:rPr lang="en-US" smtClean="0"/>
              <a:t>1</a:t>
            </a:fld>
            <a:endParaRPr lang="en-US"/>
          </a:p>
        </p:txBody>
      </p:sp>
    </p:spTree>
    <p:extLst>
      <p:ext uri="{BB962C8B-B14F-4D97-AF65-F5344CB8AC3E}">
        <p14:creationId xmlns:p14="http://schemas.microsoft.com/office/powerpoint/2010/main" val="333358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9ee9e52e4a0893d2c37e23ada6370e6a">
            <a:extLst>
              <a:ext uri="{FF2B5EF4-FFF2-40B4-BE49-F238E27FC236}">
                <a16:creationId xmlns:a16="http://schemas.microsoft.com/office/drawing/2014/main" id="{76869E0D-ED49-6B42-BAE0-14061D4B4BA2}"/>
              </a:ext>
            </a:extLst>
          </p:cNvPr>
          <p:cNvPicPr>
            <a:picLocks noChangeAspect="1"/>
          </p:cNvPicPr>
          <p:nvPr/>
        </p:nvPicPr>
        <p:blipFill rotWithShape="1">
          <a:blip r:embed="rId3"/>
          <a:srcRect l="15333"/>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7404"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5168389" cy="1135737"/>
          </a:xfrm>
        </p:spPr>
        <p:txBody>
          <a:bodyPr>
            <a:normAutofit/>
          </a:bodyPr>
          <a:lstStyle/>
          <a:p>
            <a:r>
              <a:rPr lang="en-US" sz="3100"/>
              <a:t>Summary of Events </a:t>
            </a:r>
          </a:p>
        </p:txBody>
      </p:sp>
      <p:sp>
        <p:nvSpPr>
          <p:cNvPr id="3" name="Content Placeholder 2"/>
          <p:cNvSpPr>
            <a:spLocks noGrp="1"/>
          </p:cNvSpPr>
          <p:nvPr>
            <p:ph idx="1"/>
          </p:nvPr>
        </p:nvSpPr>
        <p:spPr>
          <a:xfrm>
            <a:off x="482600" y="1782981"/>
            <a:ext cx="5168390" cy="4393982"/>
          </a:xfrm>
        </p:spPr>
        <p:txBody>
          <a:bodyPr>
            <a:normAutofit/>
          </a:bodyPr>
          <a:lstStyle/>
          <a:p>
            <a:pPr marL="0" indent="0">
              <a:lnSpc>
                <a:spcPct val="90000"/>
              </a:lnSpc>
              <a:buNone/>
            </a:pPr>
            <a:r>
              <a:rPr lang="en-US" sz="1400"/>
              <a:t>The Fulani is the fourth largest ethnic group in Nigeria with over 18 million people and 270 clans. The Fulani are traditionally Muslim. </a:t>
            </a:r>
            <a:br>
              <a:rPr lang="en-US" sz="1400"/>
            </a:br>
            <a:br>
              <a:rPr lang="en-US" sz="1400"/>
            </a:br>
            <a:r>
              <a:rPr lang="en-US" sz="1400"/>
              <a:t>Historically, Fulani herdsmen enjoyed a symbiotic relationship with farming communities. Conflicts that arose between the groups were settled by community leaders. </a:t>
            </a:r>
            <a:br>
              <a:rPr lang="en-US" sz="1400"/>
            </a:br>
            <a:br>
              <a:rPr lang="en-US" sz="1400"/>
            </a:br>
            <a:r>
              <a:rPr lang="en-US" sz="1400"/>
              <a:t>In recent years, the Fulani have increasingly engaged in a violent land-grabbing policy motivated by extremist Islamic ideology, advanced through sophisticated weaponry. </a:t>
            </a:r>
            <a:br>
              <a:rPr lang="en-US" sz="1400"/>
            </a:br>
            <a:br>
              <a:rPr lang="en-US" sz="1400"/>
            </a:br>
            <a:r>
              <a:rPr lang="en-US" sz="1400"/>
              <a:t>Fulani jihadists have targeted Christian farmers in Northern and Middle Belt of Nigeria and committed mass rapes, murders, and torture.  </a:t>
            </a:r>
            <a:br>
              <a:rPr lang="en-US" sz="1400"/>
            </a:br>
            <a:br>
              <a:rPr lang="en-US" sz="1400"/>
            </a:br>
            <a:r>
              <a:rPr lang="en-US" sz="1400"/>
              <a:t>After massacring Christian villagers and permanently displacing them, they occupy their homes and farmland with cattle.</a:t>
            </a:r>
            <a:br>
              <a:rPr lang="en-US" sz="1400"/>
            </a:br>
            <a:br>
              <a:rPr lang="en-US" sz="1400"/>
            </a:br>
            <a:r>
              <a:rPr lang="en-US" sz="1400"/>
              <a:t>Christian pastors and community leaders have been targeted, hundreds of churches destroyed, and the death toll of Christians continues to climb. </a:t>
            </a:r>
          </a:p>
        </p:txBody>
      </p:sp>
      <p:grpSp>
        <p:nvGrpSpPr>
          <p:cNvPr id="11" name="Group 1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3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85460" y="759805"/>
            <a:ext cx="7729890" cy="1325563"/>
          </a:xfrm>
        </p:spPr>
        <p:txBody>
          <a:bodyPr>
            <a:normAutofit/>
          </a:bodyPr>
          <a:lstStyle/>
          <a:p>
            <a:r>
              <a:rPr lang="en-US" sz="3500">
                <a:solidFill>
                  <a:srgbClr val="FFFFFF"/>
                </a:solidFill>
              </a:rPr>
              <a:t>Summary of Events 1999-2015</a:t>
            </a:r>
          </a:p>
        </p:txBody>
      </p:sp>
      <p:sp>
        <p:nvSpPr>
          <p:cNvPr id="3" name="Content Placeholder 2"/>
          <p:cNvSpPr>
            <a:spLocks noGrp="1"/>
          </p:cNvSpPr>
          <p:nvPr>
            <p:ph idx="1"/>
          </p:nvPr>
        </p:nvSpPr>
        <p:spPr>
          <a:xfrm>
            <a:off x="1068678" y="2494450"/>
            <a:ext cx="3040158" cy="3563159"/>
          </a:xfrm>
        </p:spPr>
        <p:txBody>
          <a:bodyPr>
            <a:normAutofit lnSpcReduction="10000"/>
          </a:bodyPr>
          <a:lstStyle/>
          <a:p>
            <a:pPr marL="0" indent="0">
              <a:lnSpc>
                <a:spcPct val="90000"/>
              </a:lnSpc>
              <a:buNone/>
            </a:pPr>
            <a:r>
              <a:rPr lang="en-US" sz="1400" dirty="0"/>
              <a:t>Dec 1998 to Dec 2015</a:t>
            </a:r>
          </a:p>
          <a:p>
            <a:pPr marL="0" indent="0">
              <a:lnSpc>
                <a:spcPct val="90000"/>
              </a:lnSpc>
              <a:buNone/>
            </a:pPr>
            <a:endParaRPr lang="en-US" sz="1400" dirty="0"/>
          </a:p>
          <a:p>
            <a:pPr marL="0" indent="0">
              <a:lnSpc>
                <a:spcPct val="90000"/>
              </a:lnSpc>
              <a:buNone/>
            </a:pPr>
            <a:r>
              <a:rPr lang="en-US" sz="1400" dirty="0"/>
              <a:t>1999: 12 Northern states in Nigeria adopt </a:t>
            </a:r>
            <a:r>
              <a:rPr lang="en-US" sz="1400" dirty="0" err="1"/>
              <a:t>Shari'a</a:t>
            </a:r>
            <a:r>
              <a:rPr lang="en-US" sz="1400" dirty="0"/>
              <a:t> Law.</a:t>
            </a:r>
            <a:br>
              <a:rPr lang="en-US" sz="1400" dirty="0"/>
            </a:br>
            <a:br>
              <a:rPr lang="en-US" sz="1400" dirty="0"/>
            </a:br>
            <a:r>
              <a:rPr lang="en-US" sz="1400" dirty="0"/>
              <a:t>2013-2015: Over 1,484 Christians are killed in just seven LGAs in Taraba State. </a:t>
            </a:r>
            <a:br>
              <a:rPr lang="en-US" sz="1400" dirty="0"/>
            </a:br>
            <a:br>
              <a:rPr lang="en-US" sz="1400" dirty="0"/>
            </a:br>
            <a:r>
              <a:rPr lang="en-US" sz="1400" dirty="0"/>
              <a:t>2014: Over 1,229 deaths are caused by the Fulani militia. </a:t>
            </a:r>
            <a:br>
              <a:rPr lang="en-US" sz="1400" dirty="0"/>
            </a:br>
            <a:br>
              <a:rPr lang="en-US" sz="1400" dirty="0"/>
            </a:br>
            <a:r>
              <a:rPr lang="en-US" sz="1400" dirty="0"/>
              <a:t>2014: 200 People are killed in Zamfara State</a:t>
            </a:r>
            <a:br>
              <a:rPr lang="en-US" sz="1400" dirty="0"/>
            </a:br>
            <a:br>
              <a:rPr lang="en-US" sz="1400" dirty="0"/>
            </a:br>
            <a:r>
              <a:rPr lang="en-US" sz="1400" dirty="0"/>
              <a:t>Social media is used to spread misinformation, causing  more violence.</a:t>
            </a:r>
          </a:p>
        </p:txBody>
      </p:sp>
      <p:pic>
        <p:nvPicPr>
          <p:cNvPr id="4" name="Picture 3" descr="9ba5e1bd39823bbea497d271155ed030">
            <a:extLst>
              <a:ext uri="{FF2B5EF4-FFF2-40B4-BE49-F238E27FC236}">
                <a16:creationId xmlns:a16="http://schemas.microsoft.com/office/drawing/2014/main" id="{C2AC5DEF-A018-AB47-9796-88A1518ADA2D}"/>
              </a:ext>
            </a:extLst>
          </p:cNvPr>
          <p:cNvPicPr>
            <a:picLocks noChangeAspect="1"/>
          </p:cNvPicPr>
          <p:nvPr/>
        </p:nvPicPr>
        <p:blipFill rotWithShape="1">
          <a:blip r:embed="rId2"/>
          <a:srcRect l="6017" r="6048" b="4"/>
          <a:stretch/>
        </p:blipFill>
        <p:spPr>
          <a:xfrm>
            <a:off x="4574169" y="2492376"/>
            <a:ext cx="3601803" cy="35633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2629122" cy="1622321"/>
          </a:xfrm>
        </p:spPr>
        <p:txBody>
          <a:bodyPr>
            <a:normAutofit/>
          </a:bodyPr>
          <a:lstStyle/>
          <a:p>
            <a:r>
              <a:t>Adoption of Shari'a Law</a:t>
            </a:r>
          </a:p>
        </p:txBody>
      </p:sp>
      <p:sp>
        <p:nvSpPr>
          <p:cNvPr id="3" name="Content Placeholder 2"/>
          <p:cNvSpPr>
            <a:spLocks noGrp="1"/>
          </p:cNvSpPr>
          <p:nvPr>
            <p:ph idx="1"/>
          </p:nvPr>
        </p:nvSpPr>
        <p:spPr>
          <a:xfrm>
            <a:off x="486698" y="2438400"/>
            <a:ext cx="2629120" cy="3785419"/>
          </a:xfrm>
        </p:spPr>
        <p:txBody>
          <a:bodyPr>
            <a:normAutofit lnSpcReduction="10000"/>
          </a:bodyPr>
          <a:lstStyle/>
          <a:p>
            <a:pPr marL="0" indent="0">
              <a:lnSpc>
                <a:spcPct val="90000"/>
              </a:lnSpc>
              <a:buNone/>
            </a:pPr>
            <a:r>
              <a:rPr lang="en-US" dirty="0"/>
              <a:t>1999</a:t>
            </a:r>
          </a:p>
          <a:p>
            <a:pPr marL="0" indent="0">
              <a:lnSpc>
                <a:spcPct val="90000"/>
              </a:lnSpc>
              <a:buNone/>
            </a:pPr>
            <a:endParaRPr lang="en-US" dirty="0"/>
          </a:p>
          <a:p>
            <a:pPr marL="0" indent="0">
              <a:lnSpc>
                <a:spcPct val="90000"/>
              </a:lnSpc>
              <a:buNone/>
            </a:pPr>
            <a:r>
              <a:rPr lang="en-US" dirty="0"/>
              <a:t>The violence and fear associated with the adoption of </a:t>
            </a:r>
            <a:r>
              <a:rPr lang="en-US" dirty="0" err="1"/>
              <a:t>Shari'a</a:t>
            </a:r>
            <a:r>
              <a:rPr lang="en-US" dirty="0"/>
              <a:t> law by 12 Northern states in 1999 created a divided society in which actions by the Fulani were seen as a continuation of historical violence and imperialism. </a:t>
            </a:r>
            <a:br>
              <a:rPr lang="en-US" dirty="0"/>
            </a:br>
            <a:br>
              <a:rPr lang="en-US" dirty="0"/>
            </a:br>
            <a:r>
              <a:rPr lang="en-US" dirty="0"/>
              <a:t>Many Christian farmers claim that the attacks against them can be seen as a  continuation of jihad to establish an Islamic state in Nigeria.</a:t>
            </a:r>
          </a:p>
        </p:txBody>
      </p:sp>
      <p:sp>
        <p:nvSpPr>
          <p:cNvPr id="15"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774c904f5f4028212530d4eff9cac03c">
            <a:extLst>
              <a:ext uri="{FF2B5EF4-FFF2-40B4-BE49-F238E27FC236}">
                <a16:creationId xmlns:a16="http://schemas.microsoft.com/office/drawing/2014/main" id="{9EDD0E1B-017D-BA46-9344-B1862182A89C}"/>
              </a:ext>
            </a:extLst>
          </p:cNvPr>
          <p:cNvPicPr>
            <a:picLocks noChangeAspect="1"/>
          </p:cNvPicPr>
          <p:nvPr/>
        </p:nvPicPr>
        <p:blipFill>
          <a:blip r:embed="rId2"/>
          <a:stretch>
            <a:fillRect/>
          </a:stretch>
        </p:blipFill>
        <p:spPr>
          <a:xfrm>
            <a:off x="4054396" y="1951681"/>
            <a:ext cx="4514498" cy="2951391"/>
          </a:xfrm>
          <a:prstGeom prst="rect">
            <a:avLst/>
          </a:prstGeom>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dirty="0"/>
              <a:t>Mali and the Transition to Jihad</a:t>
            </a:r>
            <a:endParaRPr lang="en-US"/>
          </a:p>
        </p:txBody>
      </p:sp>
      <p:cxnSp>
        <p:nvCxnSpPr>
          <p:cNvPr id="15"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pPr marL="0" indent="0">
              <a:buNone/>
            </a:pPr>
            <a:r>
              <a:rPr lang="en-US" sz="1900" dirty="0"/>
              <a:t>Jan 2013 to Dec 2013</a:t>
            </a:r>
          </a:p>
          <a:p>
            <a:pPr marL="0" indent="0">
              <a:buNone/>
            </a:pPr>
            <a:endParaRPr lang="en-US" sz="1900" dirty="0"/>
          </a:p>
          <a:p>
            <a:pPr marL="0" indent="0">
              <a:buNone/>
            </a:pPr>
            <a:r>
              <a:rPr lang="en-US" sz="1900" dirty="0"/>
              <a:t>There is fear that the Fulani in Nigeria will become jihadi like some Fulani in Mali. Already militarized, some Malian Fulani tribes became radicalized, joining the Movement for Unity and Jihad in West Africa (MUJWA). </a:t>
            </a:r>
            <a:br>
              <a:rPr lang="en-US" sz="1900" dirty="0"/>
            </a:br>
            <a:br>
              <a:rPr lang="en-US" sz="1900" dirty="0"/>
            </a:br>
            <a:r>
              <a:rPr lang="en-US" sz="1900" dirty="0"/>
              <a:t>Other Fulani tribes in Mali have not turned jihad. Instead, these groups, such as the "Alliance </a:t>
            </a:r>
            <a:r>
              <a:rPr lang="en-US" sz="1900" dirty="0" err="1"/>
              <a:t>nationale</a:t>
            </a:r>
            <a:r>
              <a:rPr lang="en-US" sz="1900" dirty="0"/>
              <a:t> pour la </a:t>
            </a:r>
            <a:r>
              <a:rPr lang="en-US" sz="1900" dirty="0" err="1"/>
              <a:t>sauvegarde</a:t>
            </a:r>
            <a:r>
              <a:rPr lang="en-US" sz="1900" dirty="0"/>
              <a:t> de </a:t>
            </a:r>
            <a:r>
              <a:rPr lang="en-US" sz="1900" dirty="0" err="1"/>
              <a:t>l’identité</a:t>
            </a:r>
            <a:r>
              <a:rPr lang="en-US" sz="1900" dirty="0"/>
              <a:t> </a:t>
            </a:r>
            <a:r>
              <a:rPr lang="en-US" sz="1900" dirty="0" err="1"/>
              <a:t>peule</a:t>
            </a:r>
            <a:r>
              <a:rPr lang="en-US" sz="1900" dirty="0"/>
              <a:t> et la restauration de la justice” (ANSIPRJ), claim they are oppressed by the state and are militarizing in self-defense. </a:t>
            </a: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84725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a:solidFill>
                  <a:srgbClr val="FFFFFF"/>
                </a:solidFill>
              </a:rPr>
              <a:t>200 People Killed in Zamfara State</a:t>
            </a:r>
          </a:p>
        </p:txBody>
      </p:sp>
      <p:pic>
        <p:nvPicPr>
          <p:cNvPr id="4" name="Picture 3" descr="4d648c4bc29478c4bc05306c6aee691f">
            <a:extLst>
              <a:ext uri="{FF2B5EF4-FFF2-40B4-BE49-F238E27FC236}">
                <a16:creationId xmlns:a16="http://schemas.microsoft.com/office/drawing/2014/main" id="{CA0AABDF-9274-E34B-991B-7D093E6D0C9F}"/>
              </a:ext>
            </a:extLst>
          </p:cNvPr>
          <p:cNvPicPr>
            <a:picLocks noChangeAspect="1"/>
          </p:cNvPicPr>
          <p:nvPr/>
        </p:nvPicPr>
        <p:blipFill rotWithShape="1">
          <a:blip r:embed="rId2"/>
          <a:srcRect l="19263" r="2533" b="3"/>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pPr marL="0" indent="0">
              <a:lnSpc>
                <a:spcPct val="90000"/>
              </a:lnSpc>
              <a:buNone/>
            </a:pPr>
            <a:r>
              <a:rPr lang="en-US" sz="1400" dirty="0">
                <a:solidFill>
                  <a:srgbClr val="FFFFFF"/>
                </a:solidFill>
              </a:rPr>
              <a:t>2014</a:t>
            </a:r>
          </a:p>
          <a:p>
            <a:pPr marL="0" indent="0">
              <a:lnSpc>
                <a:spcPct val="90000"/>
              </a:lnSpc>
              <a:buNone/>
            </a:pPr>
            <a:endParaRPr lang="en-US" sz="1400" dirty="0">
              <a:solidFill>
                <a:srgbClr val="FFFFFF"/>
              </a:solidFill>
            </a:endParaRPr>
          </a:p>
          <a:p>
            <a:pPr marL="0" indent="0">
              <a:lnSpc>
                <a:spcPct val="90000"/>
              </a:lnSpc>
              <a:buNone/>
            </a:pPr>
            <a:r>
              <a:rPr lang="en-US" sz="1400" dirty="0">
                <a:solidFill>
                  <a:srgbClr val="FFFFFF"/>
                </a:solidFill>
              </a:rPr>
              <a:t>Considered one of the largest single attacks in 2014, over 200 people were slaughtered at a meeting in </a:t>
            </a:r>
            <a:r>
              <a:rPr lang="en-US" sz="1400" dirty="0" err="1">
                <a:solidFill>
                  <a:srgbClr val="FFFFFF"/>
                </a:solidFill>
              </a:rPr>
              <a:t>Unguwar</a:t>
            </a:r>
            <a:r>
              <a:rPr lang="en-US" sz="1400" dirty="0">
                <a:solidFill>
                  <a:srgbClr val="FFFFFF"/>
                </a:solidFill>
              </a:rPr>
              <a:t> </a:t>
            </a:r>
            <a:r>
              <a:rPr lang="en-US" sz="1400" dirty="0" err="1">
                <a:solidFill>
                  <a:srgbClr val="FFFFFF"/>
                </a:solidFill>
              </a:rPr>
              <a:t>Galadima</a:t>
            </a:r>
            <a:r>
              <a:rPr lang="en-US" sz="1400" dirty="0">
                <a:solidFill>
                  <a:srgbClr val="FFFFFF"/>
                </a:solidFill>
              </a:rPr>
              <a:t>, Zamfara State. </a:t>
            </a:r>
            <a:br>
              <a:rPr lang="en-US" sz="1400" dirty="0">
                <a:solidFill>
                  <a:srgbClr val="FFFFFF"/>
                </a:solidFill>
              </a:rPr>
            </a:br>
            <a:br>
              <a:rPr lang="en-US" sz="1400" dirty="0">
                <a:solidFill>
                  <a:srgbClr val="FFFFFF"/>
                </a:solidFill>
              </a:rPr>
            </a:br>
            <a:r>
              <a:rPr lang="en-US" sz="1400" dirty="0">
                <a:solidFill>
                  <a:srgbClr val="FFFFFF"/>
                </a:solidFill>
              </a:rPr>
              <a:t>Community leaders had planned on discussing ways to discourage attacks by armed robbers and cattle thieves. </a:t>
            </a:r>
            <a:br>
              <a:rPr lang="en-US" sz="1400" dirty="0">
                <a:solidFill>
                  <a:srgbClr val="FFFFFF"/>
                </a:solidFill>
              </a:rPr>
            </a:br>
            <a:br>
              <a:rPr lang="en-US" sz="1400" dirty="0">
                <a:solidFill>
                  <a:srgbClr val="FFFFFF"/>
                </a:solidFill>
              </a:rPr>
            </a:br>
            <a:r>
              <a:rPr lang="en-US" sz="1400" dirty="0">
                <a:solidFill>
                  <a:srgbClr val="FFFFFF"/>
                </a:solidFill>
              </a:rPr>
              <a:t>Attackers obtained intelligence of the meeting and invaded the town on motorbikes, each carrying three men with guns and other weapons. </a:t>
            </a:r>
            <a:br>
              <a:rPr lang="en-US" sz="1400" dirty="0">
                <a:solidFill>
                  <a:srgbClr val="FFFFFF"/>
                </a:solidFill>
              </a:rPr>
            </a:br>
            <a:br>
              <a:rPr lang="en-US" sz="1400" dirty="0">
                <a:solidFill>
                  <a:srgbClr val="FFFFFF"/>
                </a:solidFill>
              </a:rPr>
            </a:br>
            <a:r>
              <a:rPr lang="en-US" sz="1400" dirty="0">
                <a:solidFill>
                  <a:srgbClr val="FFFFFF"/>
                </a:solidFill>
              </a:rPr>
              <a:t>Men, women, and children were indiscriminately attacked. Houses and shops were burnt down. These attacks have continued to grow since 2014.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83C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a:solidFill>
                  <a:srgbClr val="FFFFFF"/>
                </a:solidFill>
              </a:rPr>
              <a:t>ICC 2016 Situation Report on Fulani Crisis</a:t>
            </a:r>
          </a:p>
        </p:txBody>
      </p:sp>
      <p:pic>
        <p:nvPicPr>
          <p:cNvPr id="4" name="Picture 3" descr="12f2e9a3bdc870df807a3558ef978788">
            <a:extLst>
              <a:ext uri="{FF2B5EF4-FFF2-40B4-BE49-F238E27FC236}">
                <a16:creationId xmlns:a16="http://schemas.microsoft.com/office/drawing/2014/main" id="{D5B5E3E7-92A5-CB4E-9E67-E0B3FAE0ABE2}"/>
              </a:ext>
            </a:extLst>
          </p:cNvPr>
          <p:cNvPicPr>
            <a:picLocks noChangeAspect="1"/>
          </p:cNvPicPr>
          <p:nvPr/>
        </p:nvPicPr>
        <p:blipFill rotWithShape="1">
          <a:blip r:embed="rId2"/>
          <a:srcRect r="27503"/>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pPr marL="0" indent="0">
              <a:lnSpc>
                <a:spcPct val="90000"/>
              </a:lnSpc>
              <a:buNone/>
            </a:pPr>
            <a:r>
              <a:rPr lang="en-US" sz="1400" dirty="0">
                <a:solidFill>
                  <a:srgbClr val="FFFFFF"/>
                </a:solidFill>
              </a:rPr>
              <a:t>2013 to 2016</a:t>
            </a:r>
          </a:p>
          <a:p>
            <a:pPr marL="0" indent="0">
              <a:lnSpc>
                <a:spcPct val="90000"/>
              </a:lnSpc>
              <a:buNone/>
            </a:pPr>
            <a:endParaRPr lang="en-US" sz="1400" dirty="0">
              <a:solidFill>
                <a:srgbClr val="FFFFFF"/>
              </a:solidFill>
            </a:endParaRPr>
          </a:p>
          <a:p>
            <a:pPr marL="0" indent="0">
              <a:lnSpc>
                <a:spcPct val="90000"/>
              </a:lnSpc>
              <a:buNone/>
            </a:pPr>
            <a:r>
              <a:rPr lang="en-US" sz="1400" dirty="0">
                <a:solidFill>
                  <a:srgbClr val="FFFFFF"/>
                </a:solidFill>
              </a:rPr>
              <a:t>The 2016 Situation Report of the International Criminal Court (ICC) on the Fulani Crisis provided statistics of the reported attacks in the Middle Belt Region of Nigeria.</a:t>
            </a:r>
            <a:br>
              <a:rPr lang="en-US" sz="1400" dirty="0">
                <a:solidFill>
                  <a:srgbClr val="FFFFFF"/>
                </a:solidFill>
              </a:rPr>
            </a:br>
            <a:br>
              <a:rPr lang="en-US" sz="1400" dirty="0">
                <a:solidFill>
                  <a:srgbClr val="FFFFFF"/>
                </a:solidFill>
              </a:rPr>
            </a:br>
            <a:r>
              <a:rPr lang="en-US" sz="1400" dirty="0">
                <a:solidFill>
                  <a:srgbClr val="FFFFFF"/>
                </a:solidFill>
              </a:rPr>
              <a:t>According to the report, in 2014  69% of the killings took place in Plateau, Kaduna, Benue, Taraba and Nasarawa States</a:t>
            </a:r>
            <a:br>
              <a:rPr lang="en-US" sz="1400" dirty="0">
                <a:solidFill>
                  <a:srgbClr val="FFFFFF"/>
                </a:solidFill>
              </a:rPr>
            </a:br>
            <a:br>
              <a:rPr lang="en-US" sz="1400" dirty="0">
                <a:solidFill>
                  <a:srgbClr val="FFFFFF"/>
                </a:solidFill>
              </a:rPr>
            </a:br>
            <a:r>
              <a:rPr lang="en-US" sz="1400" dirty="0">
                <a:solidFill>
                  <a:srgbClr val="FFFFFF"/>
                </a:solidFill>
              </a:rPr>
              <a:t>In 2014, there were over 1,229 deaths caused by the Fulani militia. </a:t>
            </a:r>
            <a:br>
              <a:rPr lang="en-US" sz="1400" dirty="0">
                <a:solidFill>
                  <a:srgbClr val="FFFFFF"/>
                </a:solidFill>
              </a:rPr>
            </a:br>
            <a:br>
              <a:rPr lang="en-US" sz="1400" dirty="0">
                <a:solidFill>
                  <a:srgbClr val="FFFFFF"/>
                </a:solidFill>
              </a:rPr>
            </a:br>
            <a:r>
              <a:rPr lang="en-US" sz="1400" dirty="0">
                <a:solidFill>
                  <a:srgbClr val="FFFFFF"/>
                </a:solidFill>
              </a:rPr>
              <a:t>Between 2013-2015, over 1,484 Christians were killed and 2,388 injured in just seven LGAs in Taraba State.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r>
              <a:rPr lang="en-US" sz="3500">
                <a:solidFill>
                  <a:srgbClr val="FFFFFF"/>
                </a:solidFill>
              </a:rPr>
              <a:t>Summary of Events 2016-2018</a:t>
            </a:r>
          </a:p>
        </p:txBody>
      </p:sp>
      <p:sp>
        <p:nvSpPr>
          <p:cNvPr id="3" name="Content Placeholder 2"/>
          <p:cNvSpPr>
            <a:spLocks noGrp="1"/>
          </p:cNvSpPr>
          <p:nvPr>
            <p:ph idx="1"/>
          </p:nvPr>
        </p:nvSpPr>
        <p:spPr>
          <a:xfrm>
            <a:off x="1025718" y="2490436"/>
            <a:ext cx="7281746" cy="3567173"/>
          </a:xfrm>
        </p:spPr>
        <p:txBody>
          <a:bodyPr anchor="ctr">
            <a:normAutofit lnSpcReduction="10000"/>
          </a:bodyPr>
          <a:lstStyle/>
          <a:p>
            <a:pPr marL="0" indent="0">
              <a:lnSpc>
                <a:spcPct val="90000"/>
              </a:lnSpc>
              <a:buNone/>
            </a:pPr>
            <a:r>
              <a:rPr lang="en-US" sz="1400" b="1" dirty="0"/>
              <a:t>Jan 2016-Oct 2018: </a:t>
            </a:r>
            <a:r>
              <a:rPr lang="en-US" sz="1400" dirty="0"/>
              <a:t>Amnesty International documents 3,641 deaths and 182,530 displaced people.</a:t>
            </a:r>
            <a:br>
              <a:rPr lang="en-US" sz="1400" dirty="0"/>
            </a:br>
            <a:br>
              <a:rPr lang="en-US" sz="1400" dirty="0"/>
            </a:br>
            <a:r>
              <a:rPr lang="en-US" sz="1400" b="1" dirty="0"/>
              <a:t>Feb 2016: </a:t>
            </a:r>
            <a:r>
              <a:rPr lang="en-US" sz="1400" dirty="0"/>
              <a:t>300 </a:t>
            </a:r>
            <a:r>
              <a:rPr lang="en-US" sz="1400" dirty="0" err="1"/>
              <a:t>Idoma</a:t>
            </a:r>
            <a:r>
              <a:rPr lang="en-US" sz="1400" dirty="0"/>
              <a:t> Christians are killed in </a:t>
            </a:r>
            <a:r>
              <a:rPr lang="en-US" sz="1400" dirty="0" err="1"/>
              <a:t>Agatu</a:t>
            </a:r>
            <a:r>
              <a:rPr lang="en-US" sz="1400" dirty="0"/>
              <a:t>, Benue State.</a:t>
            </a:r>
            <a:br>
              <a:rPr lang="en-US" sz="1400" dirty="0"/>
            </a:br>
            <a:br>
              <a:rPr lang="en-US" sz="1400" dirty="0"/>
            </a:br>
            <a:r>
              <a:rPr lang="en-US" sz="1400" b="1" dirty="0"/>
              <a:t>Sept 24-25 &amp; Oct 16,  2016: </a:t>
            </a:r>
            <a:r>
              <a:rPr lang="en-US" sz="1400" dirty="0"/>
              <a:t>30  people are killed in attacks on </a:t>
            </a:r>
            <a:r>
              <a:rPr lang="en-US" sz="1400" dirty="0" err="1"/>
              <a:t>Godogodo</a:t>
            </a:r>
            <a:r>
              <a:rPr lang="en-US" sz="1400" dirty="0"/>
              <a:t> village, Kaduna  State</a:t>
            </a:r>
            <a:br>
              <a:rPr lang="en-US" sz="1400" dirty="0"/>
            </a:br>
            <a:br>
              <a:rPr lang="en-US" sz="1400" dirty="0"/>
            </a:br>
            <a:r>
              <a:rPr lang="en-US" sz="1400" b="1" dirty="0"/>
              <a:t>Jan-Feb 2017: </a:t>
            </a:r>
            <a:r>
              <a:rPr lang="en-US" sz="1400" dirty="0"/>
              <a:t>The Benue State Governor receives the Country Representative of the United Nations High Commissioner on Refugees to address the Fulani crisis.</a:t>
            </a:r>
            <a:br>
              <a:rPr lang="en-US" sz="1400" dirty="0"/>
            </a:br>
            <a:br>
              <a:rPr lang="en-US" sz="1400" dirty="0"/>
            </a:br>
            <a:r>
              <a:rPr lang="en-US" sz="1400" b="1" dirty="0"/>
              <a:t>Jan 6-25, 2017: </a:t>
            </a:r>
            <a:r>
              <a:rPr lang="en-US" sz="1400" dirty="0"/>
              <a:t>Peace Agreements are broken 20 days after signing</a:t>
            </a:r>
            <a:br>
              <a:rPr lang="en-US" sz="1400" dirty="0"/>
            </a:br>
            <a:br>
              <a:rPr lang="en-US" sz="1400" dirty="0"/>
            </a:br>
            <a:r>
              <a:rPr lang="en-US" sz="1400" b="1" dirty="0"/>
              <a:t>2017:</a:t>
            </a:r>
            <a:r>
              <a:rPr lang="en-US" sz="1400" dirty="0"/>
              <a:t> Over 330 </a:t>
            </a:r>
            <a:r>
              <a:rPr lang="en-US" sz="1400" dirty="0" err="1"/>
              <a:t>Irigwe</a:t>
            </a:r>
            <a:r>
              <a:rPr lang="en-US" sz="1400" dirty="0"/>
              <a:t> people found to have been killed since 2017. </a:t>
            </a:r>
            <a:br>
              <a:rPr lang="en-US" sz="1400" dirty="0"/>
            </a:br>
            <a:br>
              <a:rPr lang="en-US" sz="1400" dirty="0"/>
            </a:br>
            <a:r>
              <a:rPr lang="en-US" sz="1400" b="1" dirty="0"/>
              <a:t>2018: </a:t>
            </a:r>
            <a:r>
              <a:rPr lang="en-US" sz="1400" dirty="0"/>
              <a:t>73 people killed by Fulani herdsmen in Benue State.</a:t>
            </a:r>
            <a:br>
              <a:rPr lang="en-US" sz="1400" dirty="0"/>
            </a:br>
            <a:br>
              <a:rPr lang="en-US" sz="1400" dirty="0"/>
            </a:br>
            <a:r>
              <a:rPr lang="en-US" sz="1400" b="1" dirty="0"/>
              <a:t>2018:</a:t>
            </a:r>
            <a:r>
              <a:rPr lang="en-US" sz="1400" dirty="0"/>
              <a:t> The Nigerian Government creates the National Livestock Transformation Plan (NLTP) to address the "herder-farmer" crisis.</a:t>
            </a:r>
            <a:br>
              <a:rPr lang="en-US" sz="1400" dirty="0"/>
            </a:br>
            <a:br>
              <a:rPr lang="en-US" sz="1400" dirty="0"/>
            </a:br>
            <a:r>
              <a:rPr lang="en-US" sz="1400" b="1" dirty="0"/>
              <a:t>Jul 4, 2018:</a:t>
            </a:r>
            <a:r>
              <a:rPr lang="en-US" sz="1400" dirty="0"/>
              <a:t> The Nigerian House of Representatives declares the crisis a genocide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94B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a:solidFill>
                  <a:srgbClr val="FFFFFF"/>
                </a:solidFill>
              </a:rPr>
              <a:t>300 Idoma Christians Killed in Agatu Massacre</a:t>
            </a:r>
          </a:p>
        </p:txBody>
      </p:sp>
      <p:pic>
        <p:nvPicPr>
          <p:cNvPr id="4" name="Picture 3" descr="ed317070b9551004377509a20eb074ba">
            <a:extLst>
              <a:ext uri="{FF2B5EF4-FFF2-40B4-BE49-F238E27FC236}">
                <a16:creationId xmlns:a16="http://schemas.microsoft.com/office/drawing/2014/main" id="{2AF3E69D-7A40-5346-B1D2-DB7E4D1D6344}"/>
              </a:ext>
            </a:extLst>
          </p:cNvPr>
          <p:cNvPicPr>
            <a:picLocks noChangeAspect="1"/>
          </p:cNvPicPr>
          <p:nvPr/>
        </p:nvPicPr>
        <p:blipFill rotWithShape="1">
          <a:blip r:embed="rId2"/>
          <a:srcRect t="2800" r="-2" b="18427"/>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pPr marL="0" indent="0">
              <a:lnSpc>
                <a:spcPct val="90000"/>
              </a:lnSpc>
              <a:buNone/>
            </a:pPr>
            <a:r>
              <a:rPr lang="en-US" dirty="0">
                <a:solidFill>
                  <a:srgbClr val="FFFFFF"/>
                </a:solidFill>
              </a:rPr>
              <a:t>Feb 2016 to Apr 2016</a:t>
            </a:r>
          </a:p>
          <a:p>
            <a:pPr marL="0" indent="0">
              <a:lnSpc>
                <a:spcPct val="90000"/>
              </a:lnSpc>
              <a:buNone/>
            </a:pPr>
            <a:endParaRPr lang="en-US" dirty="0">
              <a:solidFill>
                <a:srgbClr val="FFFFFF"/>
              </a:solidFill>
            </a:endParaRPr>
          </a:p>
          <a:p>
            <a:pPr marL="0" indent="0">
              <a:lnSpc>
                <a:spcPct val="90000"/>
              </a:lnSpc>
              <a:buNone/>
            </a:pPr>
            <a:r>
              <a:rPr lang="en-US" dirty="0">
                <a:solidFill>
                  <a:srgbClr val="FFFFFF"/>
                </a:solidFill>
              </a:rPr>
              <a:t>In late February 2016, alleged Fulani herders reportedly massacred over 300 </a:t>
            </a:r>
            <a:r>
              <a:rPr lang="en-US" dirty="0" err="1">
                <a:solidFill>
                  <a:srgbClr val="FFFFFF"/>
                </a:solidFill>
              </a:rPr>
              <a:t>Idoma</a:t>
            </a:r>
            <a:r>
              <a:rPr lang="en-US" dirty="0">
                <a:solidFill>
                  <a:srgbClr val="FFFFFF"/>
                </a:solidFill>
              </a:rPr>
              <a:t> Christians in </a:t>
            </a:r>
            <a:r>
              <a:rPr lang="en-US" dirty="0" err="1">
                <a:solidFill>
                  <a:srgbClr val="FFFFFF"/>
                </a:solidFill>
              </a:rPr>
              <a:t>Agatu</a:t>
            </a:r>
            <a:r>
              <a:rPr lang="en-US" dirty="0">
                <a:solidFill>
                  <a:srgbClr val="FFFFFF"/>
                </a:solidFill>
              </a:rPr>
              <a:t>, an LGA in Benue State. </a:t>
            </a:r>
            <a:br>
              <a:rPr lang="en-US" dirty="0">
                <a:solidFill>
                  <a:srgbClr val="FFFFFF"/>
                </a:solidFill>
              </a:rPr>
            </a:br>
            <a:br>
              <a:rPr lang="en-US" dirty="0">
                <a:solidFill>
                  <a:srgbClr val="FFFFFF"/>
                </a:solidFill>
              </a:rPr>
            </a:br>
            <a:r>
              <a:rPr lang="en-US" dirty="0">
                <a:solidFill>
                  <a:srgbClr val="FFFFFF"/>
                </a:solidFill>
              </a:rPr>
              <a:t>These herders, supported by Boko Haram, occupied the farmers' land, using it as a grazing area for their cows. </a:t>
            </a:r>
            <a:br>
              <a:rPr lang="en-US" dirty="0">
                <a:solidFill>
                  <a:srgbClr val="FFFFFF"/>
                </a:solidFill>
              </a:rPr>
            </a:br>
            <a:br>
              <a:rPr lang="en-US" dirty="0">
                <a:solidFill>
                  <a:srgbClr val="FFFFFF"/>
                </a:solidFill>
              </a:rPr>
            </a:br>
            <a:r>
              <a:rPr lang="en-US" dirty="0">
                <a:solidFill>
                  <a:srgbClr val="FFFFFF"/>
                </a:solidFill>
              </a:rPr>
              <a:t>The Fulani herder gunmen claimed this was a retaliatory act, but no evidence was found of an initial strike.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9d5c27c29bfba46fe9f7d77b61df2c71">
            <a:extLst>
              <a:ext uri="{FF2B5EF4-FFF2-40B4-BE49-F238E27FC236}">
                <a16:creationId xmlns:a16="http://schemas.microsoft.com/office/drawing/2014/main" id="{27FB9801-FF75-9647-839B-5EBDBC584F26}"/>
              </a:ext>
            </a:extLst>
          </p:cNvPr>
          <p:cNvPicPr>
            <a:picLocks noChangeAspect="1"/>
          </p:cNvPicPr>
          <p:nvPr/>
        </p:nvPicPr>
        <p:blipFill rotWithShape="1">
          <a:blip r:embed="rId2"/>
          <a:srcRect l="40909" r="11532"/>
          <a:stretch/>
        </p:blipFill>
        <p:spPr>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1" name="Freeform: Shape 1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81178" y="856488"/>
            <a:ext cx="3744468" cy="1243584"/>
          </a:xfrm>
        </p:spPr>
        <p:txBody>
          <a:bodyPr anchor="ctr">
            <a:normAutofit/>
          </a:bodyPr>
          <a:lstStyle/>
          <a:p>
            <a:pPr>
              <a:lnSpc>
                <a:spcPct val="90000"/>
              </a:lnSpc>
            </a:pPr>
            <a:r>
              <a:t>30-40 People Killed in Godogodo, Kaduna Attacks</a:t>
            </a:r>
            <a:endParaRPr lang="en-US"/>
          </a:p>
        </p:txBody>
      </p:sp>
      <p:sp>
        <p:nvSpPr>
          <p:cNvPr id="15" name="Rectangle 1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281178" y="2522949"/>
            <a:ext cx="3799332" cy="3402363"/>
          </a:xfrm>
        </p:spPr>
        <p:txBody>
          <a:bodyPr anchor="t">
            <a:normAutofit/>
          </a:bodyPr>
          <a:lstStyle/>
          <a:p>
            <a:pPr marL="0" indent="0">
              <a:buNone/>
            </a:pPr>
            <a:r>
              <a:rPr lang="en-US" sz="1700" dirty="0"/>
              <a:t>Sep 24, 2016 to Oct 15, 2016</a:t>
            </a:r>
          </a:p>
          <a:p>
            <a:pPr marL="0" indent="0">
              <a:buNone/>
            </a:pPr>
            <a:endParaRPr lang="en-US" sz="1700" dirty="0"/>
          </a:p>
          <a:p>
            <a:pPr marL="0" indent="0">
              <a:buNone/>
            </a:pPr>
            <a:r>
              <a:rPr lang="en-US" sz="1700" dirty="0"/>
              <a:t>On September 24-25 and October 15, 2016, Fulani gunmen attacked the Christian </a:t>
            </a:r>
            <a:r>
              <a:rPr lang="en-US" sz="1700" dirty="0" err="1"/>
              <a:t>Godogodo</a:t>
            </a:r>
            <a:r>
              <a:rPr lang="en-US" sz="1700" dirty="0"/>
              <a:t> Village in Kaduna State, killing at least 30-40 people and injuring 16 others. In addition, more than 300 houses were burnt.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753A2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a:solidFill>
                  <a:srgbClr val="FFFFFF"/>
                </a:solidFill>
              </a:rPr>
              <a:t>Peace Agreements Broken 20 Days after Signing</a:t>
            </a:r>
          </a:p>
        </p:txBody>
      </p:sp>
      <p:pic>
        <p:nvPicPr>
          <p:cNvPr id="4" name="Picture 3" descr="bd0a0f12e3b048c3c370b556f00ddf90">
            <a:extLst>
              <a:ext uri="{FF2B5EF4-FFF2-40B4-BE49-F238E27FC236}">
                <a16:creationId xmlns:a16="http://schemas.microsoft.com/office/drawing/2014/main" id="{256281B4-56BC-8044-B554-7D8D773E4BCB}"/>
              </a:ext>
            </a:extLst>
          </p:cNvPr>
          <p:cNvPicPr>
            <a:picLocks noChangeAspect="1"/>
          </p:cNvPicPr>
          <p:nvPr/>
        </p:nvPicPr>
        <p:blipFill rotWithShape="1">
          <a:blip r:embed="rId2"/>
          <a:srcRect r="13968" b="-3"/>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lnSpcReduction="10000"/>
          </a:bodyPr>
          <a:lstStyle/>
          <a:p>
            <a:pPr marL="0" indent="0">
              <a:lnSpc>
                <a:spcPct val="90000"/>
              </a:lnSpc>
              <a:buNone/>
            </a:pPr>
            <a:r>
              <a:rPr lang="en-US" dirty="0">
                <a:solidFill>
                  <a:srgbClr val="FFFFFF"/>
                </a:solidFill>
              </a:rPr>
              <a:t>Jan 6, 2017 to Jan 24, 2017</a:t>
            </a:r>
          </a:p>
          <a:p>
            <a:pPr marL="0" indent="0">
              <a:lnSpc>
                <a:spcPct val="90000"/>
              </a:lnSpc>
              <a:buNone/>
            </a:pPr>
            <a:endParaRPr lang="en-US" dirty="0">
              <a:solidFill>
                <a:srgbClr val="FFFFFF"/>
              </a:solidFill>
            </a:endParaRPr>
          </a:p>
          <a:p>
            <a:pPr marL="0" indent="0">
              <a:lnSpc>
                <a:spcPct val="90000"/>
              </a:lnSpc>
              <a:buNone/>
            </a:pPr>
            <a:r>
              <a:rPr lang="en-US" dirty="0">
                <a:solidFill>
                  <a:srgbClr val="FFFFFF"/>
                </a:solidFill>
              </a:rPr>
              <a:t>On January 6, 2017, Mike </a:t>
            </a:r>
            <a:r>
              <a:rPr lang="en-US" dirty="0" err="1">
                <a:solidFill>
                  <a:srgbClr val="FFFFFF"/>
                </a:solidFill>
              </a:rPr>
              <a:t>Inalegwu</a:t>
            </a:r>
            <a:r>
              <a:rPr lang="en-US" dirty="0">
                <a:solidFill>
                  <a:srgbClr val="FFFFFF"/>
                </a:solidFill>
              </a:rPr>
              <a:t>, Sole Administrator of </a:t>
            </a:r>
            <a:r>
              <a:rPr lang="en-US" dirty="0" err="1">
                <a:solidFill>
                  <a:srgbClr val="FFFFFF"/>
                </a:solidFill>
              </a:rPr>
              <a:t>Agatu</a:t>
            </a:r>
            <a:r>
              <a:rPr lang="en-US" dirty="0">
                <a:solidFill>
                  <a:srgbClr val="FFFFFF"/>
                </a:solidFill>
              </a:rPr>
              <a:t> LGA, Benue State, came to peace agreements between the Fulani herdsmen and Christian </a:t>
            </a:r>
            <a:r>
              <a:rPr lang="en-US" dirty="0" err="1">
                <a:solidFill>
                  <a:srgbClr val="FFFFFF"/>
                </a:solidFill>
              </a:rPr>
              <a:t>Agatu</a:t>
            </a:r>
            <a:r>
              <a:rPr lang="en-US" dirty="0">
                <a:solidFill>
                  <a:srgbClr val="FFFFFF"/>
                </a:solidFill>
              </a:rPr>
              <a:t> community in Benue. </a:t>
            </a:r>
            <a:br>
              <a:rPr lang="en-US" dirty="0">
                <a:solidFill>
                  <a:srgbClr val="FFFFFF"/>
                </a:solidFill>
              </a:rPr>
            </a:br>
            <a:br>
              <a:rPr lang="en-US" dirty="0">
                <a:solidFill>
                  <a:srgbClr val="FFFFFF"/>
                </a:solidFill>
              </a:rPr>
            </a:br>
            <a:r>
              <a:rPr lang="en-US" dirty="0">
                <a:solidFill>
                  <a:srgbClr val="FFFFFF"/>
                </a:solidFill>
              </a:rPr>
              <a:t>This peace agreement allowed unarmed Fulani herdsmen from the neighboring Nasarawa state to allow their cows to graze safely. </a:t>
            </a:r>
            <a:br>
              <a:rPr lang="en-US" dirty="0">
                <a:solidFill>
                  <a:srgbClr val="FFFFFF"/>
                </a:solidFill>
              </a:rPr>
            </a:br>
            <a:br>
              <a:rPr lang="en-US" dirty="0">
                <a:solidFill>
                  <a:srgbClr val="FFFFFF"/>
                </a:solidFill>
              </a:rPr>
            </a:br>
            <a:r>
              <a:rPr lang="en-US" dirty="0">
                <a:solidFill>
                  <a:srgbClr val="FFFFFF"/>
                </a:solidFill>
              </a:rPr>
              <a:t>On January 24th, violence erupted again with 13 villagers and two herdsmen killed during an attack by Fulani herders.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3D695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91260"/>
            <a:ext cx="4945641" cy="1625210"/>
          </a:xfrm>
        </p:spPr>
        <p:txBody>
          <a:bodyPr>
            <a:normAutofit/>
          </a:bodyPr>
          <a:lstStyle/>
          <a:p>
            <a:r>
              <a:rPr lang="en-US">
                <a:solidFill>
                  <a:srgbClr val="FFFFFF"/>
                </a:solidFill>
              </a:rPr>
              <a:t>Over 330 Irigwe People Killed</a:t>
            </a:r>
          </a:p>
        </p:txBody>
      </p:sp>
      <p:pic>
        <p:nvPicPr>
          <p:cNvPr id="4" name="Picture 3" descr="45c0637b57ef4eaecc32780636145028">
            <a:extLst>
              <a:ext uri="{FF2B5EF4-FFF2-40B4-BE49-F238E27FC236}">
                <a16:creationId xmlns:a16="http://schemas.microsoft.com/office/drawing/2014/main" id="{982A15FE-E43B-5E40-AAEA-A81847E08048}"/>
              </a:ext>
            </a:extLst>
          </p:cNvPr>
          <p:cNvPicPr>
            <a:picLocks noChangeAspect="1"/>
          </p:cNvPicPr>
          <p:nvPr/>
        </p:nvPicPr>
        <p:blipFill rotWithShape="1">
          <a:blip r:embed="rId2"/>
          <a:srcRect l="27022" r="-3" b="-3"/>
          <a:stretch/>
        </p:blipFill>
        <p:spPr>
          <a:xfrm>
            <a:off x="245660" y="2454903"/>
            <a:ext cx="5293729" cy="408025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lnSpcReduction="10000"/>
          </a:bodyPr>
          <a:lstStyle/>
          <a:p>
            <a:pPr marL="0" indent="0">
              <a:lnSpc>
                <a:spcPct val="90000"/>
              </a:lnSpc>
              <a:buNone/>
            </a:pPr>
            <a:r>
              <a:rPr lang="en-US" dirty="0">
                <a:solidFill>
                  <a:srgbClr val="FFFFFF"/>
                </a:solidFill>
              </a:rPr>
              <a:t>2017</a:t>
            </a:r>
          </a:p>
          <a:p>
            <a:pPr marL="0" indent="0">
              <a:lnSpc>
                <a:spcPct val="90000"/>
              </a:lnSpc>
              <a:buNone/>
            </a:pPr>
            <a:endParaRPr lang="en-US" dirty="0">
              <a:solidFill>
                <a:srgbClr val="FFFFFF"/>
              </a:solidFill>
            </a:endParaRPr>
          </a:p>
          <a:p>
            <a:pPr marL="0" indent="0">
              <a:lnSpc>
                <a:spcPct val="90000"/>
              </a:lnSpc>
              <a:buNone/>
            </a:pPr>
            <a:r>
              <a:rPr lang="en-US" dirty="0">
                <a:solidFill>
                  <a:srgbClr val="FFFFFF"/>
                </a:solidFill>
              </a:rPr>
              <a:t>The </a:t>
            </a:r>
            <a:r>
              <a:rPr lang="en-US" dirty="0" err="1">
                <a:solidFill>
                  <a:srgbClr val="FFFFFF"/>
                </a:solidFill>
              </a:rPr>
              <a:t>Irigwe</a:t>
            </a:r>
            <a:r>
              <a:rPr lang="en-US" dirty="0">
                <a:solidFill>
                  <a:srgbClr val="FFFFFF"/>
                </a:solidFill>
              </a:rPr>
              <a:t> people have lived in Nigeria for centuries and are predominantly Christian. </a:t>
            </a:r>
            <a:br>
              <a:rPr lang="en-US" dirty="0">
                <a:solidFill>
                  <a:srgbClr val="FFFFFF"/>
                </a:solidFill>
              </a:rPr>
            </a:br>
            <a:br>
              <a:rPr lang="en-US" dirty="0">
                <a:solidFill>
                  <a:srgbClr val="FFFFFF"/>
                </a:solidFill>
              </a:rPr>
            </a:br>
            <a:r>
              <a:rPr lang="en-US" dirty="0">
                <a:solidFill>
                  <a:srgbClr val="FFFFFF"/>
                </a:solidFill>
              </a:rPr>
              <a:t>They are a small people group with a population between 100,000. They reside in Plateau State, located in the Middle Belt region of Nigeria.</a:t>
            </a:r>
            <a:br>
              <a:rPr lang="en-US" dirty="0">
                <a:solidFill>
                  <a:srgbClr val="FFFFFF"/>
                </a:solidFill>
              </a:rPr>
            </a:br>
            <a:br>
              <a:rPr lang="en-US" dirty="0">
                <a:solidFill>
                  <a:srgbClr val="FFFFFF"/>
                </a:solidFill>
              </a:rPr>
            </a:br>
            <a:r>
              <a:rPr lang="en-US" dirty="0">
                <a:solidFill>
                  <a:srgbClr val="FFFFFF"/>
                </a:solidFill>
              </a:rPr>
              <a:t>In the past few years, they have been under attack by Fulani militants. </a:t>
            </a:r>
            <a:br>
              <a:rPr lang="en-US" dirty="0">
                <a:solidFill>
                  <a:srgbClr val="FFFFFF"/>
                </a:solidFill>
              </a:rPr>
            </a:br>
            <a:br>
              <a:rPr lang="en-US" dirty="0">
                <a:solidFill>
                  <a:srgbClr val="FFFFFF"/>
                </a:solidFill>
              </a:rPr>
            </a:br>
            <a:r>
              <a:rPr lang="en-US" dirty="0">
                <a:solidFill>
                  <a:srgbClr val="FFFFFF"/>
                </a:solidFill>
              </a:rPr>
              <a:t>Since 2017, over 330 </a:t>
            </a:r>
            <a:r>
              <a:rPr lang="en-US" dirty="0" err="1">
                <a:solidFill>
                  <a:srgbClr val="FFFFFF"/>
                </a:solidFill>
              </a:rPr>
              <a:t>Irigwe</a:t>
            </a:r>
            <a:r>
              <a:rPr lang="en-US" dirty="0">
                <a:solidFill>
                  <a:srgbClr val="FFFFFF"/>
                </a:solidFill>
              </a:rPr>
              <a:t> people have been killed, over 4,000 homes burnt down, and 2,600 farms destroyed.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338328"/>
            <a:ext cx="2763774" cy="1608328"/>
          </a:xfrm>
        </p:spPr>
        <p:txBody>
          <a:bodyPr>
            <a:normAutofit/>
          </a:bodyPr>
          <a:lstStyle/>
          <a:p>
            <a:r>
              <a:rPr lang="en-US" sz="3100"/>
              <a:t>Nigeria Country Profile</a:t>
            </a:r>
          </a:p>
        </p:txBody>
      </p:sp>
      <p:sp>
        <p:nvSpPr>
          <p:cNvPr id="3" name="Content Placeholder 2"/>
          <p:cNvSpPr>
            <a:spLocks noGrp="1"/>
          </p:cNvSpPr>
          <p:nvPr>
            <p:ph idx="1"/>
          </p:nvPr>
        </p:nvSpPr>
        <p:spPr>
          <a:xfrm>
            <a:off x="3648075" y="338328"/>
            <a:ext cx="5006720" cy="1605083"/>
          </a:xfrm>
        </p:spPr>
        <p:txBody>
          <a:bodyPr anchor="ctr">
            <a:noAutofit/>
          </a:bodyPr>
          <a:lstStyle/>
          <a:p>
            <a:pPr marL="0" indent="0">
              <a:lnSpc>
                <a:spcPct val="90000"/>
              </a:lnSpc>
              <a:buNone/>
            </a:pPr>
            <a:r>
              <a:rPr lang="en-US" sz="1200" dirty="0"/>
              <a:t>The Federal Republic of Nigeria, informally known as Nigeria, is located in West Africa. Nigeria is a major political and economic force in the continent and one of the largest oil producers in the world. It is the most populous country in Africa with over 270 ethnic groups who speak more than 370 languages. It is estimated that half of the population is Muslim, 40-45% is Christian, and 5-10% practice indigenous religions. The population of Northern States is majority Muslim and Southern States is majority Christian.</a:t>
            </a:r>
          </a:p>
        </p:txBody>
      </p:sp>
      <p:sp>
        <p:nvSpPr>
          <p:cNvPr id="12" name="Rectangle 11">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11010"/>
            <a:ext cx="9144001"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2423160"/>
            <a:ext cx="4210176"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5f3cb26ba951be4c33997075e0ec8c1">
            <a:extLst>
              <a:ext uri="{FF2B5EF4-FFF2-40B4-BE49-F238E27FC236}">
                <a16:creationId xmlns:a16="http://schemas.microsoft.com/office/drawing/2014/main" id="{1F9A67A9-DC85-EE4B-BE62-0E700E4EE7B7}"/>
              </a:ext>
            </a:extLst>
          </p:cNvPr>
          <p:cNvPicPr>
            <a:picLocks noChangeAspect="1"/>
          </p:cNvPicPr>
          <p:nvPr/>
        </p:nvPicPr>
        <p:blipFill>
          <a:blip r:embed="rId2"/>
          <a:stretch>
            <a:fillRect/>
          </a:stretch>
        </p:blipFill>
        <p:spPr>
          <a:xfrm>
            <a:off x="480885" y="2858709"/>
            <a:ext cx="3730752" cy="3059215"/>
          </a:xfrm>
          <a:prstGeom prst="rect">
            <a:avLst/>
          </a:prstGeom>
        </p:spPr>
      </p:pic>
      <p:sp>
        <p:nvSpPr>
          <p:cNvPr id="16"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2423160"/>
            <a:ext cx="4210177"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138f94414a1cb374089d6ad9fc6e2955">
            <a:extLst>
              <a:ext uri="{FF2B5EF4-FFF2-40B4-BE49-F238E27FC236}">
                <a16:creationId xmlns:a16="http://schemas.microsoft.com/office/drawing/2014/main" id="{1885476C-B6BA-9048-B851-8546A7AECCBB}"/>
              </a:ext>
            </a:extLst>
          </p:cNvPr>
          <p:cNvPicPr>
            <a:picLocks noChangeAspect="1"/>
          </p:cNvPicPr>
          <p:nvPr/>
        </p:nvPicPr>
        <p:blipFill rotWithShape="1">
          <a:blip r:embed="rId3"/>
          <a:srcRect t="1134" r="4" b="120"/>
          <a:stretch/>
        </p:blipFill>
        <p:spPr>
          <a:xfrm>
            <a:off x="4932363" y="2940986"/>
            <a:ext cx="3730752" cy="2894662"/>
          </a:xfrm>
          <a:prstGeom prst="rect">
            <a:avLst/>
          </a:prstGeom>
        </p:spPr>
      </p:pic>
    </p:spTree>
    <p:extLst>
      <p:ext uri="{BB962C8B-B14F-4D97-AF65-F5344CB8AC3E}">
        <p14:creationId xmlns:p14="http://schemas.microsoft.com/office/powerpoint/2010/main" val="1847175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r>
              <a:t>Benue Governor Acknowledges Genocide on International Stage</a:t>
            </a:r>
          </a:p>
        </p:txBody>
      </p:sp>
      <p:sp>
        <p:nvSpPr>
          <p:cNvPr id="3" name="Content Placeholder 2"/>
          <p:cNvSpPr>
            <a:spLocks noGrp="1"/>
          </p:cNvSpPr>
          <p:nvPr>
            <p:ph idx="1"/>
          </p:nvPr>
        </p:nvSpPr>
        <p:spPr>
          <a:xfrm>
            <a:off x="3724073" y="2438400"/>
            <a:ext cx="4939867" cy="3785419"/>
          </a:xfrm>
        </p:spPr>
        <p:txBody>
          <a:bodyPr>
            <a:normAutofit lnSpcReduction="10000"/>
          </a:bodyPr>
          <a:lstStyle/>
          <a:p>
            <a:pPr marL="0" indent="0">
              <a:buNone/>
            </a:pPr>
            <a:r>
              <a:rPr lang="en-US" sz="1700" dirty="0"/>
              <a:t>Jan 2017</a:t>
            </a:r>
          </a:p>
          <a:p>
            <a:pPr marL="0" indent="0">
              <a:buNone/>
            </a:pPr>
            <a:endParaRPr lang="en-US" sz="1700" dirty="0"/>
          </a:p>
          <a:p>
            <a:pPr marL="0" indent="0">
              <a:buNone/>
            </a:pPr>
            <a:r>
              <a:rPr lang="en-US" sz="1700" dirty="0"/>
              <a:t>The Governor of Benue State, Samuel </a:t>
            </a:r>
            <a:r>
              <a:rPr lang="en-US" sz="1700" dirty="0" err="1"/>
              <a:t>Ortom</a:t>
            </a:r>
            <a:r>
              <a:rPr lang="en-US" sz="1700" dirty="0"/>
              <a:t>, received in his office Edward </a:t>
            </a:r>
            <a:r>
              <a:rPr lang="en-US" sz="1700" dirty="0" err="1"/>
              <a:t>Kallon</a:t>
            </a:r>
            <a:r>
              <a:rPr lang="en-US" sz="1700" dirty="0"/>
              <a:t>, Country Representative of the United Nations High Commissioner on Refugees for Nigeria, and addressed the Fulani herder crisis. </a:t>
            </a:r>
            <a:br>
              <a:rPr lang="en-US" sz="1700" dirty="0"/>
            </a:br>
            <a:br>
              <a:rPr lang="en-US" sz="1700" dirty="0"/>
            </a:br>
            <a:r>
              <a:rPr lang="en-US" sz="1700" dirty="0" err="1"/>
              <a:t>Ortom</a:t>
            </a:r>
            <a:r>
              <a:rPr lang="en-US" sz="1700" dirty="0"/>
              <a:t> claimed to the international community that over 1,878 people had been killed by Fulani herdsmen, 750 people were critically injured, and 200 people were missing.  </a:t>
            </a:r>
            <a:br>
              <a:rPr lang="en-US" sz="1700" dirty="0"/>
            </a:br>
            <a:br>
              <a:rPr lang="en-US" sz="1700" dirty="0"/>
            </a:br>
            <a:r>
              <a:rPr lang="en-US" sz="1700" dirty="0"/>
              <a:t>He also stated that the Fulani attacks on farms posed a serious threat to food security in Nigeria. </a:t>
            </a:r>
          </a:p>
        </p:txBody>
      </p:sp>
      <p:pic>
        <p:nvPicPr>
          <p:cNvPr id="4" name="Picture 3" descr="8602ba5d9061e55b1856d42081ad77e4">
            <a:extLst>
              <a:ext uri="{FF2B5EF4-FFF2-40B4-BE49-F238E27FC236}">
                <a16:creationId xmlns:a16="http://schemas.microsoft.com/office/drawing/2014/main" id="{376286D3-B72E-3F41-80AC-AA47E5A30071}"/>
              </a:ext>
            </a:extLst>
          </p:cNvPr>
          <p:cNvPicPr>
            <a:picLocks noChangeAspect="1"/>
          </p:cNvPicPr>
          <p:nvPr/>
        </p:nvPicPr>
        <p:blipFill rotWithShape="1">
          <a:blip r:embed="rId2"/>
          <a:srcRect l="29082" r="37332" b="-1"/>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407AE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6825" y="1188637"/>
            <a:ext cx="2241175" cy="4480726"/>
          </a:xfrm>
        </p:spPr>
        <p:txBody>
          <a:bodyPr>
            <a:normAutofit/>
          </a:bodyPr>
          <a:lstStyle/>
          <a:p>
            <a:pPr algn="r"/>
            <a:r>
              <a:rPr lang="en-US" sz="4000"/>
              <a:t>The Christian Narrative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1445" y="1648870"/>
            <a:ext cx="3527136" cy="3560260"/>
          </a:xfrm>
        </p:spPr>
        <p:txBody>
          <a:bodyPr anchor="ctr">
            <a:normAutofit/>
          </a:bodyPr>
          <a:lstStyle/>
          <a:p>
            <a:pPr marL="0" indent="0">
              <a:lnSpc>
                <a:spcPct val="90000"/>
              </a:lnSpc>
              <a:buNone/>
            </a:pPr>
            <a:r>
              <a:rPr lang="en-US" sz="1500" dirty="0"/>
              <a:t>Jul 5, 2017</a:t>
            </a:r>
          </a:p>
          <a:p>
            <a:pPr marL="0" indent="0">
              <a:lnSpc>
                <a:spcPct val="90000"/>
              </a:lnSpc>
              <a:buNone/>
            </a:pPr>
            <a:endParaRPr lang="en-US" sz="1500" dirty="0"/>
          </a:p>
          <a:p>
            <a:pPr marL="0" indent="0">
              <a:lnSpc>
                <a:spcPct val="90000"/>
              </a:lnSpc>
              <a:buNone/>
            </a:pPr>
            <a:r>
              <a:rPr lang="en-US" sz="1500" dirty="0"/>
              <a:t>The narrative of predominantly Christian farmers is that crop damages from herds which are led by the Fulani are perceived as deliberate acts against farmers. This has continually triggered farming communities to see the Fulani herdsmen as competitors for natural resources and killers. </a:t>
            </a:r>
            <a:br>
              <a:rPr lang="en-US" sz="1500" dirty="0"/>
            </a:br>
            <a:br>
              <a:rPr lang="en-US" sz="1500" dirty="0"/>
            </a:br>
            <a:r>
              <a:rPr lang="en-US" sz="1500" dirty="0"/>
              <a:t>The religious clerics immediately attribute the conflict to religion because of the audio and videotapes being distributed and played in markets in Nigeria of Muslim clerics attacking, discriminating, and denigrating the Bible and Christians.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87552"/>
            <a:ext cx="3364395" cy="1088136"/>
          </a:xfrm>
        </p:spPr>
        <p:txBody>
          <a:bodyPr anchor="b">
            <a:normAutofit/>
          </a:bodyPr>
          <a:lstStyle/>
          <a:p>
            <a:pPr>
              <a:lnSpc>
                <a:spcPct val="90000"/>
              </a:lnSpc>
            </a:pPr>
            <a:r>
              <a:rPr lang="en-US" sz="2300"/>
              <a:t>Benue State Buries 73 Killed By Fulani Herdsmen</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8609" y="2688336"/>
            <a:ext cx="3374136" cy="3584448"/>
          </a:xfrm>
        </p:spPr>
        <p:txBody>
          <a:bodyPr anchor="t">
            <a:normAutofit/>
          </a:bodyPr>
          <a:lstStyle/>
          <a:p>
            <a:pPr marL="0" indent="0">
              <a:buNone/>
            </a:pPr>
            <a:r>
              <a:rPr lang="en-US" sz="1800" dirty="0"/>
              <a:t>Jan 11, 2018</a:t>
            </a:r>
          </a:p>
          <a:p>
            <a:pPr marL="0" indent="0">
              <a:buNone/>
            </a:pPr>
            <a:endParaRPr lang="en-US" sz="1800" dirty="0"/>
          </a:p>
          <a:p>
            <a:pPr marL="0" indent="0">
              <a:buNone/>
            </a:pPr>
            <a:r>
              <a:rPr sz="1800" dirty="0"/>
              <a:t>In 2018, 73 people were killed in </a:t>
            </a:r>
            <a:r>
              <a:rPr sz="1800" dirty="0" err="1"/>
              <a:t>Guma</a:t>
            </a:r>
            <a:r>
              <a:rPr sz="1800" dirty="0"/>
              <a:t> and Logo LGAs in Benue State by Fulani Militia. Farmers and villagers were targeted during the attack. </a:t>
            </a:r>
          </a:p>
        </p:txBody>
      </p:sp>
      <p:pic>
        <p:nvPicPr>
          <p:cNvPr id="4" name="Picture 3" descr="653af53b10a6323b2118c96b38b85d21">
            <a:extLst>
              <a:ext uri="{FF2B5EF4-FFF2-40B4-BE49-F238E27FC236}">
                <a16:creationId xmlns:a16="http://schemas.microsoft.com/office/drawing/2014/main" id="{3C638D2C-1A2B-6A40-B655-4E64CE77B69E}"/>
              </a:ext>
            </a:extLst>
          </p:cNvPr>
          <p:cNvPicPr>
            <a:picLocks noChangeAspect="1"/>
          </p:cNvPicPr>
          <p:nvPr/>
        </p:nvPicPr>
        <p:blipFill rotWithShape="1">
          <a:blip r:embed="rId2"/>
          <a:srcRect l="21528" r="36125"/>
          <a:stretch/>
        </p:blipFill>
        <p:spPr>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3060da8ef0113734abb708d8f15db8d9">
            <a:extLst>
              <a:ext uri="{FF2B5EF4-FFF2-40B4-BE49-F238E27FC236}">
                <a16:creationId xmlns:a16="http://schemas.microsoft.com/office/drawing/2014/main" id="{99E7EFC4-FD00-6D46-B250-70A9A1D54C92}"/>
              </a:ext>
            </a:extLst>
          </p:cNvPr>
          <p:cNvPicPr>
            <a:picLocks noChangeAspect="1"/>
          </p:cNvPicPr>
          <p:nvPr/>
        </p:nvPicPr>
        <p:blipFill rotWithShape="1">
          <a:blip r:embed="rId2"/>
          <a:srcRect l="23185" r="23860" b="-1"/>
          <a:stretch/>
        </p:blipFill>
        <p:spPr>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1" name="Freeform: Shape 1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81178" y="856488"/>
            <a:ext cx="3744468" cy="1243584"/>
          </a:xfrm>
        </p:spPr>
        <p:txBody>
          <a:bodyPr anchor="ctr">
            <a:normAutofit/>
          </a:bodyPr>
          <a:lstStyle/>
          <a:p>
            <a:pPr>
              <a:lnSpc>
                <a:spcPct val="90000"/>
              </a:lnSpc>
            </a:pPr>
            <a:r>
              <a:rPr lang="en-US" sz="2100"/>
              <a:t>National Livestock Transformation Plan addresses socio-economic drivers of Fulani crisis</a:t>
            </a:r>
          </a:p>
        </p:txBody>
      </p:sp>
      <p:sp>
        <p:nvSpPr>
          <p:cNvPr id="15" name="Rectangle 1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281178" y="2522949"/>
            <a:ext cx="3799332" cy="3402363"/>
          </a:xfrm>
        </p:spPr>
        <p:txBody>
          <a:bodyPr anchor="t">
            <a:normAutofit lnSpcReduction="10000"/>
          </a:bodyPr>
          <a:lstStyle/>
          <a:p>
            <a:pPr marL="0" indent="0">
              <a:lnSpc>
                <a:spcPct val="90000"/>
              </a:lnSpc>
              <a:buNone/>
            </a:pPr>
            <a:r>
              <a:rPr lang="en-US" dirty="0"/>
              <a:t>2018 to 2020</a:t>
            </a:r>
          </a:p>
          <a:p>
            <a:pPr marL="0" indent="0">
              <a:lnSpc>
                <a:spcPct val="90000"/>
              </a:lnSpc>
              <a:buNone/>
            </a:pPr>
            <a:endParaRPr lang="en-US" dirty="0"/>
          </a:p>
          <a:p>
            <a:pPr marL="0" indent="0">
              <a:lnSpc>
                <a:spcPct val="90000"/>
              </a:lnSpc>
              <a:buNone/>
            </a:pPr>
            <a:r>
              <a:rPr lang="en-US" dirty="0"/>
              <a:t>The National Livestock Transformation Plan (NLTP) was created by the Nigerian government to address the "herder-farmer" crisis, especially the socio-economic drivers. </a:t>
            </a:r>
            <a:br>
              <a:rPr lang="en-US" dirty="0"/>
            </a:br>
            <a:br>
              <a:rPr lang="en-US" dirty="0"/>
            </a:br>
            <a:r>
              <a:rPr lang="en-US" dirty="0"/>
              <a:t>The NLTP has 6 pillars: economic investment; conflict resolution; law and order; humanitarian relief; information, education and strategic communication; and crosscutting issues. </a:t>
            </a:r>
            <a:br>
              <a:rPr lang="en-US" dirty="0"/>
            </a:br>
            <a:br>
              <a:rPr lang="en-US" dirty="0"/>
            </a:br>
            <a:r>
              <a:rPr lang="en-US" dirty="0"/>
              <a:t>The 10-year plan is expected to cost at least N179 billion ($496 million).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288029" y="365125"/>
            <a:ext cx="5373370" cy="1325563"/>
          </a:xfrm>
        </p:spPr>
        <p:txBody>
          <a:bodyPr>
            <a:normAutofit/>
          </a:bodyPr>
          <a:lstStyle/>
          <a:p>
            <a:r>
              <a:rPr lang="en-US"/>
              <a:t>Reprisal Attacks Due to Social Media Misinformation</a:t>
            </a:r>
          </a:p>
        </p:txBody>
      </p:sp>
      <p:pic>
        <p:nvPicPr>
          <p:cNvPr id="4" name="Picture 3" descr="adc4327ebb3fc374836bc4b9fada4a37">
            <a:extLst>
              <a:ext uri="{FF2B5EF4-FFF2-40B4-BE49-F238E27FC236}">
                <a16:creationId xmlns:a16="http://schemas.microsoft.com/office/drawing/2014/main" id="{547218C4-2D9F-D24E-B39B-79D465637FEE}"/>
              </a:ext>
            </a:extLst>
          </p:cNvPr>
          <p:cNvPicPr>
            <a:picLocks noChangeAspect="1"/>
          </p:cNvPicPr>
          <p:nvPr/>
        </p:nvPicPr>
        <p:blipFill rotWithShape="1">
          <a:blip r:embed="rId2"/>
          <a:srcRect l="12099" r="13077"/>
          <a:stretch/>
        </p:blipFill>
        <p:spPr>
          <a:xfrm>
            <a:off x="360045" y="2465207"/>
            <a:ext cx="2569467" cy="1927104"/>
          </a:xfrm>
          <a:prstGeom prst="rect">
            <a:avLst/>
          </a:prstGeom>
        </p:spPr>
      </p:pic>
      <p:sp>
        <p:nvSpPr>
          <p:cNvPr id="3" name="Content Placeholder 2"/>
          <p:cNvSpPr>
            <a:spLocks noGrp="1"/>
          </p:cNvSpPr>
          <p:nvPr>
            <p:ph idx="1"/>
          </p:nvPr>
        </p:nvSpPr>
        <p:spPr>
          <a:xfrm>
            <a:off x="3290636" y="2022601"/>
            <a:ext cx="5370763" cy="4154361"/>
          </a:xfrm>
        </p:spPr>
        <p:txBody>
          <a:bodyPr>
            <a:normAutofit fontScale="92500" lnSpcReduction="10000"/>
          </a:bodyPr>
          <a:lstStyle/>
          <a:p>
            <a:pPr marL="0" indent="0">
              <a:lnSpc>
                <a:spcPct val="90000"/>
              </a:lnSpc>
              <a:buNone/>
            </a:pPr>
            <a:r>
              <a:rPr lang="en-US" dirty="0"/>
              <a:t>Jun 23, 2018</a:t>
            </a:r>
          </a:p>
          <a:p>
            <a:pPr marL="0" indent="0">
              <a:lnSpc>
                <a:spcPct val="90000"/>
              </a:lnSpc>
              <a:buNone/>
            </a:pPr>
            <a:endParaRPr lang="en-US" dirty="0"/>
          </a:p>
          <a:p>
            <a:pPr marL="0" indent="0">
              <a:lnSpc>
                <a:spcPct val="90000"/>
              </a:lnSpc>
              <a:buNone/>
            </a:pPr>
            <a:r>
              <a:rPr lang="en-US" dirty="0"/>
              <a:t>Fake news and videos of violence in other countries in Africa are being spread on social media, specifically on Facebook, a platform used by 24 million Nigerians. </a:t>
            </a:r>
            <a:br>
              <a:rPr lang="en-US" dirty="0"/>
            </a:br>
            <a:br>
              <a:rPr lang="en-US" dirty="0"/>
            </a:br>
            <a:r>
              <a:rPr lang="en-US" dirty="0"/>
              <a:t>The content that is spread online is falsely labelled as herder/farmer violence, even though events may have occurred in another country or several years ago. </a:t>
            </a:r>
            <a:br>
              <a:rPr lang="en-US" dirty="0"/>
            </a:br>
            <a:br>
              <a:rPr lang="en-US" dirty="0"/>
            </a:br>
            <a:r>
              <a:rPr lang="en-US" dirty="0"/>
              <a:t>The Nigerian police reported that more than a dozen killings in Plateau State in Nigeria are the direct results of misinformation.</a:t>
            </a:r>
            <a:br>
              <a:rPr lang="en-US" dirty="0"/>
            </a:br>
            <a:br>
              <a:rPr lang="en-US" dirty="0"/>
            </a:br>
            <a:r>
              <a:rPr lang="en-US" dirty="0"/>
              <a:t>In a recent case, an innocent Fulani man was killed after graphic images were spread online, falsely attributed to a massacre in the </a:t>
            </a:r>
            <a:r>
              <a:rPr lang="en-US" dirty="0" err="1"/>
              <a:t>Gashish</a:t>
            </a:r>
            <a:r>
              <a:rPr lang="en-US" dirty="0"/>
              <a:t> district of Plateau State, Nigeria.</a:t>
            </a:r>
            <a:br>
              <a:rPr lang="en-US" dirty="0"/>
            </a:br>
            <a:br>
              <a:rPr lang="en-US" dirty="0"/>
            </a:br>
            <a:r>
              <a:rPr lang="en-US" dirty="0"/>
              <a:t>Although a massacre against the region's </a:t>
            </a:r>
            <a:r>
              <a:rPr lang="en-US" dirty="0" err="1"/>
              <a:t>Berom</a:t>
            </a:r>
            <a:r>
              <a:rPr lang="en-US" dirty="0"/>
              <a:t> ethnic people had occurred, with an estimated death toll between 83 and 238, many of the images had no link to the violence. The graphic images spread online provoked reprisal attacks against Fulani.</a:t>
            </a:r>
          </a:p>
        </p:txBody>
      </p:sp>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338328"/>
            <a:ext cx="2763774" cy="1608328"/>
          </a:xfrm>
        </p:spPr>
        <p:txBody>
          <a:bodyPr>
            <a:normAutofit/>
          </a:bodyPr>
          <a:lstStyle/>
          <a:p>
            <a:r>
              <a:rPr lang="en-US" sz="3100"/>
              <a:t>Hate Speech Spread on Social Media</a:t>
            </a:r>
          </a:p>
        </p:txBody>
      </p:sp>
      <p:sp>
        <p:nvSpPr>
          <p:cNvPr id="3" name="Content Placeholder 2"/>
          <p:cNvSpPr>
            <a:spLocks noGrp="1"/>
          </p:cNvSpPr>
          <p:nvPr>
            <p:ph idx="1"/>
          </p:nvPr>
        </p:nvSpPr>
        <p:spPr>
          <a:xfrm>
            <a:off x="3648075" y="338328"/>
            <a:ext cx="5006720" cy="1605083"/>
          </a:xfrm>
        </p:spPr>
        <p:txBody>
          <a:bodyPr anchor="ctr">
            <a:normAutofit fontScale="92500" lnSpcReduction="10000"/>
          </a:bodyPr>
          <a:lstStyle/>
          <a:p>
            <a:pPr marL="0" indent="0">
              <a:lnSpc>
                <a:spcPct val="90000"/>
              </a:lnSpc>
              <a:buNone/>
            </a:pPr>
            <a:r>
              <a:rPr lang="en-US" sz="1300" dirty="0"/>
              <a:t>2018</a:t>
            </a:r>
          </a:p>
          <a:p>
            <a:pPr marL="0" indent="0">
              <a:lnSpc>
                <a:spcPct val="90000"/>
              </a:lnSpc>
              <a:buNone/>
            </a:pPr>
            <a:endParaRPr lang="en-US" sz="1300" dirty="0"/>
          </a:p>
          <a:p>
            <a:pPr marL="0" indent="0">
              <a:lnSpc>
                <a:spcPct val="90000"/>
              </a:lnSpc>
              <a:buNone/>
            </a:pPr>
            <a:r>
              <a:rPr lang="en-US" sz="1400" dirty="0"/>
              <a:t>One particularly divisive figure on Nigerian social media is Dr. Idris Ahmed. Ahmed is based in the UK but was born in Nigeria and identifies as Fulani. </a:t>
            </a:r>
            <a:br>
              <a:rPr lang="en-US" sz="1400" dirty="0"/>
            </a:br>
            <a:br>
              <a:rPr lang="en-US" sz="1400" dirty="0"/>
            </a:br>
            <a:r>
              <a:rPr lang="en-US" sz="1400" dirty="0"/>
              <a:t>On Facebook, he instigates fear and animosity against the </a:t>
            </a:r>
            <a:r>
              <a:rPr lang="en-US" sz="1400" dirty="0" err="1"/>
              <a:t>Berom</a:t>
            </a:r>
            <a:r>
              <a:rPr lang="en-US" sz="1400" dirty="0"/>
              <a:t> ethnic people in Jos by calling them "savages," "barbarians," and "terrorists." He also called for the annihilation of </a:t>
            </a:r>
            <a:r>
              <a:rPr lang="en-US" sz="1400" dirty="0" err="1"/>
              <a:t>Berom</a:t>
            </a:r>
            <a:r>
              <a:rPr lang="en-US" sz="1400" dirty="0"/>
              <a:t> people. </a:t>
            </a:r>
          </a:p>
        </p:txBody>
      </p:sp>
      <p:sp>
        <p:nvSpPr>
          <p:cNvPr id="15" name="Rectangle 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11010"/>
            <a:ext cx="9144001"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2423160"/>
            <a:ext cx="4210176"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53175742c61c4b4bf0d3dfbe4287763">
            <a:extLst>
              <a:ext uri="{FF2B5EF4-FFF2-40B4-BE49-F238E27FC236}">
                <a16:creationId xmlns:a16="http://schemas.microsoft.com/office/drawing/2014/main" id="{C7A3E54B-F3B1-1A49-869D-70701DA9E760}"/>
              </a:ext>
            </a:extLst>
          </p:cNvPr>
          <p:cNvPicPr>
            <a:picLocks noChangeAspect="1"/>
          </p:cNvPicPr>
          <p:nvPr/>
        </p:nvPicPr>
        <p:blipFill>
          <a:blip r:embed="rId2"/>
          <a:stretch>
            <a:fillRect/>
          </a:stretch>
        </p:blipFill>
        <p:spPr>
          <a:xfrm>
            <a:off x="537558" y="2742397"/>
            <a:ext cx="3617406" cy="3291840"/>
          </a:xfrm>
          <a:prstGeom prst="rect">
            <a:avLst/>
          </a:prstGeom>
        </p:spPr>
      </p:pic>
      <p:sp>
        <p:nvSpPr>
          <p:cNvPr id="14"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2423160"/>
            <a:ext cx="4210177"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1fdc93181696cc845bc29bbd9cf6dfc">
            <a:extLst>
              <a:ext uri="{FF2B5EF4-FFF2-40B4-BE49-F238E27FC236}">
                <a16:creationId xmlns:a16="http://schemas.microsoft.com/office/drawing/2014/main" id="{1B9013C9-60DA-8A44-8462-80066F42458B}"/>
              </a:ext>
            </a:extLst>
          </p:cNvPr>
          <p:cNvPicPr>
            <a:picLocks noChangeAspect="1"/>
          </p:cNvPicPr>
          <p:nvPr/>
        </p:nvPicPr>
        <p:blipFill>
          <a:blip r:embed="rId3"/>
          <a:stretch>
            <a:fillRect/>
          </a:stretch>
        </p:blipFill>
        <p:spPr>
          <a:xfrm>
            <a:off x="4932363" y="2793421"/>
            <a:ext cx="3730752" cy="318979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87552"/>
            <a:ext cx="3364395" cy="1088136"/>
          </a:xfrm>
        </p:spPr>
        <p:txBody>
          <a:bodyPr anchor="b">
            <a:normAutofit/>
          </a:bodyPr>
          <a:lstStyle/>
          <a:p>
            <a:pPr>
              <a:lnSpc>
                <a:spcPct val="90000"/>
              </a:lnSpc>
            </a:pPr>
            <a:r>
              <a:rPr lang="en-US" sz="2300"/>
              <a:t>Fulani Militia Pose Greater Threat than Boko Haram</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8609" y="2688336"/>
            <a:ext cx="3374136" cy="3584448"/>
          </a:xfrm>
        </p:spPr>
        <p:txBody>
          <a:bodyPr anchor="t">
            <a:normAutofit/>
          </a:bodyPr>
          <a:lstStyle/>
          <a:p>
            <a:pPr marL="0" indent="0">
              <a:buNone/>
            </a:pPr>
            <a:r>
              <a:rPr dirty="0"/>
              <a:t>Between January and June 2018, there were 47.5% more attacks by Fulani Militia than by Boko Haram, but President Buhari </a:t>
            </a:r>
            <a:r>
              <a:rPr lang="en-US" dirty="0"/>
              <a:t>had</a:t>
            </a:r>
            <a:r>
              <a:rPr dirty="0"/>
              <a:t> not addressed this growing threat.</a:t>
            </a:r>
            <a:br>
              <a:rPr dirty="0"/>
            </a:br>
            <a:br>
              <a:rPr dirty="0"/>
            </a:br>
            <a:r>
              <a:rPr dirty="0"/>
              <a:t>In the first half of 2018 alone, Fulani Militia killed 1,700 people, </a:t>
            </a:r>
            <a:r>
              <a:rPr lang="en-US" dirty="0"/>
              <a:t>six</a:t>
            </a:r>
            <a:r>
              <a:rPr dirty="0"/>
              <a:t> times more Christians than Boko Haram that year. </a:t>
            </a:r>
          </a:p>
        </p:txBody>
      </p:sp>
      <p:pic>
        <p:nvPicPr>
          <p:cNvPr id="4" name="Picture 3" descr="09124f72e990f2afbfd63b1000fefcaf">
            <a:extLst>
              <a:ext uri="{FF2B5EF4-FFF2-40B4-BE49-F238E27FC236}">
                <a16:creationId xmlns:a16="http://schemas.microsoft.com/office/drawing/2014/main" id="{DA76532C-4B85-F048-B65B-16D0119DC08D}"/>
              </a:ext>
            </a:extLst>
          </p:cNvPr>
          <p:cNvPicPr>
            <a:picLocks noChangeAspect="1"/>
          </p:cNvPicPr>
          <p:nvPr/>
        </p:nvPicPr>
        <p:blipFill rotWithShape="1">
          <a:blip r:embed="rId2"/>
          <a:srcRect r="43537"/>
          <a:stretch/>
        </p:blipFill>
        <p:spPr>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US" sz="3100"/>
              <a:t>Amnesty International Reports 312 Incidents</a:t>
            </a:r>
          </a:p>
        </p:txBody>
      </p:sp>
      <p:pic>
        <p:nvPicPr>
          <p:cNvPr id="4" name="Picture 3" descr="1010961250a8e1a7e8f2023a4bc8101f">
            <a:extLst>
              <a:ext uri="{FF2B5EF4-FFF2-40B4-BE49-F238E27FC236}">
                <a16:creationId xmlns:a16="http://schemas.microsoft.com/office/drawing/2014/main" id="{9E02008D-6BE6-F64A-9F0F-59230ED0522D}"/>
              </a:ext>
            </a:extLst>
          </p:cNvPr>
          <p:cNvPicPr>
            <a:picLocks noChangeAspect="1"/>
          </p:cNvPicPr>
          <p:nvPr/>
        </p:nvPicPr>
        <p:blipFill rotWithShape="1">
          <a:blip r:embed="rId2"/>
          <a:srcRect t="951" b="3002"/>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614060" cy="2452687"/>
          </a:xfrm>
        </p:spPr>
        <p:txBody>
          <a:bodyPr anchor="ctr">
            <a:normAutofit/>
          </a:bodyPr>
          <a:lstStyle/>
          <a:p>
            <a:pPr marL="0" indent="0">
              <a:lnSpc>
                <a:spcPct val="90000"/>
              </a:lnSpc>
              <a:buNone/>
            </a:pPr>
            <a:r>
              <a:rPr lang="en-US" sz="1400" dirty="0"/>
              <a:t>Jan 2016 to Oct 2018</a:t>
            </a:r>
          </a:p>
          <a:p>
            <a:pPr marL="0" indent="0">
              <a:lnSpc>
                <a:spcPct val="90000"/>
              </a:lnSpc>
              <a:buNone/>
            </a:pPr>
            <a:endParaRPr lang="en-US" sz="1400" dirty="0"/>
          </a:p>
          <a:p>
            <a:pPr marL="0" indent="0">
              <a:lnSpc>
                <a:spcPct val="90000"/>
              </a:lnSpc>
              <a:buNone/>
            </a:pPr>
            <a:r>
              <a:rPr lang="en-US" sz="1400" dirty="0"/>
              <a:t>Amnesty International documented 312 incidents of attacks and reprisal attacks in 22 states and Abuja between January 2016 and October 2018.</a:t>
            </a:r>
            <a:br>
              <a:rPr lang="en-US" sz="1400" dirty="0"/>
            </a:br>
            <a:br>
              <a:rPr lang="en-US" sz="1400" dirty="0"/>
            </a:br>
            <a:r>
              <a:rPr lang="en-US" sz="1400" dirty="0"/>
              <a:t>As a result of these attacks Amnesty International estimates that at least 3,641 people may have been killed, 406 injured, 5,000 houses burnt down, and 182,530 people displaced.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44f59ab7fdd7003aee4e1fe7245e281">
            <a:extLst>
              <a:ext uri="{FF2B5EF4-FFF2-40B4-BE49-F238E27FC236}">
                <a16:creationId xmlns:a16="http://schemas.microsoft.com/office/drawing/2014/main" id="{16A74ADD-B821-D546-B66E-B4387B9AE491}"/>
              </a:ext>
            </a:extLst>
          </p:cNvPr>
          <p:cNvPicPr>
            <a:picLocks noChangeAspect="1"/>
          </p:cNvPicPr>
          <p:nvPr/>
        </p:nvPicPr>
        <p:blipFill rotWithShape="1">
          <a:blip r:embed="rId2">
            <a:alphaModFix amt="35000"/>
          </a:blip>
          <a:srcRect l="6029" r="5173" b="2"/>
          <a:stretch/>
        </p:blipFill>
        <p:spPr>
          <a:xfrm>
            <a:off x="20" y="10"/>
            <a:ext cx="9143979" cy="6857990"/>
          </a:xfrm>
          <a:prstGeom prst="rect">
            <a:avLst/>
          </a:prstGeom>
        </p:spPr>
      </p:pic>
      <p:sp>
        <p:nvSpPr>
          <p:cNvPr id="2" name="Title 1"/>
          <p:cNvSpPr>
            <a:spLocks noGrp="1"/>
          </p:cNvSpPr>
          <p:nvPr>
            <p:ph type="title"/>
          </p:nvPr>
        </p:nvSpPr>
        <p:spPr>
          <a:xfrm>
            <a:off x="628650" y="1065862"/>
            <a:ext cx="2484873" cy="4726276"/>
          </a:xfrm>
        </p:spPr>
        <p:txBody>
          <a:bodyPr>
            <a:normAutofit/>
          </a:bodyPr>
          <a:lstStyle/>
          <a:p>
            <a:pPr algn="r"/>
            <a:r>
              <a:rPr lang="en-US" sz="2700">
                <a:solidFill>
                  <a:srgbClr val="FFFFFF"/>
                </a:solidFill>
              </a:rPr>
              <a:t>Nigerian House of Representatives Declare Genocide </a:t>
            </a:r>
          </a:p>
        </p:txBody>
      </p:sp>
      <p:cxnSp>
        <p:nvCxnSpPr>
          <p:cNvPr id="27" name="Straight Connector 2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66534" y="1065862"/>
            <a:ext cx="4308514" cy="4726276"/>
          </a:xfrm>
        </p:spPr>
        <p:txBody>
          <a:bodyPr anchor="ctr">
            <a:normAutofit/>
          </a:bodyPr>
          <a:lstStyle/>
          <a:p>
            <a:pPr marL="0" indent="0">
              <a:buNone/>
            </a:pPr>
            <a:r>
              <a:rPr lang="en-US" sz="1700">
                <a:solidFill>
                  <a:srgbClr val="FFFFFF"/>
                </a:solidFill>
              </a:rPr>
              <a:t>On July 4, 2018, the Nigerian House of Representatives declared the massacres in Christian villages in Plateau State to be a genocide.</a:t>
            </a:r>
            <a:br>
              <a:rPr lang="en-US" sz="1700">
                <a:solidFill>
                  <a:srgbClr val="FFFFFF"/>
                </a:solidFill>
              </a:rPr>
            </a:br>
            <a:br>
              <a:rPr lang="en-US" sz="1700">
                <a:solidFill>
                  <a:srgbClr val="FFFFFF"/>
                </a:solidFill>
              </a:rPr>
            </a:br>
            <a:r>
              <a:rPr lang="en-US" sz="1700">
                <a:solidFill>
                  <a:srgbClr val="FFFFFF"/>
                </a:solidFill>
              </a:rPr>
              <a:t>They urged the Federal Government to stop the killings and establish orphanages in areas impacted by violence.</a:t>
            </a:r>
            <a:br>
              <a:rPr lang="en-US" sz="1700">
                <a:solidFill>
                  <a:srgbClr val="FFFFFF"/>
                </a:solidFill>
              </a:rPr>
            </a:br>
            <a:br>
              <a:rPr lang="en-US" sz="1700">
                <a:solidFill>
                  <a:srgbClr val="FFFFFF"/>
                </a:solidFill>
              </a:rPr>
            </a:br>
            <a:r>
              <a:rPr lang="en-US" sz="1700">
                <a:solidFill>
                  <a:srgbClr val="FFFFFF"/>
                </a:solidFill>
              </a:rPr>
              <a:t>Early in June 2020, Nigerian President Muhammadu Buhari's office announced that soldiers killed 1,400 fighters over the past two months.</a:t>
            </a:r>
            <a:br>
              <a:rPr lang="en-US" sz="1700">
                <a:solidFill>
                  <a:srgbClr val="FFFFFF"/>
                </a:solidFill>
              </a:rPr>
            </a:br>
            <a:br>
              <a:rPr lang="en-US" sz="1700">
                <a:solidFill>
                  <a:srgbClr val="FFFFFF"/>
                </a:solidFill>
              </a:rPr>
            </a:br>
            <a:r>
              <a:rPr lang="en-US" sz="1700">
                <a:solidFill>
                  <a:srgbClr val="FFFFFF"/>
                </a:solidFill>
              </a:rPr>
              <a:t>After several killings, Buhari's spokesman, Garba Shehu, said the president condemned the violence.</a:t>
            </a:r>
          </a:p>
        </p:txBody>
      </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1">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631611868c0013940f940d4bc72c7a60">
            <a:extLst>
              <a:ext uri="{FF2B5EF4-FFF2-40B4-BE49-F238E27FC236}">
                <a16:creationId xmlns:a16="http://schemas.microsoft.com/office/drawing/2014/main" id="{95F9604A-16CA-4148-9D31-78BABD157396}"/>
              </a:ext>
            </a:extLst>
          </p:cNvPr>
          <p:cNvPicPr>
            <a:picLocks noChangeAspect="1"/>
          </p:cNvPicPr>
          <p:nvPr/>
        </p:nvPicPr>
        <p:blipFill rotWithShape="1">
          <a:blip r:embed="rId2"/>
          <a:srcRect l="27415" r="15233" b="-2"/>
          <a:stretch/>
        </p:blipFill>
        <p:spPr>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31" name="Freeform: Shape 23">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25">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81178" y="856488"/>
            <a:ext cx="3744468" cy="1243584"/>
          </a:xfrm>
        </p:spPr>
        <p:txBody>
          <a:bodyPr anchor="ctr">
            <a:normAutofit/>
          </a:bodyPr>
          <a:lstStyle/>
          <a:p>
            <a:r>
              <a:rPr lang="en-US" sz="3000"/>
              <a:t>Summary of Events: 2019-2020</a:t>
            </a:r>
          </a:p>
        </p:txBody>
      </p:sp>
      <p:sp>
        <p:nvSpPr>
          <p:cNvPr id="28" name="Rectangle 27">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281178" y="2522949"/>
            <a:ext cx="3799332" cy="3402363"/>
          </a:xfrm>
        </p:spPr>
        <p:txBody>
          <a:bodyPr anchor="t">
            <a:normAutofit lnSpcReduction="10000"/>
          </a:bodyPr>
          <a:lstStyle/>
          <a:p>
            <a:pPr marL="0" indent="0">
              <a:lnSpc>
                <a:spcPct val="90000"/>
              </a:lnSpc>
              <a:buNone/>
            </a:pPr>
            <a:r>
              <a:rPr lang="en-US" sz="1400" b="1" dirty="0"/>
              <a:t>Mar 8-9, 2019: </a:t>
            </a:r>
            <a:r>
              <a:rPr lang="en-US" sz="1400" dirty="0"/>
              <a:t>At least 85 people are killed in attacks on three communities in Kaduna State.</a:t>
            </a:r>
            <a:br>
              <a:rPr lang="en-US" sz="1400" dirty="0"/>
            </a:br>
            <a:br>
              <a:rPr lang="en-US" sz="1400" dirty="0"/>
            </a:br>
            <a:r>
              <a:rPr lang="en-US" sz="1400" b="1" dirty="0"/>
              <a:t>Jul 19, 2019: </a:t>
            </a:r>
            <a:r>
              <a:rPr lang="en-US" sz="1400" dirty="0"/>
              <a:t>Attackers in Kaduna State amputate a pregnant woman's arm as they kill her four children.</a:t>
            </a:r>
            <a:br>
              <a:rPr lang="en-US" sz="1400" dirty="0"/>
            </a:br>
            <a:br>
              <a:rPr lang="en-US" sz="1400" dirty="0"/>
            </a:br>
            <a:r>
              <a:rPr lang="en-US" sz="1400" b="1" dirty="0"/>
              <a:t>Dec 20, 2019: </a:t>
            </a:r>
            <a:r>
              <a:rPr lang="en-US" sz="1400" dirty="0"/>
              <a:t>Nigeria is added to the U.S. Special Watch List for countries believed to have engaged in or tolerated "severe violations of religious freedom."</a:t>
            </a:r>
            <a:br>
              <a:rPr lang="en-US" sz="1400" dirty="0"/>
            </a:br>
            <a:br>
              <a:rPr lang="en-US" sz="1400" dirty="0"/>
            </a:br>
            <a:r>
              <a:rPr lang="en-US" sz="1400" b="1" dirty="0"/>
              <a:t>Jan-Apr 2020: </a:t>
            </a:r>
            <a:r>
              <a:rPr lang="en-US" sz="1400" dirty="0"/>
              <a:t>Over 400 Christians were killed between January and the start of April 2020, including seven elderly people who burned alive in a house.</a:t>
            </a:r>
            <a:br>
              <a:rPr lang="en-US" sz="1400" dirty="0"/>
            </a:br>
            <a:br>
              <a:rPr lang="en-US" sz="1400" dirty="0"/>
            </a:br>
            <a:r>
              <a:rPr lang="en-US" sz="1400" b="1" dirty="0"/>
              <a:t>Apr 23-25, 2020: </a:t>
            </a:r>
            <a:r>
              <a:rPr lang="en-US" sz="1400" dirty="0"/>
              <a:t>13 killed and 13 others kidnapped in five villages in Kaduna State.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6825" y="1188637"/>
            <a:ext cx="2241175" cy="4480726"/>
          </a:xfrm>
        </p:spPr>
        <p:txBody>
          <a:bodyPr>
            <a:normAutofit/>
          </a:bodyPr>
          <a:lstStyle/>
          <a:p>
            <a:pPr algn="r"/>
            <a:r>
              <a:rPr lang="en-US" sz="3100" dirty="0"/>
              <a:t>Christian background</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1445" y="1648870"/>
            <a:ext cx="3527136" cy="3560260"/>
          </a:xfrm>
        </p:spPr>
        <p:txBody>
          <a:bodyPr anchor="ctr">
            <a:normAutofit/>
          </a:bodyPr>
          <a:lstStyle/>
          <a:p>
            <a:pPr marL="0" indent="0">
              <a:lnSpc>
                <a:spcPct val="90000"/>
              </a:lnSpc>
              <a:buNone/>
            </a:pPr>
            <a:r>
              <a:rPr lang="en-US" sz="1500" dirty="0"/>
              <a:t>In the 19th century, the Sokoto Caliphate was established under Uthman dan Fodio.  At this time, there were violent raids, many non-Muslims were enslaved from smaller tribes and the land was annexed for Fulani pastoral clans. </a:t>
            </a:r>
            <a:br>
              <a:rPr lang="en-US" sz="1500" dirty="0"/>
            </a:br>
            <a:br>
              <a:rPr lang="en-US" sz="1500" dirty="0"/>
            </a:br>
            <a:r>
              <a:rPr lang="en-US" sz="1500" dirty="0"/>
              <a:t>When the British conquered the Caliphate in 1903, it was the world's largest slave polity, with Fulani leaders preying on smaller tribes to feed the slave trade. The smaller tribes abandoned their traditional religions and turned to Christianity, but still remember the violence they experienced.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37F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a:solidFill>
                  <a:srgbClr val="FFFFFF"/>
                </a:solidFill>
              </a:rPr>
              <a:t>At Least 85 Killed in Attacks on 3 Communities</a:t>
            </a:r>
          </a:p>
        </p:txBody>
      </p:sp>
      <p:pic>
        <p:nvPicPr>
          <p:cNvPr id="4" name="Picture 3" descr="845916a093023b22f286a9bc71cd3d42">
            <a:extLst>
              <a:ext uri="{FF2B5EF4-FFF2-40B4-BE49-F238E27FC236}">
                <a16:creationId xmlns:a16="http://schemas.microsoft.com/office/drawing/2014/main" id="{D64CB94E-A324-7942-9600-5EAC3720B510}"/>
              </a:ext>
            </a:extLst>
          </p:cNvPr>
          <p:cNvPicPr>
            <a:picLocks noChangeAspect="1"/>
          </p:cNvPicPr>
          <p:nvPr/>
        </p:nvPicPr>
        <p:blipFill rotWithShape="1">
          <a:blip r:embed="rId2"/>
          <a:srcRect l="10029" r="17474"/>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pPr marL="0" indent="0">
              <a:lnSpc>
                <a:spcPct val="90000"/>
              </a:lnSpc>
              <a:buNone/>
            </a:pPr>
            <a:r>
              <a:rPr lang="en-US" sz="1400" dirty="0">
                <a:solidFill>
                  <a:srgbClr val="FFFFFF"/>
                </a:solidFill>
              </a:rPr>
              <a:t>Mar 7, 2019 to Mar 9, 2019</a:t>
            </a:r>
          </a:p>
          <a:p>
            <a:pPr marL="0" indent="0">
              <a:lnSpc>
                <a:spcPct val="90000"/>
              </a:lnSpc>
              <a:buNone/>
            </a:pPr>
            <a:endParaRPr lang="en-US" sz="1400" dirty="0">
              <a:solidFill>
                <a:srgbClr val="FFFFFF"/>
              </a:solidFill>
            </a:endParaRPr>
          </a:p>
          <a:p>
            <a:pPr marL="0" indent="0">
              <a:lnSpc>
                <a:spcPct val="90000"/>
              </a:lnSpc>
              <a:buNone/>
            </a:pPr>
            <a:r>
              <a:rPr lang="en-US" sz="1400" dirty="0">
                <a:solidFill>
                  <a:srgbClr val="FFFFFF"/>
                </a:solidFill>
              </a:rPr>
              <a:t>At least 85 people were killed in attacks on 3 communities in Kaduna State by suspected Fulani herdsmen. The communities affected were </a:t>
            </a:r>
            <a:r>
              <a:rPr lang="en-US" sz="1400" dirty="0" err="1">
                <a:solidFill>
                  <a:srgbClr val="FFFFFF"/>
                </a:solidFill>
              </a:rPr>
              <a:t>Anguwan</a:t>
            </a:r>
            <a:r>
              <a:rPr lang="en-US" sz="1400" dirty="0">
                <a:solidFill>
                  <a:srgbClr val="FFFFFF"/>
                </a:solidFill>
              </a:rPr>
              <a:t> Barde and </a:t>
            </a:r>
            <a:r>
              <a:rPr lang="en-US" sz="1400" dirty="0" err="1">
                <a:solidFill>
                  <a:srgbClr val="FFFFFF"/>
                </a:solidFill>
              </a:rPr>
              <a:t>Gamu</a:t>
            </a:r>
            <a:r>
              <a:rPr lang="en-US" sz="1400" dirty="0">
                <a:solidFill>
                  <a:srgbClr val="FFFFFF"/>
                </a:solidFill>
              </a:rPr>
              <a:t> villages in </a:t>
            </a:r>
            <a:r>
              <a:rPr lang="en-US" sz="1400" dirty="0" err="1">
                <a:solidFill>
                  <a:srgbClr val="FFFFFF"/>
                </a:solidFill>
              </a:rPr>
              <a:t>Kajuru</a:t>
            </a:r>
            <a:r>
              <a:rPr lang="en-US" sz="1400" dirty="0">
                <a:solidFill>
                  <a:srgbClr val="FFFFFF"/>
                </a:solidFill>
              </a:rPr>
              <a:t> Local Government Area (LGA) and </a:t>
            </a:r>
            <a:r>
              <a:rPr lang="en-US" sz="1400" dirty="0" err="1">
                <a:solidFill>
                  <a:srgbClr val="FFFFFF"/>
                </a:solidFill>
              </a:rPr>
              <a:t>Gerti</a:t>
            </a:r>
            <a:r>
              <a:rPr lang="en-US" sz="1400" dirty="0">
                <a:solidFill>
                  <a:srgbClr val="FFFFFF"/>
                </a:solidFill>
              </a:rPr>
              <a:t>, </a:t>
            </a:r>
            <a:r>
              <a:rPr lang="en-US" sz="1400" dirty="0" err="1">
                <a:solidFill>
                  <a:srgbClr val="FFFFFF"/>
                </a:solidFill>
              </a:rPr>
              <a:t>Kaninkon</a:t>
            </a:r>
            <a:r>
              <a:rPr lang="en-US" sz="1400" dirty="0">
                <a:solidFill>
                  <a:srgbClr val="FFFFFF"/>
                </a:solidFill>
              </a:rPr>
              <a:t> Chiefdom in </a:t>
            </a:r>
            <a:r>
              <a:rPr lang="en-US" sz="1400" dirty="0" err="1">
                <a:solidFill>
                  <a:srgbClr val="FFFFFF"/>
                </a:solidFill>
              </a:rPr>
              <a:t>Jama’a</a:t>
            </a:r>
            <a:r>
              <a:rPr lang="en-US" sz="1400" dirty="0">
                <a:solidFill>
                  <a:srgbClr val="FFFFFF"/>
                </a:solidFill>
              </a:rPr>
              <a:t> LGA. </a:t>
            </a:r>
            <a:br>
              <a:rPr lang="en-US" sz="1400" dirty="0">
                <a:solidFill>
                  <a:srgbClr val="FFFFFF"/>
                </a:solidFill>
              </a:rPr>
            </a:br>
            <a:br>
              <a:rPr lang="en-US" sz="1400" dirty="0">
                <a:solidFill>
                  <a:srgbClr val="FFFFFF"/>
                </a:solidFill>
              </a:rPr>
            </a:br>
            <a:r>
              <a:rPr lang="en-US" sz="1400" dirty="0">
                <a:solidFill>
                  <a:srgbClr val="FFFFFF"/>
                </a:solidFill>
              </a:rPr>
              <a:t>The attack in </a:t>
            </a:r>
            <a:r>
              <a:rPr lang="en-US" sz="1400" dirty="0" err="1">
                <a:solidFill>
                  <a:srgbClr val="FFFFFF"/>
                </a:solidFill>
              </a:rPr>
              <a:t>Anguwan</a:t>
            </a:r>
            <a:r>
              <a:rPr lang="en-US" sz="1400" dirty="0">
                <a:solidFill>
                  <a:srgbClr val="FFFFFF"/>
                </a:solidFill>
              </a:rPr>
              <a:t> Barde killed 35 people. A Kaduna police spokesperson confirmed only 16 deaths. </a:t>
            </a:r>
            <a:br>
              <a:rPr lang="en-US" sz="1400" dirty="0">
                <a:solidFill>
                  <a:srgbClr val="FFFFFF"/>
                </a:solidFill>
              </a:rPr>
            </a:br>
            <a:br>
              <a:rPr lang="en-US" sz="1400" dirty="0">
                <a:solidFill>
                  <a:srgbClr val="FFFFFF"/>
                </a:solidFill>
              </a:rPr>
            </a:br>
            <a:r>
              <a:rPr lang="en-US" sz="1400" dirty="0">
                <a:solidFill>
                  <a:srgbClr val="FFFFFF"/>
                </a:solidFill>
              </a:rPr>
              <a:t>The attack on </a:t>
            </a:r>
            <a:r>
              <a:rPr lang="en-US" sz="1400" dirty="0" err="1">
                <a:solidFill>
                  <a:srgbClr val="FFFFFF"/>
                </a:solidFill>
              </a:rPr>
              <a:t>Anguwan</a:t>
            </a:r>
            <a:r>
              <a:rPr lang="en-US" sz="1400" dirty="0">
                <a:solidFill>
                  <a:srgbClr val="FFFFFF"/>
                </a:solidFill>
              </a:rPr>
              <a:t> </a:t>
            </a:r>
            <a:r>
              <a:rPr lang="en-US" sz="1400" dirty="0" err="1">
                <a:solidFill>
                  <a:srgbClr val="FFFFFF"/>
                </a:solidFill>
              </a:rPr>
              <a:t>Gamu</a:t>
            </a:r>
            <a:r>
              <a:rPr lang="en-US" sz="1400" dirty="0">
                <a:solidFill>
                  <a:srgbClr val="FFFFFF"/>
                </a:solidFill>
              </a:rPr>
              <a:t> village killed 46 people and burned 100 houses. In </a:t>
            </a:r>
            <a:r>
              <a:rPr lang="en-US" sz="1400" dirty="0" err="1">
                <a:solidFill>
                  <a:srgbClr val="FFFFFF"/>
                </a:solidFill>
              </a:rPr>
              <a:t>Gerti</a:t>
            </a:r>
            <a:r>
              <a:rPr lang="en-US" sz="1400" dirty="0">
                <a:solidFill>
                  <a:srgbClr val="FFFFFF"/>
                </a:solidFill>
              </a:rPr>
              <a:t>, </a:t>
            </a:r>
            <a:r>
              <a:rPr lang="en-US" sz="1400" dirty="0" err="1">
                <a:solidFill>
                  <a:srgbClr val="FFFFFF"/>
                </a:solidFill>
              </a:rPr>
              <a:t>Jama’a</a:t>
            </a:r>
            <a:r>
              <a:rPr lang="en-US" sz="1400" dirty="0">
                <a:solidFill>
                  <a:srgbClr val="FFFFFF"/>
                </a:solidFill>
              </a:rPr>
              <a:t> LGA, four people were reportedly killed.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06443"/>
          </a:xfrm>
        </p:spPr>
        <p:txBody>
          <a:bodyPr>
            <a:normAutofit/>
          </a:bodyPr>
          <a:lstStyle/>
          <a:p>
            <a:r>
              <a:rPr lang="en-US" sz="3500"/>
              <a:t>Pregnant Woman's Arm Amputated as Attackers Kill Her 4 Children</a:t>
            </a:r>
          </a:p>
        </p:txBody>
      </p:sp>
      <p:sp>
        <p:nvSpPr>
          <p:cNvPr id="3" name="Content Placeholder 2"/>
          <p:cNvSpPr>
            <a:spLocks noGrp="1"/>
          </p:cNvSpPr>
          <p:nvPr>
            <p:ph idx="1"/>
          </p:nvPr>
        </p:nvSpPr>
        <p:spPr>
          <a:xfrm>
            <a:off x="628650" y="1825625"/>
            <a:ext cx="3114580" cy="4303464"/>
          </a:xfrm>
        </p:spPr>
        <p:txBody>
          <a:bodyPr>
            <a:normAutofit/>
          </a:bodyPr>
          <a:lstStyle/>
          <a:p>
            <a:pPr marL="0" indent="0">
              <a:lnSpc>
                <a:spcPct val="90000"/>
              </a:lnSpc>
              <a:buNone/>
            </a:pPr>
            <a:r>
              <a:rPr lang="en-US" sz="1400" dirty="0"/>
              <a:t>Jul 18, 2019</a:t>
            </a:r>
          </a:p>
          <a:p>
            <a:pPr marL="0" indent="0">
              <a:lnSpc>
                <a:spcPct val="90000"/>
              </a:lnSpc>
              <a:buNone/>
            </a:pPr>
            <a:endParaRPr lang="en-US" sz="1400" dirty="0"/>
          </a:p>
          <a:p>
            <a:pPr marL="0" indent="0">
              <a:lnSpc>
                <a:spcPct val="90000"/>
              </a:lnSpc>
              <a:buNone/>
            </a:pPr>
            <a:r>
              <a:rPr lang="en-US" sz="1400" dirty="0"/>
              <a:t>In </a:t>
            </a:r>
            <a:r>
              <a:rPr lang="en-US" sz="1400" dirty="0" err="1"/>
              <a:t>Godogodo</a:t>
            </a:r>
            <a:r>
              <a:rPr lang="en-US" sz="1400" dirty="0"/>
              <a:t>, Kaduna State, a young evangelical woman, </a:t>
            </a:r>
            <a:r>
              <a:rPr lang="en-US" sz="1400" dirty="0" err="1"/>
              <a:t>Jumai</a:t>
            </a:r>
            <a:r>
              <a:rPr lang="en-US" sz="1400" dirty="0"/>
              <a:t> Victor, was attacked by Fulani at night, who arrived shouting "Allah u Akbar" ("God is greatest").</a:t>
            </a:r>
            <a:br>
              <a:rPr lang="en-US" sz="1400" dirty="0"/>
            </a:br>
            <a:br>
              <a:rPr lang="en-US" sz="1400" dirty="0"/>
            </a:br>
            <a:r>
              <a:rPr lang="en-US" sz="1400" dirty="0"/>
              <a:t>They burned her house and killed her 4 children. When they saw that she was pregnant, they amputated her arm with a machete.</a:t>
            </a:r>
            <a:br>
              <a:rPr lang="en-US" sz="1400" dirty="0"/>
            </a:br>
            <a:br>
              <a:rPr lang="en-US" sz="1400" dirty="0"/>
            </a:br>
            <a:r>
              <a:rPr lang="en-US" sz="1400" dirty="0"/>
              <a:t>This was just one example of a number of  stories French intellectual Bernard-Henri Lévy learned about during a trip to Nigeria in 2019 to shed light on the issue.</a:t>
            </a:r>
          </a:p>
        </p:txBody>
      </p:sp>
      <p:pic>
        <p:nvPicPr>
          <p:cNvPr id="4" name="Picture 3" descr="6ee9ba59ae565a568a5a2c630bd60aeb">
            <a:extLst>
              <a:ext uri="{FF2B5EF4-FFF2-40B4-BE49-F238E27FC236}">
                <a16:creationId xmlns:a16="http://schemas.microsoft.com/office/drawing/2014/main" id="{625E665A-BEDD-9448-A8F6-AF750E41B262}"/>
              </a:ext>
            </a:extLst>
          </p:cNvPr>
          <p:cNvPicPr>
            <a:picLocks noChangeAspect="1"/>
          </p:cNvPicPr>
          <p:nvPr/>
        </p:nvPicPr>
        <p:blipFill rotWithShape="1">
          <a:blip r:embed="rId2"/>
          <a:srcRect l="3147" r="12510" b="1"/>
          <a:stretch/>
        </p:blipFill>
        <p:spPr>
          <a:xfrm>
            <a:off x="3887625" y="1904282"/>
            <a:ext cx="4627724" cy="422480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85460" y="759805"/>
            <a:ext cx="7729890" cy="1325563"/>
          </a:xfrm>
        </p:spPr>
        <p:txBody>
          <a:bodyPr>
            <a:normAutofit/>
          </a:bodyPr>
          <a:lstStyle/>
          <a:p>
            <a:r>
              <a:rPr lang="en-US" sz="3500">
                <a:solidFill>
                  <a:srgbClr val="FFFFFF"/>
                </a:solidFill>
              </a:rPr>
              <a:t>Nigeria Added to U.S. Special Watch List</a:t>
            </a:r>
          </a:p>
        </p:txBody>
      </p:sp>
      <p:sp>
        <p:nvSpPr>
          <p:cNvPr id="3" name="Content Placeholder 2"/>
          <p:cNvSpPr>
            <a:spLocks noGrp="1"/>
          </p:cNvSpPr>
          <p:nvPr>
            <p:ph idx="1"/>
          </p:nvPr>
        </p:nvSpPr>
        <p:spPr>
          <a:xfrm>
            <a:off x="1068678" y="2494450"/>
            <a:ext cx="3040158" cy="3563159"/>
          </a:xfrm>
        </p:spPr>
        <p:txBody>
          <a:bodyPr>
            <a:noAutofit/>
          </a:bodyPr>
          <a:lstStyle/>
          <a:p>
            <a:pPr marL="0" indent="0">
              <a:lnSpc>
                <a:spcPct val="90000"/>
              </a:lnSpc>
              <a:buNone/>
            </a:pPr>
            <a:r>
              <a:rPr lang="en-US" sz="1200" dirty="0"/>
              <a:t>On December 20, 2019, Secretary of State, Mike Pompeo, added Nigeria for the first time to the State Department's special watch list.</a:t>
            </a:r>
            <a:br>
              <a:rPr lang="en-US" sz="1200" dirty="0"/>
            </a:br>
            <a:br>
              <a:rPr lang="en-US" sz="1200" dirty="0"/>
            </a:br>
            <a:r>
              <a:rPr lang="en-US" sz="1200" dirty="0"/>
              <a:t>Countries added to the special watch list are believed to have engaged in or tolerated "severe violations of religious freedom."</a:t>
            </a:r>
            <a:br>
              <a:rPr lang="en-US" sz="1200" dirty="0"/>
            </a:br>
            <a:br>
              <a:rPr lang="en-US" sz="1200" dirty="0"/>
            </a:br>
            <a:r>
              <a:rPr lang="en-US" sz="1200" dirty="0"/>
              <a:t>Nigeria was added to the list as a result of escalating violence in the Northeast and Middle Belt and lack of effective government response. </a:t>
            </a:r>
            <a:br>
              <a:rPr lang="en-US" sz="1200" dirty="0"/>
            </a:br>
            <a:br>
              <a:rPr lang="en-US" sz="1200" dirty="0"/>
            </a:br>
            <a:r>
              <a:rPr lang="en-US" sz="1200" dirty="0"/>
              <a:t>The U.S. Commission on International Religious Freedom (USCIRF) has called for Nigeria to be designated as a "Country of Particular Concern (CPC)" since 2009 but the State Department has yet to do so.</a:t>
            </a:r>
            <a:br>
              <a:rPr lang="en-US" sz="1200" dirty="0"/>
            </a:br>
            <a:br>
              <a:rPr lang="en-US" sz="1200" dirty="0"/>
            </a:br>
            <a:r>
              <a:rPr lang="en-US" sz="1200" dirty="0"/>
              <a:t>CPC is a designation above special watch list and would include potential sanctions and diplomatic actions. </a:t>
            </a:r>
            <a:br>
              <a:rPr lang="en-US" sz="1200" dirty="0"/>
            </a:br>
            <a:endParaRPr lang="en-US" sz="1200" dirty="0"/>
          </a:p>
        </p:txBody>
      </p:sp>
      <p:pic>
        <p:nvPicPr>
          <p:cNvPr id="4" name="Picture 3" descr="082922e14ea14504ca867e3b141080db">
            <a:extLst>
              <a:ext uri="{FF2B5EF4-FFF2-40B4-BE49-F238E27FC236}">
                <a16:creationId xmlns:a16="http://schemas.microsoft.com/office/drawing/2014/main" id="{9FAA36CF-8EE5-B140-8C05-0EEC0DF2AF8D}"/>
              </a:ext>
            </a:extLst>
          </p:cNvPr>
          <p:cNvPicPr>
            <a:picLocks noChangeAspect="1"/>
          </p:cNvPicPr>
          <p:nvPr/>
        </p:nvPicPr>
        <p:blipFill rotWithShape="1">
          <a:blip r:embed="rId2"/>
          <a:srcRect l="22008" r="3698" b="-3"/>
          <a:stretch/>
        </p:blipFill>
        <p:spPr>
          <a:xfrm>
            <a:off x="4574169" y="2492376"/>
            <a:ext cx="3601803" cy="356337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87552"/>
            <a:ext cx="3364395" cy="1088136"/>
          </a:xfrm>
        </p:spPr>
        <p:txBody>
          <a:bodyPr anchor="b">
            <a:normAutofit/>
          </a:bodyPr>
          <a:lstStyle/>
          <a:p>
            <a:pPr>
              <a:lnSpc>
                <a:spcPct val="90000"/>
              </a:lnSpc>
            </a:pPr>
            <a:r>
              <a:rPr lang="en-US" sz="2300"/>
              <a:t>President Buhari's Response to Fulani Attacks</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8609" y="2688336"/>
            <a:ext cx="3374136" cy="3584448"/>
          </a:xfrm>
        </p:spPr>
        <p:txBody>
          <a:bodyPr anchor="t">
            <a:normAutofit/>
          </a:bodyPr>
          <a:lstStyle/>
          <a:p>
            <a:pPr marL="0" indent="0">
              <a:lnSpc>
                <a:spcPct val="90000"/>
              </a:lnSpc>
              <a:buNone/>
            </a:pPr>
            <a:r>
              <a:rPr lang="en-US" sz="1400" dirty="0"/>
              <a:t>2020</a:t>
            </a:r>
          </a:p>
          <a:p>
            <a:pPr marL="0" indent="0">
              <a:lnSpc>
                <a:spcPct val="90000"/>
              </a:lnSpc>
              <a:buNone/>
            </a:pPr>
            <a:endParaRPr lang="en-US" sz="1400" dirty="0"/>
          </a:p>
          <a:p>
            <a:pPr marL="0" indent="0">
              <a:lnSpc>
                <a:spcPct val="90000"/>
              </a:lnSpc>
              <a:buNone/>
            </a:pPr>
            <a:r>
              <a:rPr lang="en-US" sz="1400" dirty="0"/>
              <a:t>Since President Buhari came to power in 2015, Fulani Militia attacks against Christians in Nigeria have only gotten worse. </a:t>
            </a:r>
            <a:br>
              <a:rPr lang="en-US" sz="1400" dirty="0"/>
            </a:br>
            <a:br>
              <a:rPr lang="en-US" sz="1400" dirty="0"/>
            </a:br>
            <a:r>
              <a:rPr lang="en-US" sz="1400" dirty="0"/>
              <a:t>In the past he has denied the genocide of Christians by saying, "The problem of cattle herders is a very long historical problem. Before now, cattle herders were known to carry sticks and machetes… but these ones are carrying AK-47s."</a:t>
            </a:r>
            <a:br>
              <a:rPr lang="en-US" sz="1400" dirty="0"/>
            </a:br>
            <a:br>
              <a:rPr lang="en-US" sz="1400" dirty="0"/>
            </a:br>
            <a:r>
              <a:rPr lang="en-US" sz="1400" dirty="0"/>
              <a:t>Although he believes it is unjust to blame him for the attacks, he has failed to hold the perpetrators accountable through arrests. </a:t>
            </a:r>
          </a:p>
        </p:txBody>
      </p:sp>
      <p:pic>
        <p:nvPicPr>
          <p:cNvPr id="4" name="Picture 3" descr="918e076ac060cf6daade346ca75e75eb">
            <a:extLst>
              <a:ext uri="{FF2B5EF4-FFF2-40B4-BE49-F238E27FC236}">
                <a16:creationId xmlns:a16="http://schemas.microsoft.com/office/drawing/2014/main" id="{643DD623-EAF0-C648-BBB7-04431483F45C}"/>
              </a:ext>
            </a:extLst>
          </p:cNvPr>
          <p:cNvPicPr>
            <a:picLocks noChangeAspect="1"/>
          </p:cNvPicPr>
          <p:nvPr/>
        </p:nvPicPr>
        <p:blipFill rotWithShape="1">
          <a:blip r:embed="rId2"/>
          <a:srcRect l="31879" r="20881" b="1"/>
          <a:stretch/>
        </p:blipFill>
        <p:spPr>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3a0a437f3dbdd0205b6e68df5e08ec09">
            <a:extLst>
              <a:ext uri="{FF2B5EF4-FFF2-40B4-BE49-F238E27FC236}">
                <a16:creationId xmlns:a16="http://schemas.microsoft.com/office/drawing/2014/main" id="{47EF51E4-EDD8-9545-B159-4FFB2F9AD8A0}"/>
              </a:ext>
            </a:extLst>
          </p:cNvPr>
          <p:cNvPicPr>
            <a:picLocks noChangeAspect="1"/>
          </p:cNvPicPr>
          <p:nvPr/>
        </p:nvPicPr>
        <p:blipFill rotWithShape="1">
          <a:blip r:embed="rId2"/>
          <a:srcRect l="33503" r="21535"/>
          <a:stretch/>
        </p:blipFill>
        <p:spPr>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1" name="Freeform: Shape 1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81178" y="856488"/>
            <a:ext cx="3744468" cy="1243584"/>
          </a:xfrm>
        </p:spPr>
        <p:txBody>
          <a:bodyPr anchor="ctr">
            <a:normAutofit/>
          </a:bodyPr>
          <a:lstStyle/>
          <a:p>
            <a:r>
              <a:rPr lang="en-US" sz="3000"/>
              <a:t>Failed Security Forces</a:t>
            </a:r>
          </a:p>
        </p:txBody>
      </p:sp>
      <p:sp>
        <p:nvSpPr>
          <p:cNvPr id="15" name="Rectangle 1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281178" y="2522949"/>
            <a:ext cx="3799332" cy="3402363"/>
          </a:xfrm>
        </p:spPr>
        <p:txBody>
          <a:bodyPr anchor="t">
            <a:normAutofit fontScale="92500" lnSpcReduction="10000"/>
          </a:bodyPr>
          <a:lstStyle/>
          <a:p>
            <a:pPr marL="0" indent="0">
              <a:lnSpc>
                <a:spcPct val="90000"/>
              </a:lnSpc>
              <a:buNone/>
            </a:pPr>
            <a:r>
              <a:rPr lang="en-US" sz="1400" dirty="0"/>
              <a:t>2017 to 2020</a:t>
            </a:r>
          </a:p>
          <a:p>
            <a:pPr marL="0" indent="0">
              <a:lnSpc>
                <a:spcPct val="90000"/>
              </a:lnSpc>
              <a:buNone/>
            </a:pPr>
            <a:endParaRPr lang="en-US" sz="1400" dirty="0"/>
          </a:p>
          <a:p>
            <a:pPr marL="0" indent="0">
              <a:lnSpc>
                <a:spcPct val="90000"/>
              </a:lnSpc>
              <a:buNone/>
            </a:pPr>
            <a:r>
              <a:rPr lang="en-US" sz="1400" dirty="0"/>
              <a:t>Along with lack of arrests by the national government, security forces have continuously failed to protect villages, and the government has done little to investigate why. </a:t>
            </a:r>
            <a:br>
              <a:rPr lang="en-US" sz="1400" dirty="0"/>
            </a:br>
            <a:br>
              <a:rPr lang="en-US" sz="1400" dirty="0"/>
            </a:br>
            <a:r>
              <a:rPr lang="en-US" sz="1400" dirty="0"/>
              <a:t>After growing tension between the Koh village in the </a:t>
            </a:r>
            <a:r>
              <a:rPr lang="en-US" sz="1400" dirty="0" err="1"/>
              <a:t>Girei</a:t>
            </a:r>
            <a:r>
              <a:rPr lang="en-US" sz="1400" dirty="0"/>
              <a:t> local government area of the Adamawa state, 66 people were killed across several villages. </a:t>
            </a:r>
            <a:br>
              <a:rPr lang="en-US" sz="1400" dirty="0"/>
            </a:br>
            <a:br>
              <a:rPr lang="en-US" sz="1400" dirty="0"/>
            </a:br>
            <a:r>
              <a:rPr lang="en-US" sz="1400" dirty="0"/>
              <a:t>In Koh, after an hour of gunfire, police and soldiers retreated, and Fulani gunmen killed villages. In Dong and other villages, police left 3 days before attacks. </a:t>
            </a:r>
            <a:br>
              <a:rPr lang="en-US" sz="1400" dirty="0"/>
            </a:br>
            <a:br>
              <a:rPr lang="en-US" sz="1400" dirty="0"/>
            </a:br>
            <a:r>
              <a:rPr lang="en-US" sz="1400" dirty="0"/>
              <a:t>In the Taraba state, soldiers sent to protect Lua local government area citizens told the villagers that the Fulani attackers were after other villages. At least 68 residents died between January 6 and 15th, 2018.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pPr>
              <a:lnSpc>
                <a:spcPct val="90000"/>
              </a:lnSpc>
            </a:pPr>
            <a:r>
              <a:rPr lang="en-US" sz="3100"/>
              <a:t>Christians in Nigeria Protest Against Buhari</a:t>
            </a:r>
          </a:p>
        </p:txBody>
      </p:sp>
      <p:pic>
        <p:nvPicPr>
          <p:cNvPr id="4" name="Picture 3" descr="4efc8e3d867315fa4563e211be046f68">
            <a:extLst>
              <a:ext uri="{FF2B5EF4-FFF2-40B4-BE49-F238E27FC236}">
                <a16:creationId xmlns:a16="http://schemas.microsoft.com/office/drawing/2014/main" id="{F077928B-B4D8-0B4E-AC03-F2D1F2813719}"/>
              </a:ext>
            </a:extLst>
          </p:cNvPr>
          <p:cNvPicPr>
            <a:picLocks noChangeAspect="1"/>
          </p:cNvPicPr>
          <p:nvPr/>
        </p:nvPicPr>
        <p:blipFill rotWithShape="1">
          <a:blip r:embed="rId2"/>
          <a:srcRect t="23657" b="10892"/>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614060" cy="2452687"/>
          </a:xfrm>
        </p:spPr>
        <p:txBody>
          <a:bodyPr anchor="ctr">
            <a:normAutofit/>
          </a:bodyPr>
          <a:lstStyle/>
          <a:p>
            <a:pPr marL="0" indent="0">
              <a:lnSpc>
                <a:spcPct val="90000"/>
              </a:lnSpc>
              <a:buNone/>
            </a:pPr>
            <a:r>
              <a:rPr lang="en-US" sz="1500" dirty="0"/>
              <a:t>Jan 29, 2020 to Feb 2, 2020</a:t>
            </a:r>
          </a:p>
          <a:p>
            <a:pPr marL="0" indent="0">
              <a:lnSpc>
                <a:spcPct val="90000"/>
              </a:lnSpc>
              <a:buNone/>
            </a:pPr>
            <a:endParaRPr lang="en-US" sz="1500" dirty="0"/>
          </a:p>
          <a:p>
            <a:pPr marL="0" indent="0">
              <a:lnSpc>
                <a:spcPct val="90000"/>
              </a:lnSpc>
              <a:buNone/>
            </a:pPr>
            <a:r>
              <a:rPr lang="en-US" sz="1500" dirty="0"/>
              <a:t>On Feb 2, 2020, five million Nigerians from 28 of Nigeria's 36 states marched to protest the beheading of Pastor </a:t>
            </a:r>
            <a:r>
              <a:rPr lang="en-US" sz="1500" dirty="0" err="1"/>
              <a:t>Lawan</a:t>
            </a:r>
            <a:r>
              <a:rPr lang="en-US" sz="1500" dirty="0"/>
              <a:t> </a:t>
            </a:r>
            <a:r>
              <a:rPr lang="en-US" sz="1500" dirty="0" err="1"/>
              <a:t>Andimi</a:t>
            </a:r>
            <a:r>
              <a:rPr lang="en-US" sz="1500" dirty="0"/>
              <a:t> and the Nigerian government's lack of action.</a:t>
            </a:r>
            <a:br>
              <a:rPr lang="en-US" sz="1500" dirty="0"/>
            </a:br>
            <a:br>
              <a:rPr lang="en-US" sz="1500" dirty="0"/>
            </a:br>
            <a:r>
              <a:rPr lang="en-US" sz="1500" dirty="0" err="1"/>
              <a:t>Andimi</a:t>
            </a:r>
            <a:r>
              <a:rPr lang="en-US" sz="1500" dirty="0"/>
              <a:t> was the chairman of a regional Christian Association of Nigeria (CAN) chapter in Adamawa state.</a:t>
            </a:r>
            <a:br>
              <a:rPr lang="en-US" sz="1500" dirty="0"/>
            </a:br>
            <a:br>
              <a:rPr lang="en-US" sz="1500" dirty="0"/>
            </a:br>
            <a:r>
              <a:rPr lang="en-US" sz="1500" dirty="0"/>
              <a:t>CAN called on Nigerians to participate in a three-day fast, followed by a prayer walk. Several high-profile church leaders were in attendance.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7C6A4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a:solidFill>
                  <a:srgbClr val="FFFFFF"/>
                </a:solidFill>
              </a:rPr>
              <a:t>Over 400 Christians Killed in First Three Months of 2020</a:t>
            </a:r>
          </a:p>
        </p:txBody>
      </p:sp>
      <p:pic>
        <p:nvPicPr>
          <p:cNvPr id="4" name="Picture 3" descr="31c16c0dfe4d5b0e1c225830ea2802f7">
            <a:extLst>
              <a:ext uri="{FF2B5EF4-FFF2-40B4-BE49-F238E27FC236}">
                <a16:creationId xmlns:a16="http://schemas.microsoft.com/office/drawing/2014/main" id="{EDFD1A7B-0D48-F843-9832-B725BF660AE1}"/>
              </a:ext>
            </a:extLst>
          </p:cNvPr>
          <p:cNvPicPr>
            <a:picLocks noChangeAspect="1"/>
          </p:cNvPicPr>
          <p:nvPr/>
        </p:nvPicPr>
        <p:blipFill rotWithShape="1">
          <a:blip r:embed="rId2"/>
          <a:srcRect l="4166" r="24305" b="1"/>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pPr marL="0" indent="0">
              <a:lnSpc>
                <a:spcPct val="90000"/>
              </a:lnSpc>
              <a:buNone/>
            </a:pPr>
            <a:r>
              <a:rPr lang="en-US" dirty="0">
                <a:solidFill>
                  <a:srgbClr val="FFFFFF"/>
                </a:solidFill>
              </a:rPr>
              <a:t>Jan 1, 2020 to Apr 3, 2020</a:t>
            </a:r>
          </a:p>
          <a:p>
            <a:pPr marL="0" indent="0">
              <a:lnSpc>
                <a:spcPct val="90000"/>
              </a:lnSpc>
              <a:buNone/>
            </a:pPr>
            <a:endParaRPr lang="en-US" dirty="0">
              <a:solidFill>
                <a:srgbClr val="FFFFFF"/>
              </a:solidFill>
            </a:endParaRPr>
          </a:p>
          <a:p>
            <a:pPr marL="0" indent="0">
              <a:lnSpc>
                <a:spcPct val="90000"/>
              </a:lnSpc>
              <a:buNone/>
            </a:pPr>
            <a:r>
              <a:rPr lang="en-US" dirty="0">
                <a:solidFill>
                  <a:srgbClr val="FFFFFF"/>
                </a:solidFill>
              </a:rPr>
              <a:t>Christian NGO Intersociety reported that Fulani herdsmen killed at least 50 Christians in March and ten at the start of April. An estimate of over 400 Christians were killed in the first three months of 2020.</a:t>
            </a:r>
            <a:br>
              <a:rPr lang="en-US" dirty="0">
                <a:solidFill>
                  <a:srgbClr val="FFFFFF"/>
                </a:solidFill>
              </a:rPr>
            </a:br>
            <a:br>
              <a:rPr lang="en-US" dirty="0">
                <a:solidFill>
                  <a:srgbClr val="FFFFFF"/>
                </a:solidFill>
              </a:rPr>
            </a:br>
            <a:r>
              <a:rPr lang="en-US" dirty="0">
                <a:solidFill>
                  <a:srgbClr val="FFFFFF"/>
                </a:solidFill>
              </a:rPr>
              <a:t>In April, 300 Fulani herders reportedly attacked the village of </a:t>
            </a:r>
            <a:r>
              <a:rPr lang="en-US" dirty="0" err="1">
                <a:solidFill>
                  <a:srgbClr val="FFFFFF"/>
                </a:solidFill>
              </a:rPr>
              <a:t>Hukke</a:t>
            </a:r>
            <a:r>
              <a:rPr lang="en-US" dirty="0">
                <a:solidFill>
                  <a:srgbClr val="FFFFFF"/>
                </a:solidFill>
              </a:rPr>
              <a:t>, Plateau State, burning down 23 houses and killing seven senior citizens who were unable to escape.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01154" y="982272"/>
            <a:ext cx="2541314" cy="4560970"/>
          </a:xfrm>
        </p:spPr>
        <p:txBody>
          <a:bodyPr>
            <a:normAutofit/>
          </a:bodyPr>
          <a:lstStyle/>
          <a:p>
            <a:r>
              <a:rPr lang="en-US" sz="3500">
                <a:solidFill>
                  <a:srgbClr val="FFFFFF"/>
                </a:solidFill>
              </a:rPr>
              <a:t>13 Killed and 13 Others Kidnapped in 5 villages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3916396" y="1719618"/>
            <a:ext cx="4461623" cy="4334629"/>
          </a:xfrm>
        </p:spPr>
        <p:txBody>
          <a:bodyPr anchor="ctr">
            <a:normAutofit/>
          </a:bodyPr>
          <a:lstStyle/>
          <a:p>
            <a:pPr marL="0" indent="0">
              <a:buNone/>
            </a:pPr>
            <a:r>
              <a:rPr lang="en-US" sz="1900" dirty="0">
                <a:solidFill>
                  <a:srgbClr val="FEFFFF"/>
                </a:solidFill>
              </a:rPr>
              <a:t>From April 23 to 25, 2020, Fulani herdsmen killed 13 Christians and kidnapped 13 others in 5 villages in Kaduna. More than 1,000 villagers were displaced in the attacks. </a:t>
            </a:r>
            <a:br>
              <a:rPr lang="en-US" sz="1900" dirty="0">
                <a:solidFill>
                  <a:srgbClr val="FEFFFF"/>
                </a:solidFill>
              </a:rPr>
            </a:br>
            <a:br>
              <a:rPr lang="en-US" sz="1900" dirty="0">
                <a:solidFill>
                  <a:srgbClr val="FEFFFF"/>
                </a:solidFill>
              </a:rPr>
            </a:br>
            <a:r>
              <a:rPr lang="en-US" sz="1900" dirty="0">
                <a:solidFill>
                  <a:srgbClr val="FEFFFF"/>
                </a:solidFill>
              </a:rPr>
              <a:t>Those killed included Baptists, Catholics, and members of the Evangelical Church Winning All, the United Church of Christ in Nations and Assemblies of God churches. </a:t>
            </a:r>
            <a:br>
              <a:rPr lang="en-US" sz="1900" dirty="0">
                <a:solidFill>
                  <a:srgbClr val="FEFFFF"/>
                </a:solidFill>
              </a:rPr>
            </a:br>
            <a:br>
              <a:rPr lang="en-US" sz="1900" dirty="0">
                <a:solidFill>
                  <a:srgbClr val="FEFFFF"/>
                </a:solidFill>
              </a:rPr>
            </a:br>
            <a:r>
              <a:rPr lang="en-US" sz="1900" dirty="0">
                <a:solidFill>
                  <a:srgbClr val="FEFFFF"/>
                </a:solidFill>
              </a:rPr>
              <a:t>As others fled the village, the militants stole their livestock and much of their food.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63F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a:solidFill>
                  <a:srgbClr val="FFFFFF"/>
                </a:solidFill>
              </a:rPr>
              <a:t>Over 70 killed in 5 villages in Sokoto State</a:t>
            </a:r>
          </a:p>
        </p:txBody>
      </p:sp>
      <p:pic>
        <p:nvPicPr>
          <p:cNvPr id="4" name="Picture 3" descr="dc6e394ad90c0b3f3b5142c6bd57312d">
            <a:extLst>
              <a:ext uri="{FF2B5EF4-FFF2-40B4-BE49-F238E27FC236}">
                <a16:creationId xmlns:a16="http://schemas.microsoft.com/office/drawing/2014/main" id="{0978E9CF-6109-094F-B94C-781047F16A19}"/>
              </a:ext>
            </a:extLst>
          </p:cNvPr>
          <p:cNvPicPr>
            <a:picLocks noChangeAspect="1"/>
          </p:cNvPicPr>
          <p:nvPr/>
        </p:nvPicPr>
        <p:blipFill rotWithShape="1">
          <a:blip r:embed="rId2"/>
          <a:srcRect l="19327" r="3342" b="-1"/>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lnSpcReduction="10000"/>
          </a:bodyPr>
          <a:lstStyle/>
          <a:p>
            <a:pPr marL="0" indent="0">
              <a:lnSpc>
                <a:spcPct val="90000"/>
              </a:lnSpc>
              <a:buNone/>
            </a:pPr>
            <a:r>
              <a:rPr lang="en-US" sz="1400" dirty="0">
                <a:solidFill>
                  <a:srgbClr val="FFFFFF"/>
                </a:solidFill>
              </a:rPr>
              <a:t>May 26, 2020</a:t>
            </a:r>
          </a:p>
          <a:p>
            <a:pPr marL="0" indent="0">
              <a:lnSpc>
                <a:spcPct val="90000"/>
              </a:lnSpc>
              <a:buNone/>
            </a:pPr>
            <a:endParaRPr lang="en-US" sz="1400" dirty="0">
              <a:solidFill>
                <a:srgbClr val="FFFFFF"/>
              </a:solidFill>
            </a:endParaRPr>
          </a:p>
          <a:p>
            <a:pPr marL="0" indent="0">
              <a:lnSpc>
                <a:spcPct val="90000"/>
              </a:lnSpc>
              <a:buNone/>
            </a:pPr>
            <a:r>
              <a:rPr lang="en-US" sz="1400" dirty="0">
                <a:solidFill>
                  <a:srgbClr val="FFFFFF"/>
                </a:solidFill>
              </a:rPr>
              <a:t>More than 70 people were killed in five villages in Sabon </a:t>
            </a:r>
            <a:r>
              <a:rPr lang="en-US" sz="1400" dirty="0" err="1">
                <a:solidFill>
                  <a:srgbClr val="FFFFFF"/>
                </a:solidFill>
              </a:rPr>
              <a:t>Birni</a:t>
            </a:r>
            <a:r>
              <a:rPr lang="en-US" sz="1400" dirty="0">
                <a:solidFill>
                  <a:srgbClr val="FFFFFF"/>
                </a:solidFill>
              </a:rPr>
              <a:t> district, Sokoto State on May 26, 2020.</a:t>
            </a:r>
            <a:br>
              <a:rPr lang="en-US" sz="1400" dirty="0">
                <a:solidFill>
                  <a:srgbClr val="FFFFFF"/>
                </a:solidFill>
              </a:rPr>
            </a:br>
            <a:br>
              <a:rPr lang="en-US" sz="1400" dirty="0">
                <a:solidFill>
                  <a:srgbClr val="FFFFFF"/>
                </a:solidFill>
              </a:rPr>
            </a:br>
            <a:r>
              <a:rPr lang="en-US" sz="1400" dirty="0">
                <a:solidFill>
                  <a:srgbClr val="FFFFFF"/>
                </a:solidFill>
              </a:rPr>
              <a:t>Over 100 armed assailants on motorbikes came from camps in the nearby </a:t>
            </a:r>
            <a:r>
              <a:rPr lang="en-US" sz="1400" dirty="0" err="1">
                <a:solidFill>
                  <a:srgbClr val="FFFFFF"/>
                </a:solidFill>
              </a:rPr>
              <a:t>Isah</a:t>
            </a:r>
            <a:r>
              <a:rPr lang="en-US" sz="1400" dirty="0">
                <a:solidFill>
                  <a:srgbClr val="FFFFFF"/>
                </a:solidFill>
              </a:rPr>
              <a:t> forest to shoot the village residents and destroy their property.</a:t>
            </a:r>
            <a:br>
              <a:rPr lang="en-US" sz="1400" dirty="0">
                <a:solidFill>
                  <a:srgbClr val="FFFFFF"/>
                </a:solidFill>
              </a:rPr>
            </a:br>
            <a:br>
              <a:rPr lang="en-US" sz="1400" dirty="0">
                <a:solidFill>
                  <a:srgbClr val="FFFFFF"/>
                </a:solidFill>
              </a:rPr>
            </a:br>
            <a:r>
              <a:rPr lang="en-US" sz="1400" dirty="0">
                <a:solidFill>
                  <a:srgbClr val="FFFFFF"/>
                </a:solidFill>
              </a:rPr>
              <a:t>The Guardian reported the motives for the attack to be unclear but linked the incident to other massacres fueled by competition for land and resources between ethnic Fulani herders and local farmers.</a:t>
            </a:r>
            <a:br>
              <a:rPr lang="en-US" sz="1400" dirty="0">
                <a:solidFill>
                  <a:srgbClr val="FFFFFF"/>
                </a:solidFill>
              </a:rPr>
            </a:br>
            <a:br>
              <a:rPr lang="en-US" sz="1400" dirty="0">
                <a:solidFill>
                  <a:srgbClr val="FFFFFF"/>
                </a:solidFill>
              </a:rPr>
            </a:br>
            <a:r>
              <a:rPr lang="en-US" sz="1400" dirty="0">
                <a:solidFill>
                  <a:srgbClr val="FFFFFF"/>
                </a:solidFill>
              </a:rPr>
              <a:t>Many of the recent, larger attacks have reportedly been carried out by suspected Fulani groups.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3503" y="640263"/>
            <a:ext cx="2463248" cy="5254510"/>
          </a:xfrm>
        </p:spPr>
        <p:txBody>
          <a:bodyPr>
            <a:normAutofit/>
          </a:bodyPr>
          <a:lstStyle/>
          <a:p>
            <a:r>
              <a:rPr lang="en-US" dirty="0"/>
              <a:t>Nine</a:t>
            </a:r>
            <a:r>
              <a:rPr dirty="0"/>
              <a:t> Christians killed and </a:t>
            </a:r>
            <a:r>
              <a:rPr lang="en-US" dirty="0"/>
              <a:t>Seven</a:t>
            </a:r>
            <a:r>
              <a:rPr dirty="0"/>
              <a:t> kidnapped in Kaduna State</a:t>
            </a:r>
          </a:p>
        </p:txBody>
      </p:sp>
      <p:sp>
        <p:nvSpPr>
          <p:cNvPr id="3" name="Content Placeholder 2"/>
          <p:cNvSpPr>
            <a:spLocks noGrp="1"/>
          </p:cNvSpPr>
          <p:nvPr>
            <p:ph idx="1"/>
          </p:nvPr>
        </p:nvSpPr>
        <p:spPr>
          <a:xfrm>
            <a:off x="4018788" y="640263"/>
            <a:ext cx="4521708" cy="5254510"/>
          </a:xfrm>
        </p:spPr>
        <p:txBody>
          <a:bodyPr anchor="ctr">
            <a:normAutofit/>
          </a:bodyPr>
          <a:lstStyle/>
          <a:p>
            <a:pPr marL="0" indent="0">
              <a:buNone/>
            </a:pPr>
            <a:r>
              <a:rPr lang="en-US" sz="1900">
                <a:solidFill>
                  <a:schemeClr val="bg1"/>
                </a:solidFill>
              </a:rPr>
              <a:t>Jun 3, 2020</a:t>
            </a:r>
          </a:p>
          <a:p>
            <a:pPr marL="0" indent="0">
              <a:buNone/>
            </a:pPr>
            <a:endParaRPr lang="en-US" sz="1900">
              <a:solidFill>
                <a:schemeClr val="bg1"/>
              </a:solidFill>
            </a:endParaRPr>
          </a:p>
          <a:p>
            <a:pPr marL="0" indent="0">
              <a:buNone/>
            </a:pPr>
            <a:r>
              <a:rPr lang="en-US" sz="1900">
                <a:solidFill>
                  <a:schemeClr val="bg1"/>
                </a:solidFill>
              </a:rPr>
              <a:t>Nine Christians were shot or hacked to death in an attack on Wednesday June 3 in north-central Nigeria. </a:t>
            </a:r>
            <a:br>
              <a:rPr lang="en-US" sz="1900">
                <a:solidFill>
                  <a:schemeClr val="bg1"/>
                </a:solidFill>
              </a:rPr>
            </a:br>
            <a:br>
              <a:rPr lang="en-US" sz="1900">
                <a:solidFill>
                  <a:schemeClr val="bg1"/>
                </a:solidFill>
              </a:rPr>
            </a:br>
            <a:r>
              <a:rPr lang="en-US" sz="1900">
                <a:solidFill>
                  <a:schemeClr val="bg1"/>
                </a:solidFill>
              </a:rPr>
              <a:t>Muslim Fulani herdsmen attacked the predominantly Christian village of Tudun Doka, Kajuru County in Kaduna state. </a:t>
            </a:r>
            <a:br>
              <a:rPr lang="en-US" sz="1900">
                <a:solidFill>
                  <a:schemeClr val="bg1"/>
                </a:solidFill>
              </a:rPr>
            </a:br>
            <a:br>
              <a:rPr lang="en-US" sz="1900">
                <a:solidFill>
                  <a:schemeClr val="bg1"/>
                </a:solidFill>
              </a:rPr>
            </a:br>
            <a:r>
              <a:rPr lang="en-US" sz="1900">
                <a:solidFill>
                  <a:schemeClr val="bg1"/>
                </a:solidFill>
              </a:rPr>
              <a:t>Seven other people were reportedly kidnapped. More than 30 Christians had been killed in nearby villages during previous attacks.</a:t>
            </a: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13299" y="490537"/>
            <a:ext cx="3968748" cy="1628775"/>
          </a:xfrm>
        </p:spPr>
        <p:txBody>
          <a:bodyPr anchor="b">
            <a:normAutofit/>
          </a:bodyPr>
          <a:lstStyle/>
          <a:p>
            <a:r>
              <a:rPr lang="en-US" sz="3500"/>
              <a:t>Key Events Timeline</a:t>
            </a:r>
          </a:p>
        </p:txBody>
      </p:sp>
      <p:pic>
        <p:nvPicPr>
          <p:cNvPr id="4" name="Picture 3" descr="81a04a3a4381b15d917e4127d95e9965">
            <a:extLst>
              <a:ext uri="{FF2B5EF4-FFF2-40B4-BE49-F238E27FC236}">
                <a16:creationId xmlns:a16="http://schemas.microsoft.com/office/drawing/2014/main" id="{4AFDCA09-E873-CF4D-960E-DE77708D8003}"/>
              </a:ext>
            </a:extLst>
          </p:cNvPr>
          <p:cNvPicPr>
            <a:picLocks noChangeAspect="1"/>
          </p:cNvPicPr>
          <p:nvPr/>
        </p:nvPicPr>
        <p:blipFill rotWithShape="1">
          <a:blip r:embed="rId2"/>
          <a:srcRect l="12973" r="40017" b="2"/>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p:cNvSpPr>
            <a:spLocks noGrp="1"/>
          </p:cNvSpPr>
          <p:nvPr>
            <p:ph idx="1"/>
          </p:nvPr>
        </p:nvSpPr>
        <p:spPr>
          <a:xfrm>
            <a:off x="4813299" y="2119312"/>
            <a:ext cx="3968747" cy="3752849"/>
          </a:xfrm>
        </p:spPr>
        <p:txBody>
          <a:bodyPr>
            <a:noAutofit/>
          </a:bodyPr>
          <a:lstStyle/>
          <a:p>
            <a:pPr marL="0" indent="0">
              <a:lnSpc>
                <a:spcPct val="90000"/>
              </a:lnSpc>
              <a:buNone/>
            </a:pPr>
            <a:r>
              <a:rPr lang="en-US" sz="1100" b="1" dirty="0"/>
              <a:t>1804-1903: </a:t>
            </a:r>
            <a:r>
              <a:rPr lang="en-US" sz="1100" dirty="0"/>
              <a:t>The Sokoto Caliphate was an independent Sunni Muslim Caliphate in West Africa that was founded by Usman dan Fodio. During this time, Fulani jihads spread Islam across Northern Nigeria. </a:t>
            </a:r>
            <a:br>
              <a:rPr lang="en-US" sz="1100" dirty="0"/>
            </a:br>
            <a:br>
              <a:rPr lang="en-US" sz="1100" dirty="0"/>
            </a:br>
            <a:r>
              <a:rPr lang="en-US" sz="1100" b="1" dirty="0"/>
              <a:t>1903: </a:t>
            </a:r>
            <a:r>
              <a:rPr lang="en-US" sz="1100" dirty="0"/>
              <a:t>The Sokoto Caliphate was abolished when the British conquered the area in 1903 and established the Northern Nigeria Protectorate.</a:t>
            </a:r>
            <a:br>
              <a:rPr lang="en-US" sz="1100" dirty="0"/>
            </a:br>
            <a:br>
              <a:rPr lang="en-US" sz="1100" dirty="0"/>
            </a:br>
            <a:r>
              <a:rPr lang="en-US" sz="1100" b="1" dirty="0"/>
              <a:t>2006-2014: </a:t>
            </a:r>
            <a:r>
              <a:rPr lang="en-US" sz="1100" dirty="0"/>
              <a:t>Between 9,000 and 11,500 Christians were killed. More than a million were affected, with many driven from their homes and 13,000 churches destroyed or abandoned. The Fulani Jihadists rank fourth on the Global Terrorism Index. </a:t>
            </a:r>
            <a:br>
              <a:rPr lang="en-US" sz="1100" dirty="0"/>
            </a:br>
            <a:br>
              <a:rPr lang="en-US" sz="1100" dirty="0"/>
            </a:br>
            <a:r>
              <a:rPr lang="en-US" sz="1100" b="1" dirty="0"/>
              <a:t>2015: </a:t>
            </a:r>
            <a:r>
              <a:rPr lang="en-US" sz="1100" dirty="0"/>
              <a:t>Muhammadu Buhari becomes the first opposition candidate to win a presidential election in Nigeria. He is an ethnic Fulani. </a:t>
            </a:r>
            <a:br>
              <a:rPr lang="en-US" sz="1100" dirty="0"/>
            </a:br>
            <a:br>
              <a:rPr lang="en-US" sz="1100" dirty="0"/>
            </a:br>
            <a:r>
              <a:rPr lang="en-US" sz="1100" b="1" dirty="0"/>
              <a:t>2018: </a:t>
            </a:r>
            <a:r>
              <a:rPr lang="en-US" sz="1100" dirty="0"/>
              <a:t>According to the Global Terrorism Index (GTI), 2,040 Christians were killed by Fulani militia in 2018 alone. </a:t>
            </a:r>
            <a:br>
              <a:rPr lang="en-US" sz="1100" dirty="0"/>
            </a:br>
            <a:br>
              <a:rPr lang="en-US" sz="1100" dirty="0"/>
            </a:br>
            <a:r>
              <a:rPr lang="en-US" sz="1100" b="1" dirty="0"/>
              <a:t>2019: </a:t>
            </a:r>
            <a:r>
              <a:rPr lang="en-US" sz="1100" dirty="0"/>
              <a:t>There were between 1000 and 1,200 Christian deaths in 2019.</a:t>
            </a:r>
            <a:br>
              <a:rPr lang="en-US" sz="1100" dirty="0"/>
            </a:br>
            <a:br>
              <a:rPr lang="en-US" sz="1100" dirty="0"/>
            </a:br>
            <a:r>
              <a:rPr lang="en-US" sz="1100" b="1" dirty="0"/>
              <a:t>Jan-Mar 2020: </a:t>
            </a:r>
            <a:r>
              <a:rPr lang="en-US" sz="1100" dirty="0"/>
              <a:t>Over 400 Christians were murdered by Fulani militia. </a:t>
            </a:r>
            <a:br>
              <a:rPr lang="en-US" sz="1100" dirty="0"/>
            </a:br>
            <a:br>
              <a:rPr lang="en-US" sz="1100" dirty="0"/>
            </a:br>
            <a:r>
              <a:rPr lang="en-US" sz="1100" dirty="0"/>
              <a:t>At least 7,400 Christians have been massacred by Fulani militia since the Buhari Government of Nigeria came to power in 2015. </a:t>
            </a:r>
          </a:p>
        </p:txBody>
      </p:sp>
    </p:spTree>
    <p:extLst>
      <p:ext uri="{BB962C8B-B14F-4D97-AF65-F5344CB8AC3E}">
        <p14:creationId xmlns:p14="http://schemas.microsoft.com/office/powerpoint/2010/main" val="2106823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4844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975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03504" y="640263"/>
            <a:ext cx="3867912" cy="1344975"/>
          </a:xfrm>
        </p:spPr>
        <p:txBody>
          <a:bodyPr>
            <a:normAutofit/>
          </a:bodyPr>
          <a:lstStyle/>
          <a:p>
            <a:r>
              <a:rPr lang="en-US" sz="3500"/>
              <a:t>Fulani Land Grab in Daffo Village</a:t>
            </a:r>
          </a:p>
        </p:txBody>
      </p:sp>
      <p:sp>
        <p:nvSpPr>
          <p:cNvPr id="3" name="Content Placeholder 2"/>
          <p:cNvSpPr>
            <a:spLocks noGrp="1"/>
          </p:cNvSpPr>
          <p:nvPr>
            <p:ph idx="1"/>
          </p:nvPr>
        </p:nvSpPr>
        <p:spPr>
          <a:xfrm>
            <a:off x="603504" y="2121763"/>
            <a:ext cx="3867912" cy="3773010"/>
          </a:xfrm>
        </p:spPr>
        <p:txBody>
          <a:bodyPr>
            <a:normAutofit/>
          </a:bodyPr>
          <a:lstStyle/>
          <a:p>
            <a:pPr marL="0" indent="0">
              <a:lnSpc>
                <a:spcPct val="90000"/>
              </a:lnSpc>
              <a:buNone/>
            </a:pPr>
            <a:endParaRPr lang="en-US" sz="1400" dirty="0"/>
          </a:p>
          <a:p>
            <a:pPr marL="0" indent="0">
              <a:lnSpc>
                <a:spcPct val="90000"/>
              </a:lnSpc>
              <a:buNone/>
            </a:pPr>
            <a:r>
              <a:rPr lang="en-US" sz="1400"/>
              <a:t>Daffo</a:t>
            </a:r>
            <a:r>
              <a:rPr lang="en-US" sz="1400" dirty="0"/>
              <a:t> village is a small village in Plateau State. Fulani militants have launched several attacks in this region, along with land grabs. </a:t>
            </a:r>
            <a:br>
              <a:rPr lang="en-US" sz="1400" dirty="0"/>
            </a:br>
            <a:br>
              <a:rPr lang="en-US" sz="1400" dirty="0"/>
            </a:br>
            <a:r>
              <a:rPr lang="en-US" sz="1400" dirty="0"/>
              <a:t>After homes, churches, and farms are destroyed and people displaced, Fulani invaders occupy the land with their cattle.</a:t>
            </a:r>
            <a:br>
              <a:rPr lang="en-US" sz="1400" dirty="0"/>
            </a:br>
            <a:br>
              <a:rPr lang="en-US" sz="1400" dirty="0"/>
            </a:br>
            <a:r>
              <a:rPr lang="en-US" sz="1400" dirty="0"/>
              <a:t>So far, 11,169 acres have been occupied by Fulani militants. It is estimated that each family farms a minimum of one acre, which means over 10,000 families are without income or sustenance. </a:t>
            </a:r>
            <a:br>
              <a:rPr lang="en-US" sz="1400" dirty="0"/>
            </a:br>
            <a:br>
              <a:rPr lang="en-US" sz="1400" dirty="0"/>
            </a:br>
            <a:r>
              <a:rPr lang="en-US" sz="1400" dirty="0"/>
              <a:t>Similar reports have come from two other states, Benue and Taraba. </a:t>
            </a:r>
          </a:p>
        </p:txBody>
      </p:sp>
      <p:pic>
        <p:nvPicPr>
          <p:cNvPr id="4" name="Picture 3" descr="b6500588cd95319026b7d2af1ad79cff">
            <a:extLst>
              <a:ext uri="{FF2B5EF4-FFF2-40B4-BE49-F238E27FC236}">
                <a16:creationId xmlns:a16="http://schemas.microsoft.com/office/drawing/2014/main" id="{331376E6-C921-6E40-A57C-F1EAB02B4480}"/>
              </a:ext>
            </a:extLst>
          </p:cNvPr>
          <p:cNvPicPr>
            <a:picLocks noChangeAspect="1"/>
          </p:cNvPicPr>
          <p:nvPr/>
        </p:nvPicPr>
        <p:blipFill>
          <a:blip r:embed="rId2"/>
          <a:stretch>
            <a:fillRect/>
          </a:stretch>
        </p:blipFill>
        <p:spPr>
          <a:xfrm>
            <a:off x="5227231" y="2023155"/>
            <a:ext cx="3552722" cy="2656240"/>
          </a:xfrm>
          <a:prstGeom prst="rect">
            <a:avLst/>
          </a:prstGeom>
        </p:spPr>
      </p:pic>
    </p:spTree>
    <p:extLst>
      <p:ext uri="{BB962C8B-B14F-4D97-AF65-F5344CB8AC3E}">
        <p14:creationId xmlns:p14="http://schemas.microsoft.com/office/powerpoint/2010/main" val="1187307416"/>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102fe9571e4ee9a5ee6e3ac93ab28e96">
            <a:extLst>
              <a:ext uri="{FF2B5EF4-FFF2-40B4-BE49-F238E27FC236}">
                <a16:creationId xmlns:a16="http://schemas.microsoft.com/office/drawing/2014/main" id="{27B6C362-E00F-364C-8CA5-3BA20D164E7F}"/>
              </a:ext>
            </a:extLst>
          </p:cNvPr>
          <p:cNvPicPr>
            <a:picLocks noChangeAspect="1"/>
          </p:cNvPicPr>
          <p:nvPr/>
        </p:nvPicPr>
        <p:blipFill rotWithShape="1">
          <a:blip r:embed="rId2">
            <a:alphaModFix amt="35000"/>
          </a:blip>
          <a:srcRect l="21868" r="3132"/>
          <a:stretch/>
        </p:blipFill>
        <p:spPr>
          <a:xfrm>
            <a:off x="20" y="1"/>
            <a:ext cx="9143980" cy="6857999"/>
          </a:xfrm>
          <a:prstGeom prst="rect">
            <a:avLst/>
          </a:prstGeom>
        </p:spPr>
      </p:pic>
      <p:sp>
        <p:nvSpPr>
          <p:cNvPr id="2" name="Title 1"/>
          <p:cNvSpPr>
            <a:spLocks noGrp="1"/>
          </p:cNvSpPr>
          <p:nvPr>
            <p:ph type="title"/>
          </p:nvPr>
        </p:nvSpPr>
        <p:spPr>
          <a:xfrm>
            <a:off x="628650" y="1065862"/>
            <a:ext cx="2484873" cy="4726276"/>
          </a:xfrm>
        </p:spPr>
        <p:txBody>
          <a:bodyPr>
            <a:normAutofit/>
          </a:bodyPr>
          <a:lstStyle/>
          <a:p>
            <a:pPr algn="r"/>
            <a:r>
              <a:rPr lang="en-US" sz="3500">
                <a:solidFill>
                  <a:srgbClr val="FFFFFF"/>
                </a:solidFill>
              </a:rPr>
              <a:t>Denial Through Farmer-Herder Myth</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66534" y="1065862"/>
            <a:ext cx="4308514" cy="4726276"/>
          </a:xfrm>
        </p:spPr>
        <p:txBody>
          <a:bodyPr anchor="ctr">
            <a:normAutofit/>
          </a:bodyPr>
          <a:lstStyle/>
          <a:p>
            <a:pPr marL="0" indent="0">
              <a:buNone/>
            </a:pPr>
            <a:r>
              <a:rPr lang="en-US" sz="1700" dirty="0">
                <a:solidFill>
                  <a:srgbClr val="FFFFFF"/>
                </a:solidFill>
              </a:rPr>
              <a:t>There has been an effort by the Fulani Jihadists and the international community to explain the massacres against Christians as simple famer-herder conflicts. </a:t>
            </a:r>
            <a:br>
              <a:rPr lang="en-US" sz="1700" dirty="0">
                <a:solidFill>
                  <a:srgbClr val="FFFFFF"/>
                </a:solidFill>
              </a:rPr>
            </a:br>
            <a:br>
              <a:rPr lang="en-US" sz="1700" dirty="0">
                <a:solidFill>
                  <a:srgbClr val="FFFFFF"/>
                </a:solidFill>
              </a:rPr>
            </a:br>
            <a:r>
              <a:rPr lang="en-US" sz="1700" dirty="0">
                <a:solidFill>
                  <a:srgbClr val="FFFFFF"/>
                </a:solidFill>
              </a:rPr>
              <a:t>However, since 2015, the attacks against Christians in Nigeria have become deadlier. Fulani militants use AK47's and are heavily armed when they destroy villages. </a:t>
            </a:r>
            <a:br>
              <a:rPr lang="en-US" sz="1700" dirty="0">
                <a:solidFill>
                  <a:srgbClr val="FFFFFF"/>
                </a:solidFill>
              </a:rPr>
            </a:br>
            <a:br>
              <a:rPr lang="en-US" sz="1700" dirty="0">
                <a:solidFill>
                  <a:srgbClr val="FFFFFF"/>
                </a:solidFill>
              </a:rPr>
            </a:br>
            <a:r>
              <a:rPr lang="en-US" sz="1700" dirty="0">
                <a:solidFill>
                  <a:srgbClr val="FFFFFF"/>
                </a:solidFill>
              </a:rPr>
              <a:t>They have specifically targeted Christian people, homes, and churches. </a:t>
            </a:r>
          </a:p>
        </p:txBody>
      </p:sp>
    </p:spTree>
    <p:extLst>
      <p:ext uri="{BB962C8B-B14F-4D97-AF65-F5344CB8AC3E}">
        <p14:creationId xmlns:p14="http://schemas.microsoft.com/office/powerpoint/2010/main" val="1959126142"/>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894027"/>
            <a:ext cx="2620771" cy="4782873"/>
          </a:xfrm>
        </p:spPr>
        <p:txBody>
          <a:bodyPr>
            <a:normAutofit/>
          </a:bodyPr>
          <a:lstStyle/>
          <a:p>
            <a:pPr algn="r"/>
            <a:r>
              <a:rPr lang="en-US" sz="2400">
                <a:solidFill>
                  <a:schemeClr val="bg1"/>
                </a:solidFill>
              </a:rPr>
              <a:t>Recommendations</a:t>
            </a:r>
          </a:p>
        </p:txBody>
      </p:sp>
      <p:cxnSp>
        <p:nvCxnSpPr>
          <p:cNvPr id="36" name="Straight Connector 3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4" y="894027"/>
            <a:ext cx="4783326" cy="4782873"/>
          </a:xfrm>
        </p:spPr>
        <p:txBody>
          <a:bodyPr anchor="ctr">
            <a:normAutofit lnSpcReduction="10000"/>
          </a:bodyPr>
          <a:lstStyle/>
          <a:p>
            <a:pPr marL="0" indent="0">
              <a:lnSpc>
                <a:spcPct val="90000"/>
              </a:lnSpc>
              <a:buNone/>
            </a:pPr>
            <a:r>
              <a:rPr lang="en-US" sz="1400" dirty="0">
                <a:solidFill>
                  <a:schemeClr val="bg1"/>
                </a:solidFill>
              </a:rPr>
              <a:t>Dr. Gregory Stanton, the Founder and President of Genocide Watch, has proposed options for investigating the Christian massacres in Nigeria:</a:t>
            </a:r>
          </a:p>
          <a:p>
            <a:pPr marL="0" indent="0">
              <a:lnSpc>
                <a:spcPct val="90000"/>
              </a:lnSpc>
              <a:buNone/>
            </a:pPr>
            <a:endParaRPr lang="en-US" sz="1400" dirty="0">
              <a:solidFill>
                <a:schemeClr val="bg1"/>
              </a:solidFill>
            </a:endParaRPr>
          </a:p>
          <a:p>
            <a:pPr>
              <a:lnSpc>
                <a:spcPct val="90000"/>
              </a:lnSpc>
            </a:pPr>
            <a:r>
              <a:rPr lang="en-US" sz="1400" dirty="0">
                <a:solidFill>
                  <a:schemeClr val="bg1"/>
                </a:solidFill>
              </a:rPr>
              <a:t>Organize and carry out training for Nigerian Law Enforcement Investigators </a:t>
            </a:r>
          </a:p>
          <a:p>
            <a:pPr lvl="1">
              <a:lnSpc>
                <a:spcPct val="90000"/>
              </a:lnSpc>
            </a:pPr>
            <a:r>
              <a:rPr lang="en-US" sz="1400" dirty="0">
                <a:solidFill>
                  <a:schemeClr val="bg1"/>
                </a:solidFill>
              </a:rPr>
              <a:t>Train Nigerian law enforcement, armed forces, and political and legal sectors in investigating massacres.</a:t>
            </a:r>
          </a:p>
          <a:p>
            <a:pPr>
              <a:lnSpc>
                <a:spcPct val="90000"/>
              </a:lnSpc>
            </a:pPr>
            <a:r>
              <a:rPr lang="en-US" sz="1400" dirty="0">
                <a:solidFill>
                  <a:schemeClr val="bg1"/>
                </a:solidFill>
              </a:rPr>
              <a:t>Support a Nigerian Strike Force to investigate and prosecute genocidal massacres</a:t>
            </a:r>
          </a:p>
          <a:p>
            <a:pPr lvl="1">
              <a:lnSpc>
                <a:spcPct val="90000"/>
              </a:lnSpc>
            </a:pPr>
            <a:r>
              <a:rPr lang="en-US" sz="1400" dirty="0">
                <a:solidFill>
                  <a:schemeClr val="bg1"/>
                </a:solidFill>
              </a:rPr>
              <a:t>Create a trained Nigerian Strike Force from dedicated government personnel, independent from local police to investigate and prosecute genocidal massacres. </a:t>
            </a:r>
          </a:p>
          <a:p>
            <a:pPr>
              <a:lnSpc>
                <a:spcPct val="90000"/>
              </a:lnSpc>
            </a:pPr>
            <a:r>
              <a:rPr lang="en-US" sz="1400" dirty="0">
                <a:solidFill>
                  <a:schemeClr val="bg1"/>
                </a:solidFill>
              </a:rPr>
              <a:t>Lobby President Buhari, Nigerian Army, and police to prevent Fulani jihadist massacres</a:t>
            </a:r>
          </a:p>
          <a:p>
            <a:pPr lvl="1">
              <a:lnSpc>
                <a:spcPct val="90000"/>
              </a:lnSpc>
            </a:pPr>
            <a:r>
              <a:rPr lang="en-US" sz="1400" dirty="0">
                <a:solidFill>
                  <a:schemeClr val="bg1"/>
                </a:solidFill>
              </a:rPr>
              <a:t>Put diplomatic pressure on Nigerian government from US, European, and African embassies to stop the massacres.</a:t>
            </a:r>
          </a:p>
          <a:p>
            <a:pPr>
              <a:lnSpc>
                <a:spcPct val="90000"/>
              </a:lnSpc>
            </a:pPr>
            <a:r>
              <a:rPr lang="en-US" sz="1400" dirty="0">
                <a:solidFill>
                  <a:schemeClr val="bg1"/>
                </a:solidFill>
              </a:rPr>
              <a:t>Train Nigerian church leaders in human rights documentation, establish Human Rights Centers in existing church facilities</a:t>
            </a:r>
          </a:p>
          <a:p>
            <a:pPr lvl="1">
              <a:lnSpc>
                <a:spcPct val="90000"/>
              </a:lnSpc>
            </a:pPr>
            <a:r>
              <a:rPr lang="en-US" sz="1400" dirty="0">
                <a:solidFill>
                  <a:schemeClr val="bg1"/>
                </a:solidFill>
              </a:rPr>
              <a:t>Train Nigerian church leaders to document human rights abuses to support early warning and record keeping.</a:t>
            </a: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953" y="0"/>
            <a:ext cx="4606047"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953"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45879" y="246580"/>
            <a:ext cx="3847338" cy="688369"/>
          </a:xfrm>
        </p:spPr>
        <p:txBody>
          <a:bodyPr>
            <a:normAutofit/>
          </a:bodyPr>
          <a:lstStyle/>
          <a:p>
            <a:r>
              <a:rPr lang="en-US" b="1" dirty="0">
                <a:solidFill>
                  <a:schemeClr val="bg1"/>
                </a:solidFill>
              </a:rPr>
              <a:t>10 Stages of Genocide </a:t>
            </a:r>
          </a:p>
        </p:txBody>
      </p:sp>
      <p:pic>
        <p:nvPicPr>
          <p:cNvPr id="4" name="Picture 3" descr="e396152f20247340852beff479bc1900">
            <a:extLst>
              <a:ext uri="{FF2B5EF4-FFF2-40B4-BE49-F238E27FC236}">
                <a16:creationId xmlns:a16="http://schemas.microsoft.com/office/drawing/2014/main" id="{BD6A7F2D-ADFF-6A40-B01D-BCED521420DB}"/>
              </a:ext>
            </a:extLst>
          </p:cNvPr>
          <p:cNvPicPr>
            <a:picLocks noChangeAspect="1"/>
          </p:cNvPicPr>
          <p:nvPr/>
        </p:nvPicPr>
        <p:blipFill>
          <a:blip r:embed="rId2"/>
          <a:stretch>
            <a:fillRect/>
          </a:stretch>
        </p:blipFill>
        <p:spPr>
          <a:xfrm>
            <a:off x="363474" y="2030210"/>
            <a:ext cx="3845052" cy="2642130"/>
          </a:xfrm>
          <a:prstGeom prst="rect">
            <a:avLst/>
          </a:prstGeom>
        </p:spPr>
      </p:pic>
      <p:sp>
        <p:nvSpPr>
          <p:cNvPr id="3" name="Content Placeholder 2"/>
          <p:cNvSpPr>
            <a:spLocks noGrp="1"/>
          </p:cNvSpPr>
          <p:nvPr>
            <p:ph idx="1"/>
          </p:nvPr>
        </p:nvSpPr>
        <p:spPr>
          <a:xfrm>
            <a:off x="4882689" y="143705"/>
            <a:ext cx="3847338" cy="3773010"/>
          </a:xfrm>
        </p:spPr>
        <p:txBody>
          <a:bodyPr>
            <a:noAutofit/>
          </a:bodyPr>
          <a:lstStyle/>
          <a:p>
            <a:pPr marL="0" indent="0">
              <a:lnSpc>
                <a:spcPct val="90000"/>
              </a:lnSpc>
              <a:buNone/>
            </a:pPr>
            <a:r>
              <a:rPr lang="en-US" sz="1100" b="1" dirty="0"/>
              <a:t>Stage 3: Discrimination</a:t>
            </a:r>
            <a:br>
              <a:rPr lang="en-US" sz="1100" dirty="0"/>
            </a:br>
            <a:r>
              <a:rPr lang="en-US" sz="1100" dirty="0"/>
              <a:t>In some Northern states, many Christians dress like Muslims to reduce the chances of being attacked. Christians are frequently denied access to higher education and are sometimes asked to give up their faith in order to get work.</a:t>
            </a:r>
            <a:br>
              <a:rPr lang="en-US" sz="1100" dirty="0"/>
            </a:br>
            <a:br>
              <a:rPr lang="en-US" sz="1100" dirty="0"/>
            </a:br>
            <a:r>
              <a:rPr lang="en-US" sz="1100" b="1" dirty="0"/>
              <a:t>Stage 6: Polarization</a:t>
            </a:r>
            <a:br>
              <a:rPr lang="en-US" sz="1100" dirty="0"/>
            </a:br>
            <a:r>
              <a:rPr lang="en-US" sz="1100" dirty="0"/>
              <a:t>According to the expansionist principle of Dar al Islam (house of Islam), everything belongs to Allah directly and to his followers indirectly, including the land where the Fulani want to let their cattle graze. </a:t>
            </a:r>
            <a:br>
              <a:rPr lang="en-US" sz="1100" dirty="0"/>
            </a:br>
            <a:r>
              <a:rPr lang="en-US" sz="1100" dirty="0"/>
              <a:t>Social media has been used to portray attacks from other countries as attacks occurring in Nigeria between Fulani and Christians, leading to heightened tensions. </a:t>
            </a:r>
            <a:br>
              <a:rPr lang="en-US" sz="1100" dirty="0"/>
            </a:br>
            <a:br>
              <a:rPr lang="en-US" sz="1100" dirty="0"/>
            </a:br>
            <a:r>
              <a:rPr lang="en-US" sz="1100" b="1" dirty="0"/>
              <a:t>Stage 8: Persecution</a:t>
            </a:r>
            <a:br>
              <a:rPr lang="en-US" sz="1100" dirty="0"/>
            </a:br>
            <a:r>
              <a:rPr lang="en-US" sz="1100" dirty="0"/>
              <a:t>Christians in Northern Nigeria and the Middle Belt are facing extreme persecution by Fulani Jihadists and ISWAP. Twelve of the northern states are under Sharia law, and persecution has increased since the 2015 election of President Muhammadu Buhari. During attacks, Christian pastors and leaders are targeted, and survivors have reported hearing "Allah u Akbar," "destroy the infidels," and "wipe out the infidels" from their attackers. </a:t>
            </a:r>
            <a:br>
              <a:rPr lang="en-US" sz="1100" dirty="0"/>
            </a:br>
            <a:br>
              <a:rPr lang="en-US" sz="1100" dirty="0"/>
            </a:br>
            <a:r>
              <a:rPr lang="en-US" sz="1100" b="1" dirty="0"/>
              <a:t>Stage 9: Extermination</a:t>
            </a:r>
            <a:br>
              <a:rPr lang="en-US" sz="1100" b="1" dirty="0"/>
            </a:br>
            <a:r>
              <a:rPr lang="en-US" sz="1100" dirty="0"/>
              <a:t>Christians in Nigeria are being killed because of their religion. Christian villages are targeted, and Christian homes and churches are burnt down. Christian girls and women have been kidnapped and enslaved as sex slaves, forced to convert to Islam. </a:t>
            </a:r>
            <a:br>
              <a:rPr lang="en-US" sz="1100" dirty="0"/>
            </a:br>
            <a:br>
              <a:rPr lang="en-US" sz="1100" dirty="0"/>
            </a:br>
            <a:r>
              <a:rPr lang="en-US" sz="1100" b="1" dirty="0"/>
              <a:t>Stage 10: Denial</a:t>
            </a:r>
            <a:br>
              <a:rPr lang="en-US" sz="1100" dirty="0"/>
            </a:br>
            <a:r>
              <a:rPr lang="en-US" sz="1100" dirty="0"/>
              <a:t>Massacres against Christians are being explained away as disputes between farmers and herders despite clear group persecution based on religion. </a:t>
            </a:r>
          </a:p>
        </p:txBody>
      </p:sp>
    </p:spTree>
    <p:extLst>
      <p:ext uri="{BB962C8B-B14F-4D97-AF65-F5344CB8AC3E}">
        <p14:creationId xmlns:p14="http://schemas.microsoft.com/office/powerpoint/2010/main" val="105344836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96A3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a:solidFill>
                  <a:srgbClr val="FFFFFF"/>
                </a:solidFill>
              </a:rPr>
              <a:t>Relationship of Fulani Herders and Farming Communities</a:t>
            </a:r>
          </a:p>
        </p:txBody>
      </p:sp>
      <p:pic>
        <p:nvPicPr>
          <p:cNvPr id="4" name="Picture 3" descr="e6f431fe756f38c6c973620827a26e8c">
            <a:extLst>
              <a:ext uri="{FF2B5EF4-FFF2-40B4-BE49-F238E27FC236}">
                <a16:creationId xmlns:a16="http://schemas.microsoft.com/office/drawing/2014/main" id="{277C6FFA-8C87-734D-8BE5-803BB1214104}"/>
              </a:ext>
            </a:extLst>
          </p:cNvPr>
          <p:cNvPicPr>
            <a:picLocks noChangeAspect="1"/>
          </p:cNvPicPr>
          <p:nvPr/>
        </p:nvPicPr>
        <p:blipFill rotWithShape="1">
          <a:blip r:embed="rId2"/>
          <a:srcRect l="11705" r="2107" b="3"/>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pPr marL="0" indent="0">
              <a:lnSpc>
                <a:spcPct val="90000"/>
              </a:lnSpc>
              <a:buNone/>
            </a:pPr>
            <a:endParaRPr lang="en-US">
              <a:solidFill>
                <a:srgbClr val="FFFFFF"/>
              </a:solidFill>
            </a:endParaRPr>
          </a:p>
          <a:p>
            <a:pPr marL="0" indent="0">
              <a:lnSpc>
                <a:spcPct val="90000"/>
              </a:lnSpc>
              <a:buNone/>
            </a:pPr>
            <a:r>
              <a:rPr lang="en-US">
                <a:solidFill>
                  <a:srgbClr val="FFFFFF"/>
                </a:solidFill>
              </a:rPr>
              <a:t>For centuries, Fulani herders benefited from symbiotic partnerships with farming communities. The nomadic herders kept land fertile for farmers through cattle grazing. </a:t>
            </a:r>
            <a:br>
              <a:rPr lang="en-US">
                <a:solidFill>
                  <a:srgbClr val="FFFFFF"/>
                </a:solidFill>
              </a:rPr>
            </a:br>
            <a:br>
              <a:rPr lang="en-US">
                <a:solidFill>
                  <a:srgbClr val="FFFFFF"/>
                </a:solidFill>
              </a:rPr>
            </a:br>
            <a:r>
              <a:rPr lang="en-US">
                <a:solidFill>
                  <a:srgbClr val="FFFFFF"/>
                </a:solidFill>
              </a:rPr>
              <a:t>Despite this interdependent relationship, disputes would arise when herders seasonally migrated their cattle onto farming land for water and grazing. </a:t>
            </a:r>
            <a:br>
              <a:rPr lang="en-US">
                <a:solidFill>
                  <a:srgbClr val="FFFFFF"/>
                </a:solidFill>
              </a:rPr>
            </a:br>
            <a:br>
              <a:rPr lang="en-US">
                <a:solidFill>
                  <a:srgbClr val="FFFFFF"/>
                </a:solidFill>
              </a:rPr>
            </a:br>
            <a:r>
              <a:rPr lang="en-US">
                <a:solidFill>
                  <a:srgbClr val="FFFFFF"/>
                </a:solidFill>
              </a:rPr>
              <a:t>Leaders would resolve these land disputes through arbitration mechanisms which compensated losses. </a:t>
            </a:r>
          </a:p>
        </p:txBody>
      </p:sp>
    </p:spTree>
    <p:extLst>
      <p:ext uri="{BB962C8B-B14F-4D97-AF65-F5344CB8AC3E}">
        <p14:creationId xmlns:p14="http://schemas.microsoft.com/office/powerpoint/2010/main" val="39963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 y="987552"/>
            <a:ext cx="3364395" cy="1088136"/>
          </a:xfrm>
        </p:spPr>
        <p:txBody>
          <a:bodyPr anchor="b">
            <a:normAutofit/>
          </a:bodyPr>
          <a:lstStyle/>
          <a:p>
            <a:pPr>
              <a:lnSpc>
                <a:spcPct val="90000"/>
              </a:lnSpc>
            </a:pPr>
            <a:r>
              <a:rPr lang="en-US" sz="2600"/>
              <a:t>Key Drivers of Farmer-Herder Conflict</a:t>
            </a:r>
          </a:p>
        </p:txBody>
      </p:sp>
      <p:sp>
        <p:nvSpPr>
          <p:cNvPr id="3" name="Content Placeholder 2"/>
          <p:cNvSpPr>
            <a:spLocks noGrp="1"/>
          </p:cNvSpPr>
          <p:nvPr>
            <p:ph idx="1"/>
          </p:nvPr>
        </p:nvSpPr>
        <p:spPr>
          <a:xfrm>
            <a:off x="308609" y="2688336"/>
            <a:ext cx="3374136" cy="3584448"/>
          </a:xfrm>
        </p:spPr>
        <p:txBody>
          <a:bodyPr anchor="t">
            <a:normAutofit fontScale="92500" lnSpcReduction="10000"/>
          </a:bodyPr>
          <a:lstStyle/>
          <a:p>
            <a:pPr marL="0" indent="0">
              <a:lnSpc>
                <a:spcPct val="90000"/>
              </a:lnSpc>
              <a:buNone/>
            </a:pPr>
            <a:r>
              <a:rPr lang="en-US" sz="1400" dirty="0"/>
              <a:t>Over time, the conflict between herders and farmers became exacerbated by rapid population growth, climate change,  poor resource management,  desertification, religious sectarianism, and insecurity - all of which led to enormous pressure on resources and decreased available land. </a:t>
            </a:r>
            <a:br>
              <a:rPr lang="en-US" sz="1400" dirty="0"/>
            </a:br>
            <a:br>
              <a:rPr lang="en-US" sz="1400" dirty="0"/>
            </a:br>
            <a:r>
              <a:rPr lang="en-US" sz="1400" dirty="0"/>
              <a:t>Herders were forced to drive their cattle to find available resources, which in many cases, was limited to the land of settled farming communities.  </a:t>
            </a:r>
            <a:br>
              <a:rPr lang="en-US" sz="1400" dirty="0"/>
            </a:br>
            <a:br>
              <a:rPr lang="en-US" sz="1400" dirty="0"/>
            </a:br>
            <a:r>
              <a:rPr lang="en-US" sz="1400" dirty="0"/>
              <a:t>Historically, village chiefs and herder leaders kept the peace, but the increasing extremism of Fulani herders has strained the capacity of these leaders to reduce tensions. </a:t>
            </a:r>
            <a:br>
              <a:rPr lang="en-US" sz="1400" dirty="0"/>
            </a:br>
            <a:br>
              <a:rPr lang="en-US" sz="1400" dirty="0"/>
            </a:br>
            <a:r>
              <a:rPr lang="en-US" sz="1400" dirty="0"/>
              <a:t>The conflict is now turning into a genocide against Christian farmers by Fulani jihadists. </a:t>
            </a:r>
          </a:p>
        </p:txBody>
      </p:sp>
      <p:pic>
        <p:nvPicPr>
          <p:cNvPr id="4" name="Picture 3" descr="e4cd2cc584865e3a31e75fdf2d80b9c8">
            <a:extLst>
              <a:ext uri="{FF2B5EF4-FFF2-40B4-BE49-F238E27FC236}">
                <a16:creationId xmlns:a16="http://schemas.microsoft.com/office/drawing/2014/main" id="{244C6AC1-E138-544C-8D5B-928B5D9C2510}"/>
              </a:ext>
            </a:extLst>
          </p:cNvPr>
          <p:cNvPicPr>
            <a:picLocks noChangeAspect="1"/>
          </p:cNvPicPr>
          <p:nvPr/>
        </p:nvPicPr>
        <p:blipFill rotWithShape="1">
          <a:blip r:embed="rId2"/>
          <a:srcRect l="25906" r="23841" b="-1"/>
          <a:stretch/>
        </p:blipFill>
        <p:spPr>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50108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947" y="494410"/>
            <a:ext cx="3840085" cy="1692794"/>
          </a:xfrm>
        </p:spPr>
        <p:txBody>
          <a:bodyPr>
            <a:normAutofit/>
          </a:bodyPr>
          <a:lstStyle/>
          <a:p>
            <a:r>
              <a:rPr lang="en-US" dirty="0"/>
              <a:t>Extremist Ideology of Fulani Herders and ISWAP</a:t>
            </a:r>
          </a:p>
        </p:txBody>
      </p:sp>
      <p:cxnSp>
        <p:nvCxnSpPr>
          <p:cNvPr id="36"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85947" y="2605857"/>
            <a:ext cx="3840085" cy="3462228"/>
          </a:xfrm>
        </p:spPr>
        <p:txBody>
          <a:bodyPr>
            <a:normAutofit fontScale="92500" lnSpcReduction="10000"/>
          </a:bodyPr>
          <a:lstStyle/>
          <a:p>
            <a:pPr marL="0" indent="0">
              <a:lnSpc>
                <a:spcPct val="90000"/>
              </a:lnSpc>
              <a:buNone/>
            </a:pPr>
            <a:r>
              <a:rPr lang="en-US" sz="1400" dirty="0"/>
              <a:t>For decades, there has been an ongoing conflict between Fulani herders and Christian farmers. However, since 2015, this conflict has evolved to a dangerous degree.</a:t>
            </a:r>
            <a:br>
              <a:rPr lang="en-US" sz="1400" dirty="0"/>
            </a:br>
            <a:br>
              <a:rPr lang="en-US" sz="1400" dirty="0"/>
            </a:br>
            <a:r>
              <a:rPr lang="en-US" sz="1400" dirty="0"/>
              <a:t>Now, the conflict can no longer be simply explained as a confrontation between nomadic herders and farmers, rather it must be explained as a genocidal campaign committed against Christians. </a:t>
            </a:r>
            <a:br>
              <a:rPr lang="en-US" sz="1400" dirty="0"/>
            </a:br>
            <a:br>
              <a:rPr lang="en-US" sz="1400" dirty="0"/>
            </a:br>
            <a:r>
              <a:rPr lang="en-US" sz="1400" dirty="0"/>
              <a:t>The escalation of violence is due to growing Islamic extremism across the Sahel and use of modern weapons. Ideologies of groups such as the Islamic State in West Africa Province (ISWAP) have been spread to and partially adopted by Fulani herders.</a:t>
            </a:r>
            <a:br>
              <a:rPr lang="en-US" sz="1400" dirty="0"/>
            </a:br>
            <a:br>
              <a:rPr lang="en-US" sz="1400" dirty="0"/>
            </a:br>
            <a:r>
              <a:rPr lang="en-US" sz="1400" dirty="0"/>
              <a:t>Although Fulani herders lack a structural organization like Boko Haram and ISWAP, they have demonstrated a clear intent to target Christians and their places of worship. </a:t>
            </a:r>
          </a:p>
        </p:txBody>
      </p:sp>
      <p:pic>
        <p:nvPicPr>
          <p:cNvPr id="4" name="Picture 3" descr="32acacd66defe1a68bedbbf4ba6c83f4">
            <a:extLst>
              <a:ext uri="{FF2B5EF4-FFF2-40B4-BE49-F238E27FC236}">
                <a16:creationId xmlns:a16="http://schemas.microsoft.com/office/drawing/2014/main" id="{586835F4-15AA-FE47-80C9-E93DB9FD3430}"/>
              </a:ext>
            </a:extLst>
          </p:cNvPr>
          <p:cNvPicPr>
            <a:picLocks noChangeAspect="1"/>
          </p:cNvPicPr>
          <p:nvPr/>
        </p:nvPicPr>
        <p:blipFill rotWithShape="1">
          <a:blip r:embed="rId2"/>
          <a:srcRect l="21973" r="26246"/>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4353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2629122" cy="1622321"/>
          </a:xfrm>
        </p:spPr>
        <p:txBody>
          <a:bodyPr>
            <a:normAutofit/>
          </a:bodyPr>
          <a:lstStyle/>
          <a:p>
            <a:r>
              <a:t>Impacted Areas in Nigeria </a:t>
            </a:r>
          </a:p>
        </p:txBody>
      </p:sp>
      <p:sp>
        <p:nvSpPr>
          <p:cNvPr id="3" name="Content Placeholder 2"/>
          <p:cNvSpPr>
            <a:spLocks noGrp="1"/>
          </p:cNvSpPr>
          <p:nvPr>
            <p:ph idx="1"/>
          </p:nvPr>
        </p:nvSpPr>
        <p:spPr>
          <a:xfrm>
            <a:off x="486698" y="2438400"/>
            <a:ext cx="2629120" cy="3785419"/>
          </a:xfrm>
        </p:spPr>
        <p:txBody>
          <a:bodyPr>
            <a:normAutofit/>
          </a:bodyPr>
          <a:lstStyle/>
          <a:p>
            <a:pPr marL="0" indent="0">
              <a:lnSpc>
                <a:spcPct val="90000"/>
              </a:lnSpc>
              <a:buNone/>
            </a:pPr>
            <a:r>
              <a:rPr lang="en-US" sz="1400" dirty="0"/>
              <a:t>The regions in Nigeria most impacted by Fulani militia attacks are Northern Nigeria and the Middle Belt states.</a:t>
            </a:r>
            <a:br>
              <a:rPr lang="en-US" sz="1400" dirty="0"/>
            </a:br>
            <a:br>
              <a:rPr lang="en-US" sz="1400" dirty="0"/>
            </a:br>
            <a:r>
              <a:rPr lang="en-US" sz="1400" dirty="0"/>
              <a:t>The worst-affected areas include Benue, Plateau, Taraba, Adamawa, Kaduna, </a:t>
            </a:r>
            <a:r>
              <a:rPr lang="en-US" sz="1400" dirty="0" err="1"/>
              <a:t>Kwara</a:t>
            </a:r>
            <a:r>
              <a:rPr lang="en-US" sz="1400" dirty="0"/>
              <a:t>, </a:t>
            </a:r>
            <a:r>
              <a:rPr lang="en-US" sz="1400" dirty="0" err="1"/>
              <a:t>Borno</a:t>
            </a:r>
            <a:r>
              <a:rPr lang="en-US" sz="1400" dirty="0"/>
              <a:t> and Zamfara.</a:t>
            </a:r>
            <a:br>
              <a:rPr lang="en-US" sz="1400" dirty="0"/>
            </a:br>
            <a:br>
              <a:rPr lang="en-US" sz="1400" dirty="0"/>
            </a:br>
            <a:r>
              <a:rPr lang="en-US" sz="1400" dirty="0"/>
              <a:t>The Fulani militia target Christian Local Government Areas (LGA) and villages in each state. </a:t>
            </a:r>
            <a:br>
              <a:rPr lang="en-US" sz="1400" dirty="0"/>
            </a:br>
            <a:br>
              <a:rPr lang="en-US" sz="1400" dirty="0"/>
            </a:br>
            <a:r>
              <a:rPr lang="en-US" sz="1400" dirty="0"/>
              <a:t>According to one report, 99% of the persecution against Christians is of a violent nature. 100% of the victims of Fulani militia have been Christian. </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40f4cbb994dc72978c9d6c613817030">
            <a:extLst>
              <a:ext uri="{FF2B5EF4-FFF2-40B4-BE49-F238E27FC236}">
                <a16:creationId xmlns:a16="http://schemas.microsoft.com/office/drawing/2014/main" id="{1E91AB29-5E78-1B4E-AB40-F8FFFEA2EFEC}"/>
              </a:ext>
            </a:extLst>
          </p:cNvPr>
          <p:cNvPicPr>
            <a:picLocks noChangeAspect="1"/>
          </p:cNvPicPr>
          <p:nvPr/>
        </p:nvPicPr>
        <p:blipFill>
          <a:blip r:embed="rId2"/>
          <a:stretch>
            <a:fillRect/>
          </a:stretch>
        </p:blipFill>
        <p:spPr>
          <a:xfrm>
            <a:off x="4054396" y="1604649"/>
            <a:ext cx="4514498" cy="3645455"/>
          </a:xfrm>
          <a:prstGeom prst="rect">
            <a:avLst/>
          </a:prstGeom>
          <a:effectLst/>
        </p:spPr>
      </p:pic>
    </p:spTree>
    <p:extLst>
      <p:ext uri="{BB962C8B-B14F-4D97-AF65-F5344CB8AC3E}">
        <p14:creationId xmlns:p14="http://schemas.microsoft.com/office/powerpoint/2010/main" val="690362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4571</Words>
  <Application>Microsoft Macintosh PowerPoint</Application>
  <PresentationFormat>On-screen Show (4:3)</PresentationFormat>
  <Paragraphs>144</Paragraphs>
  <Slides>42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Summary of Events </vt:lpstr>
      <vt:lpstr>Nigeria Country Profile</vt:lpstr>
      <vt:lpstr>Christian background</vt:lpstr>
      <vt:lpstr>Key Events Timeline</vt:lpstr>
      <vt:lpstr>10 Stages of Genocide </vt:lpstr>
      <vt:lpstr>Relationship of Fulani Herders and Farming Communities</vt:lpstr>
      <vt:lpstr>Key Drivers of Farmer-Herder Conflict</vt:lpstr>
      <vt:lpstr>Extremist Ideology of Fulani Herders and ISWAP</vt:lpstr>
      <vt:lpstr>Impacted Areas in Nigeria </vt:lpstr>
      <vt:lpstr>Summary of Events 1999-2015</vt:lpstr>
      <vt:lpstr>Adoption of Shari'a Law</vt:lpstr>
      <vt:lpstr>Mali and the Transition to Jihad</vt:lpstr>
      <vt:lpstr>200 People Killed in Zamfara State</vt:lpstr>
      <vt:lpstr>ICC 2016 Situation Report on Fulani Crisis</vt:lpstr>
      <vt:lpstr>Summary of Events 2016-2018</vt:lpstr>
      <vt:lpstr>300 Idoma Christians Killed in Agatu Massacre</vt:lpstr>
      <vt:lpstr>30-40 People Killed in Godogodo, Kaduna Attacks</vt:lpstr>
      <vt:lpstr>Peace Agreements Broken 20 Days after Signing</vt:lpstr>
      <vt:lpstr>Over 330 Irigwe People Killed</vt:lpstr>
      <vt:lpstr>Benue Governor Acknowledges Genocide on International Stage</vt:lpstr>
      <vt:lpstr>The Christian Narrative</vt:lpstr>
      <vt:lpstr>Benue State Buries 73 Killed By Fulani Herdsmen</vt:lpstr>
      <vt:lpstr>National Livestock Transformation Plan addresses socio-economic drivers of Fulani crisis</vt:lpstr>
      <vt:lpstr>Reprisal Attacks Due to Social Media Misinformation</vt:lpstr>
      <vt:lpstr>Hate Speech Spread on Social Media</vt:lpstr>
      <vt:lpstr>Fulani Militia Pose Greater Threat than Boko Haram</vt:lpstr>
      <vt:lpstr>Amnesty International Reports 312 Incidents</vt:lpstr>
      <vt:lpstr>Nigerian House of Representatives Declare Genocide </vt:lpstr>
      <vt:lpstr>Summary of Events: 2019-2020</vt:lpstr>
      <vt:lpstr>At Least 85 Killed in Attacks on 3 Communities</vt:lpstr>
      <vt:lpstr>Pregnant Woman's Arm Amputated as Attackers Kill Her 4 Children</vt:lpstr>
      <vt:lpstr>Nigeria Added to U.S. Special Watch List</vt:lpstr>
      <vt:lpstr>President Buhari's Response to Fulani Attacks</vt:lpstr>
      <vt:lpstr>Failed Security Forces</vt:lpstr>
      <vt:lpstr>Christians in Nigeria Protest Against Buhari</vt:lpstr>
      <vt:lpstr>Over 400 Christians Killed in First Three Months of 2020</vt:lpstr>
      <vt:lpstr>13 Killed and 13 Others Kidnapped in 5 villages</vt:lpstr>
      <vt:lpstr>Over 70 killed in 5 villages in Sokoto State</vt:lpstr>
      <vt:lpstr>Nine Christians killed and Seven kidnapped in Kaduna State</vt:lpstr>
      <vt:lpstr>Fulani Land Grab in Daffo Village</vt:lpstr>
      <vt:lpstr>Denial Through Farmer-Herder Myth</vt:lpstr>
      <vt:lpstr>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Events </dc:title>
  <dc:creator>deanna2122 Wilken</dc:creator>
  <cp:lastModifiedBy>Sarah Kane</cp:lastModifiedBy>
  <cp:revision>12</cp:revision>
  <dcterms:created xsi:type="dcterms:W3CDTF">2020-09-17T18:35:46Z</dcterms:created>
  <dcterms:modified xsi:type="dcterms:W3CDTF">2022-06-14T23:30:45Z</dcterms:modified>
</cp:coreProperties>
</file>