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6" r:id="rId2"/>
    <p:sldId id="339" r:id="rId3"/>
    <p:sldId id="334" r:id="rId4"/>
    <p:sldId id="256" r:id="rId5"/>
    <p:sldId id="258" r:id="rId6"/>
    <p:sldId id="262" r:id="rId7"/>
    <p:sldId id="265" r:id="rId8"/>
    <p:sldId id="273" r:id="rId9"/>
    <p:sldId id="275" r:id="rId10"/>
    <p:sldId id="277" r:id="rId11"/>
    <p:sldId id="279" r:id="rId12"/>
    <p:sldId id="281" r:id="rId13"/>
    <p:sldId id="267" r:id="rId14"/>
    <p:sldId id="269" r:id="rId15"/>
    <p:sldId id="271" r:id="rId16"/>
    <p:sldId id="282" r:id="rId17"/>
    <p:sldId id="284" r:id="rId18"/>
    <p:sldId id="286" r:id="rId19"/>
    <p:sldId id="290" r:id="rId20"/>
    <p:sldId id="292" r:id="rId21"/>
    <p:sldId id="294" r:id="rId22"/>
    <p:sldId id="296" r:id="rId23"/>
    <p:sldId id="298" r:id="rId24"/>
    <p:sldId id="300" r:id="rId25"/>
    <p:sldId id="302" r:id="rId26"/>
    <p:sldId id="304" r:id="rId27"/>
    <p:sldId id="307" r:id="rId28"/>
    <p:sldId id="309" r:id="rId29"/>
    <p:sldId id="312" r:id="rId30"/>
    <p:sldId id="314" r:id="rId31"/>
    <p:sldId id="316" r:id="rId32"/>
    <p:sldId id="260" r:id="rId33"/>
    <p:sldId id="318" r:id="rId34"/>
    <p:sldId id="326" r:id="rId35"/>
    <p:sldId id="320" r:id="rId36"/>
    <p:sldId id="322" r:id="rId37"/>
    <p:sldId id="324" r:id="rId38"/>
    <p:sldId id="329" r:id="rId39"/>
    <p:sldId id="332" r:id="rId40"/>
    <p:sldId id="341"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7"/>
  </p:normalViewPr>
  <p:slideViewPr>
    <p:cSldViewPr snapToGrid="0" snapToObjects="1">
      <p:cViewPr>
        <p:scale>
          <a:sx n="99" d="100"/>
          <a:sy n="99" d="100"/>
        </p:scale>
        <p:origin x="2000" y="2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c0c1927ce38e33b3dac5e44df25637f">
            <a:extLst>
              <a:ext uri="{FF2B5EF4-FFF2-40B4-BE49-F238E27FC236}">
                <a16:creationId xmlns:a16="http://schemas.microsoft.com/office/drawing/2014/main" id="{4D90F05B-5C9C-1940-87D4-3EFFF0F6057E}"/>
              </a:ext>
            </a:extLst>
          </p:cNvPr>
          <p:cNvPicPr>
            <a:picLocks noChangeAspect="1"/>
          </p:cNvPicPr>
          <p:nvPr/>
        </p:nvPicPr>
        <p:blipFill rotWithShape="1">
          <a:blip r:embed="rId2">
            <a:alphaModFix amt="35000"/>
          </a:blip>
          <a:srcRect l="5812" r="5187" b="-2"/>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Key Findings</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700" dirty="0">
                <a:solidFill>
                  <a:srgbClr val="FFFFFF"/>
                </a:solidFill>
              </a:rPr>
              <a:t>Timor-Leste, formerly East Timor, was invaded and occupied by Indonesia from 1975-1999. During this time, one-fifth of the population died due to fighting, massacres, and forced starvation. Violence committed by the Indonesian military and anti-independence militias erupted again in 1999 before and after a referendum to decide the status of East Timor. Up to 2,600 died, up to 25% of the population fled their homes, and much of the country's infrastructure was destroyed. Though courts and truth commissions were established, no higher-level Indonesian officials were ever brought to justice. </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6d5ec50c3218cd630dd871a64694061">
            <a:extLst>
              <a:ext uri="{FF2B5EF4-FFF2-40B4-BE49-F238E27FC236}">
                <a16:creationId xmlns:a16="http://schemas.microsoft.com/office/drawing/2014/main" id="{77F2E476-010C-EC47-A8D8-1248C3ECFC24}"/>
              </a:ext>
            </a:extLst>
          </p:cNvPr>
          <p:cNvPicPr>
            <a:picLocks noChangeAspect="1"/>
          </p:cNvPicPr>
          <p:nvPr/>
        </p:nvPicPr>
        <p:blipFill rotWithShape="1">
          <a:blip r:embed="rId2">
            <a:alphaModFix amt="35000"/>
          </a:blip>
          <a:srcRect l="9438" r="6897" b="1"/>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Summary of Resistance in 1976</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r>
              <a:rPr lang="en-US" sz="1800" dirty="0">
                <a:solidFill>
                  <a:srgbClr val="FFFFFF"/>
                </a:solidFill>
              </a:rPr>
              <a:t>By the end of 1967, Indonesia controlled Dili, East Timor's capital. In fact, Indonesia declared East Timor to be its 27th province in July.</a:t>
            </a:r>
          </a:p>
          <a:p>
            <a:r>
              <a:rPr lang="en-US" sz="1800" dirty="0">
                <a:solidFill>
                  <a:srgbClr val="FFFFFF"/>
                </a:solidFill>
              </a:rPr>
              <a:t>The majority of the East Timorese population fled into the mountains. They organized their own farming, education, and health care programs. Fretilin formed an armed wing, </a:t>
            </a:r>
            <a:r>
              <a:rPr lang="en-US" sz="1800" dirty="0" err="1">
                <a:solidFill>
                  <a:srgbClr val="FFFFFF"/>
                </a:solidFill>
              </a:rPr>
              <a:t>Falintil</a:t>
            </a:r>
            <a:r>
              <a:rPr lang="en-US" sz="1800" dirty="0">
                <a:solidFill>
                  <a:srgbClr val="FFFFFF"/>
                </a:solidFill>
              </a:rPr>
              <a:t>. which conducted guerilla-style resistance to Indonesian occupation.</a:t>
            </a:r>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ddf0ca37a00127c9478af5be9ffc993">
            <a:extLst>
              <a:ext uri="{FF2B5EF4-FFF2-40B4-BE49-F238E27FC236}">
                <a16:creationId xmlns:a16="http://schemas.microsoft.com/office/drawing/2014/main" id="{3927C0CE-2375-B245-ABCC-92E015AE99F2}"/>
              </a:ext>
            </a:extLst>
          </p:cNvPr>
          <p:cNvPicPr>
            <a:picLocks noChangeAspect="1"/>
          </p:cNvPicPr>
          <p:nvPr/>
        </p:nvPicPr>
        <p:blipFill rotWithShape="1">
          <a:blip r:embed="rId2">
            <a:alphaModFix amt="35000"/>
          </a:blip>
          <a:srcRect l="10334" r="-2" b="-2"/>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pPr>
              <a:lnSpc>
                <a:spcPct val="90000"/>
              </a:lnSpc>
            </a:pPr>
            <a:r>
              <a:rPr lang="en-US">
                <a:solidFill>
                  <a:srgbClr val="FFFFFF"/>
                </a:solidFill>
              </a:rPr>
              <a:t>Summary of Resistance in 1977-1979</a:t>
            </a:r>
          </a:p>
        </p:txBody>
      </p:sp>
      <p:sp>
        <p:nvSpPr>
          <p:cNvPr id="3" name="Content Placeholder 2"/>
          <p:cNvSpPr>
            <a:spLocks noGrp="1"/>
          </p:cNvSpPr>
          <p:nvPr>
            <p:ph idx="1"/>
          </p:nvPr>
        </p:nvSpPr>
        <p:spPr>
          <a:xfrm>
            <a:off x="628650" y="1825625"/>
            <a:ext cx="7886700" cy="4351338"/>
          </a:xfrm>
        </p:spPr>
        <p:txBody>
          <a:bodyPr>
            <a:normAutofit/>
          </a:bodyPr>
          <a:lstStyle/>
          <a:p>
            <a:pPr>
              <a:lnSpc>
                <a:spcPct val="90000"/>
              </a:lnSpc>
            </a:pPr>
            <a:r>
              <a:rPr lang="en-US" sz="2000" dirty="0">
                <a:solidFill>
                  <a:srgbClr val="FFFFFF"/>
                </a:solidFill>
              </a:rPr>
              <a:t>In the first years of Indonesia's occupation, 100,000 East Timorese civilians died.  Many were killed directly by the military, while others died by famine caused by the systematic destruction of livestock and food supplies. </a:t>
            </a:r>
          </a:p>
          <a:p>
            <a:pPr>
              <a:lnSpc>
                <a:spcPct val="90000"/>
              </a:lnSpc>
            </a:pPr>
            <a:r>
              <a:rPr lang="en-US" sz="2000" dirty="0">
                <a:solidFill>
                  <a:srgbClr val="FFFFFF"/>
                </a:solidFill>
              </a:rPr>
              <a:t>After building up troops and acquiring military equipment from the United States and the United Kingdom, Indonesia launched an intensified military offensive in September 1977 to takedown Fretilin strongholds.  In late 1978, Indonesia defeated the last Fretilin base at Mount </a:t>
            </a:r>
            <a:r>
              <a:rPr lang="en-US" sz="2000" dirty="0" err="1">
                <a:solidFill>
                  <a:srgbClr val="FFFFFF"/>
                </a:solidFill>
              </a:rPr>
              <a:t>Matebian</a:t>
            </a:r>
            <a:r>
              <a:rPr lang="en-US" sz="2000" dirty="0">
                <a:solidFill>
                  <a:srgbClr val="FFFFFF"/>
                </a:solidFill>
              </a:rPr>
              <a:t>. In March 1979, the intensified military offensive was ended. Indonesian announced that its military had "pacified" East Timor. </a:t>
            </a:r>
          </a:p>
          <a:p>
            <a:pPr>
              <a:lnSpc>
                <a:spcPct val="90000"/>
              </a:lnSpc>
            </a:pPr>
            <a:r>
              <a:rPr lang="en-US" sz="2000" dirty="0">
                <a:solidFill>
                  <a:srgbClr val="FFFFFF"/>
                </a:solidFill>
              </a:rPr>
              <a:t>Though Fretilin/</a:t>
            </a:r>
            <a:r>
              <a:rPr lang="en-US" sz="2000" dirty="0" err="1">
                <a:solidFill>
                  <a:srgbClr val="FFFFFF"/>
                </a:solidFill>
              </a:rPr>
              <a:t>Falintil</a:t>
            </a:r>
            <a:r>
              <a:rPr lang="en-US" sz="2000" dirty="0">
                <a:solidFill>
                  <a:srgbClr val="FFFFFF"/>
                </a:solidFill>
              </a:rPr>
              <a:t> continued to conduct guerilla-style resistance throughout Indonesia's occupation, a number of leaders were captured or killed, 80% of its soldiers were killed, and 90% of its equipment was confiscated or destroyed.</a:t>
            </a:r>
          </a:p>
        </p:txBody>
      </p:sp>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outdoor, people&#10;&#10;Description automatically generated">
            <a:extLst>
              <a:ext uri="{FF2B5EF4-FFF2-40B4-BE49-F238E27FC236}">
                <a16:creationId xmlns:a16="http://schemas.microsoft.com/office/drawing/2014/main" id="{5A967154-C884-3246-BBCD-163C5B93D601}"/>
              </a:ext>
            </a:extLst>
          </p:cNvPr>
          <p:cNvPicPr>
            <a:picLocks noChangeAspect="1"/>
          </p:cNvPicPr>
          <p:nvPr/>
        </p:nvPicPr>
        <p:blipFill rotWithShape="1">
          <a:blip r:embed="rId2">
            <a:alphaModFix amt="40000"/>
          </a:blip>
          <a:srcRect l="11333"/>
          <a:stretch/>
        </p:blipFill>
        <p:spPr>
          <a:xfrm>
            <a:off x="20" y="10"/>
            <a:ext cx="9143979" cy="6857990"/>
          </a:xfrm>
          <a:prstGeom prst="rect">
            <a:avLst/>
          </a:prstGeom>
        </p:spPr>
      </p:pic>
      <p:sp>
        <p:nvSpPr>
          <p:cNvPr id="2" name="Title 1"/>
          <p:cNvSpPr>
            <a:spLocks noGrp="1"/>
          </p:cNvSpPr>
          <p:nvPr>
            <p:ph type="title"/>
          </p:nvPr>
        </p:nvSpPr>
        <p:spPr>
          <a:xfrm>
            <a:off x="630936" y="941832"/>
            <a:ext cx="7879842" cy="2057400"/>
          </a:xfrm>
        </p:spPr>
        <p:txBody>
          <a:bodyPr anchor="b">
            <a:normAutofit/>
          </a:bodyPr>
          <a:lstStyle/>
          <a:p>
            <a:r>
              <a:rPr dirty="0"/>
              <a:t>Summary of Resistance in the 1980s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502152"/>
            <a:ext cx="7879842" cy="3186536"/>
          </a:xfrm>
        </p:spPr>
        <p:txBody>
          <a:bodyPr>
            <a:normAutofit lnSpcReduction="10000"/>
          </a:bodyPr>
          <a:lstStyle/>
          <a:p>
            <a:pPr>
              <a:lnSpc>
                <a:spcPct val="90000"/>
              </a:lnSpc>
            </a:pPr>
            <a:r>
              <a:rPr lang="en-US" sz="1400" dirty="0"/>
              <a:t>Despite the disproportionate strength of Indonesia's military, </a:t>
            </a:r>
            <a:r>
              <a:rPr lang="en-US" sz="1400" dirty="0" err="1"/>
              <a:t>Falantil</a:t>
            </a:r>
            <a:r>
              <a:rPr lang="en-US" sz="1400" dirty="0"/>
              <a:t> continued to operate as a mobile guerilla throughout the 1980s. With this new style of combat, a pattern emerged in which </a:t>
            </a:r>
            <a:r>
              <a:rPr lang="en-US" sz="1400" dirty="0" err="1"/>
              <a:t>Falantil</a:t>
            </a:r>
            <a:r>
              <a:rPr lang="en-US" sz="1400" dirty="0"/>
              <a:t> would attack Indonesian military targets and the Indonesian army would respond by indiscriminately attacking both combatants and non-combatants. Another strategy used by the Indonesian army was the "fence of legs" tactic in 1981, in which a human chain made up of conscripted civilians marched across the island in an attempt to push resistance militants out of hiding. </a:t>
            </a:r>
          </a:p>
          <a:p>
            <a:pPr>
              <a:lnSpc>
                <a:spcPct val="90000"/>
              </a:lnSpc>
            </a:pPr>
            <a:r>
              <a:rPr lang="en-US" sz="1400" dirty="0"/>
              <a:t>Though conditions improved in general in the 1980s, especially due to reduced violence and the delivery of humanitarian aid, Indonesian officials benefited more than the locals. The East Timorese suffered from high unemployment and deteriorating culture. </a:t>
            </a:r>
          </a:p>
          <a:p>
            <a:pPr>
              <a:lnSpc>
                <a:spcPct val="90000"/>
              </a:lnSpc>
            </a:pPr>
            <a:r>
              <a:rPr lang="en-US" sz="1400" dirty="0"/>
              <a:t>In May 1993, Indonesia and the East Timorese resistance negotiated a brief ceasefire for the visit of the Australian Defense Minister. Following the visit, which resulted in a report that reflected positively about the Indonesian government's actions, Indonesia unilaterally broke the ceasefire as part of 'Operation Clean-Sweep. The </a:t>
            </a:r>
            <a:r>
              <a:rPr lang="en-US" sz="1400" dirty="0" err="1"/>
              <a:t>Kraras</a:t>
            </a:r>
            <a:r>
              <a:rPr lang="en-US" sz="1400" dirty="0"/>
              <a:t> Massacre, in which over 200 people were executed, was part of this operation. </a:t>
            </a:r>
          </a:p>
          <a:p>
            <a:pPr>
              <a:lnSpc>
                <a:spcPct val="90000"/>
              </a:lnSpc>
            </a:pPr>
            <a:r>
              <a:rPr lang="en-US" sz="1400" dirty="0"/>
              <a:t>The imbalance of military strength led some to begin focusing on international diplomacy as a means of resistance.</a:t>
            </a:r>
          </a:p>
        </p:txBody>
      </p:sp>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en-US" sz="4700"/>
              <a:t>Refugee Camps</a:t>
            </a:r>
          </a:p>
        </p:txBody>
      </p:sp>
      <p:pic>
        <p:nvPicPr>
          <p:cNvPr id="4" name="Picture 3" descr="14fb39753ad8eea6d311748c90e99e6e">
            <a:extLst>
              <a:ext uri="{FF2B5EF4-FFF2-40B4-BE49-F238E27FC236}">
                <a16:creationId xmlns:a16="http://schemas.microsoft.com/office/drawing/2014/main" id="{6D39EAC5-4FB2-F54B-93D5-9A8D28155451}"/>
              </a:ext>
            </a:extLst>
          </p:cNvPr>
          <p:cNvPicPr>
            <a:picLocks noChangeAspect="1"/>
          </p:cNvPicPr>
          <p:nvPr/>
        </p:nvPicPr>
        <p:blipFill rotWithShape="1">
          <a:blip r:embed="rId2"/>
          <a:srcRect l="23162" r="42930"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822192"/>
          </a:xfrm>
        </p:spPr>
        <p:txBody>
          <a:bodyPr>
            <a:normAutofit fontScale="92500" lnSpcReduction="10000"/>
          </a:bodyPr>
          <a:lstStyle/>
          <a:p>
            <a:pPr marL="0" indent="0">
              <a:lnSpc>
                <a:spcPct val="90000"/>
              </a:lnSpc>
              <a:buNone/>
            </a:pPr>
            <a:r>
              <a:rPr lang="en-US" sz="1400" b="1" dirty="0"/>
              <a:t>Dec 1975 to Jan 1, 2003</a:t>
            </a:r>
          </a:p>
          <a:p>
            <a:pPr>
              <a:lnSpc>
                <a:spcPct val="90000"/>
              </a:lnSpc>
            </a:pPr>
            <a:r>
              <a:rPr lang="en-US" sz="1400" dirty="0"/>
              <a:t>In 1978, 372,900 East Timorese, or 60% of the population, were held in 150 internment camps run by the Indonesian military.  They were given very little land to cultivate, which created devastating famines in 1978-1980, 1981-1982, 1984, and 1987. The Truth Commission report concluded that the Indonesian military deliberately starved those in the camps.</a:t>
            </a:r>
          </a:p>
          <a:p>
            <a:pPr>
              <a:lnSpc>
                <a:spcPct val="90000"/>
              </a:lnSpc>
            </a:pPr>
            <a:r>
              <a:rPr lang="en-US" sz="1400" dirty="0"/>
              <a:t>Following the referendum, more than 249,000 refugees who fled the violence in East Timor were forced into camps in West Timor controlled by pro-Indonesian militias. Most were women, children, and the elderly. Militiamen often came into the camps to seek out supporters of the independence movement. Some refugees were disappeared or killed, while others were forced to join the militias. Because of the harsh conditions, many likened these refugee camps to concentration camps. </a:t>
            </a:r>
          </a:p>
          <a:p>
            <a:pPr>
              <a:lnSpc>
                <a:spcPct val="90000"/>
              </a:lnSpc>
            </a:pPr>
            <a:r>
              <a:rPr lang="en-US" sz="1400" dirty="0"/>
              <a:t>Militias continued to exercise control over these camps for two years after the independence referendum, challenging repatriation efforts. By September 2002, 220,000 East Timorese had returned home. On January 1, 2003, East Timorese were no longer considered refugees.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276e8887a3e7f40717b1c9027e1798a">
            <a:extLst>
              <a:ext uri="{FF2B5EF4-FFF2-40B4-BE49-F238E27FC236}">
                <a16:creationId xmlns:a16="http://schemas.microsoft.com/office/drawing/2014/main" id="{61D01EAD-2622-3342-8623-39DF1EC98A10}"/>
              </a:ext>
            </a:extLst>
          </p:cNvPr>
          <p:cNvPicPr>
            <a:picLocks noChangeAspect="1"/>
          </p:cNvPicPr>
          <p:nvPr/>
        </p:nvPicPr>
        <p:blipFill rotWithShape="1">
          <a:blip r:embed="rId2"/>
          <a:srcRect l="28741" t="9091" r="3381"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r>
              <a:rPr lang="en-US" sz="3500"/>
              <a:t>Gender-Based Violence</a:t>
            </a:r>
          </a:p>
        </p:txBody>
      </p:sp>
      <p:sp>
        <p:nvSpPr>
          <p:cNvPr id="3" name="Content Placeholder 2"/>
          <p:cNvSpPr>
            <a:spLocks noGrp="1"/>
          </p:cNvSpPr>
          <p:nvPr>
            <p:ph idx="1"/>
          </p:nvPr>
        </p:nvSpPr>
        <p:spPr>
          <a:xfrm>
            <a:off x="5811967" y="2121763"/>
            <a:ext cx="2823620" cy="3956308"/>
          </a:xfrm>
        </p:spPr>
        <p:txBody>
          <a:bodyPr>
            <a:normAutofit lnSpcReduction="10000"/>
          </a:bodyPr>
          <a:lstStyle/>
          <a:p>
            <a:pPr>
              <a:lnSpc>
                <a:spcPct val="90000"/>
              </a:lnSpc>
            </a:pPr>
            <a:r>
              <a:rPr lang="en-US" sz="1200" dirty="0"/>
              <a:t>The Indonesian army and pro-Indonesia militias systematically raped women and forced them into sexual slavery.  Some collaborated "'to abduct women or share them like chattel, or in some cases forcibly taking women across the border into West Timor where the women were raped daily and made to perform household chores.'' Some mass rapes coincided with massacres, particularly in April, May, and September 1999. Many women chose to remain silent even after the referendum violence ended due to the stigma associated with victims of sexual violence in East Timor.</a:t>
            </a:r>
          </a:p>
          <a:p>
            <a:pPr>
              <a:lnSpc>
                <a:spcPct val="90000"/>
              </a:lnSpc>
            </a:pPr>
            <a:r>
              <a:rPr lang="en-US" sz="1200" dirty="0"/>
              <a:t>In the 1980s, Indonesia began implementing a "family planning" policy in East Timor which entailed widespread sterilization of women, such as through the Depo-Provera shot. The systematic sterilization continued into the 1990s.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6aef37db27d2edd7937ef27fb50b5a58">
            <a:extLst>
              <a:ext uri="{FF2B5EF4-FFF2-40B4-BE49-F238E27FC236}">
                <a16:creationId xmlns:a16="http://schemas.microsoft.com/office/drawing/2014/main" id="{E7600C20-47E5-FE4A-9E04-D6932689D1CD}"/>
              </a:ext>
            </a:extLst>
          </p:cNvPr>
          <p:cNvPicPr>
            <a:picLocks noChangeAspect="1"/>
          </p:cNvPicPr>
          <p:nvPr/>
        </p:nvPicPr>
        <p:blipFill rotWithShape="1">
          <a:blip r:embed="rId2"/>
          <a:srcRect l="23865" r="10866"/>
          <a:stretch/>
        </p:blipFill>
        <p:spPr>
          <a:xfrm>
            <a:off x="20" y="10"/>
            <a:ext cx="7460291"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6035040" y="1045597"/>
            <a:ext cx="2725309" cy="1588422"/>
          </a:xfrm>
        </p:spPr>
        <p:txBody>
          <a:bodyPr anchor="b">
            <a:normAutofit/>
          </a:bodyPr>
          <a:lstStyle/>
          <a:p>
            <a:r>
              <a:rPr lang="en-US" sz="3100"/>
              <a:t>East Timorese Children Abducted</a:t>
            </a:r>
          </a:p>
        </p:txBody>
      </p:sp>
      <p:sp>
        <p:nvSpPr>
          <p:cNvPr id="3" name="Content Placeholder 2"/>
          <p:cNvSpPr>
            <a:spLocks noGrp="1"/>
          </p:cNvSpPr>
          <p:nvPr>
            <p:ph idx="1"/>
          </p:nvPr>
        </p:nvSpPr>
        <p:spPr>
          <a:xfrm>
            <a:off x="5825613" y="2722729"/>
            <a:ext cx="3111910" cy="3089674"/>
          </a:xfrm>
        </p:spPr>
        <p:txBody>
          <a:bodyPr>
            <a:normAutofit lnSpcReduction="10000"/>
          </a:bodyPr>
          <a:lstStyle/>
          <a:p>
            <a:pPr>
              <a:lnSpc>
                <a:spcPct val="90000"/>
              </a:lnSpc>
            </a:pPr>
            <a:r>
              <a:rPr lang="en-US" sz="1400" dirty="0"/>
              <a:t>According to East Timor's truth commission, 4,000 children were abducted by Indonesian soldiers during Indonesia's occupation. It is believed that the true number of abducted children is higher, as thousands likely didn't survive. </a:t>
            </a:r>
          </a:p>
          <a:p>
            <a:pPr>
              <a:lnSpc>
                <a:spcPct val="90000"/>
              </a:lnSpc>
            </a:pPr>
            <a:r>
              <a:rPr lang="en-US" sz="1400" dirty="0"/>
              <a:t>Children were first taken to serve as guides and to transport supplies. Later in the occupation, children were abducted as part of a state-sponsored mission to "educate and civilize." Though some were fully adopted into Indonesian families and treated well, others faced physical and sexual abuse. </a:t>
            </a:r>
            <a:endParaRPr lang="en-US" sz="10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d00fbd10691949813852807569fb2ac">
            <a:extLst>
              <a:ext uri="{FF2B5EF4-FFF2-40B4-BE49-F238E27FC236}">
                <a16:creationId xmlns:a16="http://schemas.microsoft.com/office/drawing/2014/main" id="{88490F44-3F12-2347-BC5C-D51D5C672592}"/>
              </a:ext>
            </a:extLst>
          </p:cNvPr>
          <p:cNvPicPr>
            <a:picLocks noChangeAspect="1"/>
          </p:cNvPicPr>
          <p:nvPr/>
        </p:nvPicPr>
        <p:blipFill rotWithShape="1">
          <a:blip r:embed="rId2">
            <a:alphaModFix/>
          </a:blip>
          <a:srcRect l="8435" r="6898" b="-2"/>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CCB2C00A-E659-4691-AFB4-282551729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8FD84C-74B5-451D-8F0A-1E19EC3D9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826" y="891540"/>
            <a:ext cx="8242174"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2988" y="1054121"/>
            <a:ext cx="7098848" cy="1184111"/>
          </a:xfrm>
        </p:spPr>
        <p:txBody>
          <a:bodyPr>
            <a:normAutofit/>
          </a:bodyPr>
          <a:lstStyle/>
          <a:p>
            <a:pPr>
              <a:lnSpc>
                <a:spcPct val="90000"/>
              </a:lnSpc>
            </a:pPr>
            <a:r>
              <a:rPr lang="en-US" sz="3700" dirty="0"/>
              <a:t>U.N. Resolution for East Timor Independence</a:t>
            </a:r>
          </a:p>
        </p:txBody>
      </p:sp>
      <p:sp>
        <p:nvSpPr>
          <p:cNvPr id="3" name="Content Placeholder 2"/>
          <p:cNvSpPr>
            <a:spLocks noGrp="1"/>
          </p:cNvSpPr>
          <p:nvPr>
            <p:ph idx="1"/>
          </p:nvPr>
        </p:nvSpPr>
        <p:spPr>
          <a:xfrm>
            <a:off x="1143000" y="2399099"/>
            <a:ext cx="7099173" cy="3400969"/>
          </a:xfrm>
        </p:spPr>
        <p:txBody>
          <a:bodyPr>
            <a:normAutofit/>
          </a:bodyPr>
          <a:lstStyle/>
          <a:p>
            <a:pPr marL="0" indent="0">
              <a:buNone/>
            </a:pPr>
            <a:r>
              <a:rPr lang="en-US" sz="2100" b="1" dirty="0"/>
              <a:t>Nov 24, 1981</a:t>
            </a:r>
          </a:p>
          <a:p>
            <a:r>
              <a:rPr lang="en-US" sz="2100" dirty="0"/>
              <a:t>The U.N. General Assembly passed a resolution advocating for East Timorese independence. U.N. talks between Indonesia and Portugal began the following year to attempt to resolve East Timor's status, but not much was accomplished. East Timor remained a low priority in the international community until the 1990s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Santa Cruz Cemetery Massacre</a:t>
            </a:r>
          </a:p>
        </p:txBody>
      </p:sp>
      <p:pic>
        <p:nvPicPr>
          <p:cNvPr id="4" name="Picture 3" descr="8628f3f8076c1d4478e90f4307d265bb">
            <a:extLst>
              <a:ext uri="{FF2B5EF4-FFF2-40B4-BE49-F238E27FC236}">
                <a16:creationId xmlns:a16="http://schemas.microsoft.com/office/drawing/2014/main" id="{B34A980A-1024-E84E-A7A2-524D307351A8}"/>
              </a:ext>
            </a:extLst>
          </p:cNvPr>
          <p:cNvPicPr>
            <a:picLocks noChangeAspect="1"/>
          </p:cNvPicPr>
          <p:nvPr/>
        </p:nvPicPr>
        <p:blipFill rotWithShape="1">
          <a:blip r:embed="rId2"/>
          <a:srcRect t="17447" b="2243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600" b="1" dirty="0"/>
              <a:t>Nov 12, 1991 </a:t>
            </a:r>
          </a:p>
          <a:p>
            <a:pPr marL="0" indent="0">
              <a:lnSpc>
                <a:spcPct val="90000"/>
              </a:lnSpc>
              <a:buNone/>
            </a:pPr>
            <a:r>
              <a:rPr lang="en-US" sz="1600" dirty="0"/>
              <a:t>A funeral for a young separatist at Santa Cruz cemetery in Dili brought together 3,500 protestors. Members of the Indonesian army were filmed firing into the crowd, which prompted international outrage and the US to freeze military assistance to Indonesia. This forced General Suharto established a commission of inquiry into the massacre. However, the commission only reported a death toll of 50, while human rights organizations listed 271 dead, 382 wounded, and 250 missing.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sz="4100"/>
              <a:t>Xanana Gusmão Captured</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pPr marL="0" indent="0">
              <a:buNone/>
            </a:pPr>
            <a:r>
              <a:rPr lang="en-US" sz="1600" b="1" dirty="0"/>
              <a:t>Nov 20, 1992 to Feb 1999</a:t>
            </a:r>
          </a:p>
          <a:p>
            <a:pPr marL="0" indent="0">
              <a:buNone/>
            </a:pPr>
            <a:r>
              <a:rPr lang="en-US" sz="1600" dirty="0"/>
              <a:t>Xanana </a:t>
            </a:r>
            <a:r>
              <a:rPr lang="en-US" sz="1600" dirty="0" err="1"/>
              <a:t>Gusmão</a:t>
            </a:r>
            <a:r>
              <a:rPr lang="en-US" sz="1600" dirty="0"/>
              <a:t>, leader of </a:t>
            </a:r>
            <a:r>
              <a:rPr lang="en-US" sz="1600" dirty="0" err="1"/>
              <a:t>Falintil</a:t>
            </a:r>
            <a:r>
              <a:rPr lang="en-US" sz="1600" dirty="0"/>
              <a:t>,  was captured by the Indonesian military. He was sentenced to life in prison for plotting against the Indonesian government and for illegal possession of firearms, though the sentence was later reduced to 20 years. He managed to continue to provide leadership to the resistance while in prison. </a:t>
            </a:r>
            <a:r>
              <a:rPr lang="en-US" sz="1600" dirty="0" err="1"/>
              <a:t>Gusmão</a:t>
            </a:r>
            <a:r>
              <a:rPr lang="en-US" sz="1600" dirty="0"/>
              <a:t> was released to house arrest as part of a settlement in March 1999. </a:t>
            </a:r>
          </a:p>
        </p:txBody>
      </p:sp>
      <p:pic>
        <p:nvPicPr>
          <p:cNvPr id="4" name="Picture 3" descr="8732566aba90b85a42668fc678594e66">
            <a:extLst>
              <a:ext uri="{FF2B5EF4-FFF2-40B4-BE49-F238E27FC236}">
                <a16:creationId xmlns:a16="http://schemas.microsoft.com/office/drawing/2014/main" id="{D5CE26F9-DA55-BA4F-BC9B-48C4832DBA13}"/>
              </a:ext>
            </a:extLst>
          </p:cNvPr>
          <p:cNvPicPr>
            <a:picLocks noChangeAspect="1"/>
          </p:cNvPicPr>
          <p:nvPr/>
        </p:nvPicPr>
        <p:blipFill rotWithShape="1">
          <a:blip r:embed="rId2"/>
          <a:srcRect l="16682" r="27739"/>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1454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lnSpc>
                <a:spcPct val="90000"/>
              </a:lnSpc>
            </a:pPr>
            <a:r>
              <a:rPr lang="en-US" sz="3700">
                <a:solidFill>
                  <a:srgbClr val="FFFFFF"/>
                </a:solidFill>
              </a:rPr>
              <a:t>Bishop Belo and Jose Ramos-Horta win Nobel Price</a:t>
            </a:r>
          </a:p>
        </p:txBody>
      </p:sp>
      <p:pic>
        <p:nvPicPr>
          <p:cNvPr id="4" name="Picture 3" descr="d5bde38e65074097e4d8a185bd4147b9">
            <a:extLst>
              <a:ext uri="{FF2B5EF4-FFF2-40B4-BE49-F238E27FC236}">
                <a16:creationId xmlns:a16="http://schemas.microsoft.com/office/drawing/2014/main" id="{38B4BBAA-8B2C-D74E-AD6B-22D9B7E0C259}"/>
              </a:ext>
            </a:extLst>
          </p:cNvPr>
          <p:cNvPicPr>
            <a:picLocks noChangeAspect="1"/>
          </p:cNvPicPr>
          <p:nvPr/>
        </p:nvPicPr>
        <p:blipFill rotWithShape="1">
          <a:blip r:embed="rId2"/>
          <a:srcRect l="9651" r="8509"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62918" y="917725"/>
            <a:ext cx="2887890" cy="4852362"/>
          </a:xfrm>
        </p:spPr>
        <p:txBody>
          <a:bodyPr anchor="ctr">
            <a:normAutofit/>
          </a:bodyPr>
          <a:lstStyle/>
          <a:p>
            <a:pPr marL="0" indent="0">
              <a:buNone/>
            </a:pPr>
            <a:r>
              <a:rPr lang="en-US" sz="1800" b="1" dirty="0">
                <a:solidFill>
                  <a:srgbClr val="FFFFFF"/>
                </a:solidFill>
              </a:rPr>
              <a:t>1996</a:t>
            </a:r>
          </a:p>
          <a:p>
            <a:pPr marL="0" indent="0">
              <a:buNone/>
            </a:pPr>
            <a:r>
              <a:rPr lang="en-US" sz="1800" dirty="0">
                <a:solidFill>
                  <a:srgbClr val="FFFFFF"/>
                </a:solidFill>
              </a:rPr>
              <a:t>Bishop Carlos Ximenes Belo and Jose Ramos-Horta won the Nobel Peace Prize for their work in calling international attention to Indonesia's actions in East Timor. The Nobel Committee explicitly derided the Indonesian government's occupation of East Timor.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Country Profile</a:t>
            </a:r>
          </a:p>
        </p:txBody>
      </p:sp>
      <p:pic>
        <p:nvPicPr>
          <p:cNvPr id="4" name="Picture 3" descr="29efef80297d949f924657f405b29acc">
            <a:extLst>
              <a:ext uri="{FF2B5EF4-FFF2-40B4-BE49-F238E27FC236}">
                <a16:creationId xmlns:a16="http://schemas.microsoft.com/office/drawing/2014/main" id="{4BE833DE-FED0-AE47-9DF7-D16320EA328A}"/>
              </a:ext>
            </a:extLst>
          </p:cNvPr>
          <p:cNvPicPr>
            <a:picLocks noChangeAspect="1"/>
          </p:cNvPicPr>
          <p:nvPr/>
        </p:nvPicPr>
        <p:blipFill rotWithShape="1">
          <a:blip r:embed="rId2"/>
          <a:srcRect t="6780" b="1592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882728"/>
          </a:xfrm>
        </p:spPr>
        <p:txBody>
          <a:bodyPr anchor="ctr">
            <a:normAutofit/>
          </a:bodyPr>
          <a:lstStyle/>
          <a:p>
            <a:pPr>
              <a:lnSpc>
                <a:spcPct val="90000"/>
              </a:lnSpc>
            </a:pPr>
            <a:r>
              <a:rPr lang="en-US" sz="1200" b="1" dirty="0"/>
              <a:t>1749: </a:t>
            </a:r>
            <a:r>
              <a:rPr lang="en-US" sz="1200" dirty="0"/>
              <a:t>Timor split following battle between the Portuguese and Dutch. Portuguese take the eastern half.</a:t>
            </a:r>
          </a:p>
          <a:p>
            <a:pPr>
              <a:lnSpc>
                <a:spcPct val="90000"/>
              </a:lnSpc>
            </a:pPr>
            <a:r>
              <a:rPr lang="en-US" sz="1200" b="1" dirty="0"/>
              <a:t>1942: </a:t>
            </a:r>
            <a:r>
              <a:rPr lang="en-US" sz="1200" dirty="0"/>
              <a:t>Japanese invade, fighting battles with Australian troops. Up to 60,00 East Timorese are killed. Japan in control until 1945.</a:t>
            </a:r>
          </a:p>
          <a:p>
            <a:pPr>
              <a:lnSpc>
                <a:spcPct val="90000"/>
              </a:lnSpc>
            </a:pPr>
            <a:r>
              <a:rPr lang="en-US" sz="1200" b="1" dirty="0"/>
              <a:t>1975</a:t>
            </a:r>
            <a:r>
              <a:rPr lang="en-US" sz="1200" dirty="0"/>
              <a:t>: After a brief civil war, Fretilin (Revolutionary Front for an Independent East Timor) declares East Timor independent.</a:t>
            </a:r>
          </a:p>
          <a:p>
            <a:pPr>
              <a:lnSpc>
                <a:spcPct val="90000"/>
              </a:lnSpc>
            </a:pPr>
            <a:r>
              <a:rPr lang="en-US" sz="1200" b="1" dirty="0"/>
              <a:t>1975</a:t>
            </a:r>
            <a:r>
              <a:rPr lang="en-US" sz="1200" dirty="0"/>
              <a:t>: Indonesia invades, using its fight against communism as a pretext. It annexes territory as its 27th province, a move not recognized by the U.N. </a:t>
            </a:r>
          </a:p>
          <a:p>
            <a:pPr>
              <a:lnSpc>
                <a:spcPct val="90000"/>
              </a:lnSpc>
            </a:pPr>
            <a:r>
              <a:rPr lang="en-US" sz="1200" b="1" dirty="0"/>
              <a:t>1998</a:t>
            </a:r>
            <a:r>
              <a:rPr lang="en-US" sz="1200" dirty="0"/>
              <a:t>: Indonesian President Suharto resigns. Replaced by </a:t>
            </a:r>
            <a:r>
              <a:rPr lang="en-US" sz="1200" dirty="0" err="1"/>
              <a:t>Bacharuddin</a:t>
            </a:r>
            <a:r>
              <a:rPr lang="en-US" sz="1200" dirty="0"/>
              <a:t> Jusuf</a:t>
            </a:r>
          </a:p>
          <a:p>
            <a:pPr>
              <a:lnSpc>
                <a:spcPct val="90000"/>
              </a:lnSpc>
            </a:pPr>
            <a:r>
              <a:rPr lang="en-US" sz="1200" b="1" dirty="0"/>
              <a:t>1999</a:t>
            </a:r>
            <a:r>
              <a:rPr lang="en-US" sz="1200" dirty="0"/>
              <a:t>: Result of the referendum shows 78% of voters favored independence. Violence erupts as anti-independence militia helped by the Indonesian military resume campaign of terror, leaving up to 1,000 dead.  Australian-led peacekeeping force arrives, gradually restores order. Indonesian parliament recognizes the outcome of the referendum.</a:t>
            </a:r>
          </a:p>
          <a:p>
            <a:pPr>
              <a:lnSpc>
                <a:spcPct val="90000"/>
              </a:lnSpc>
            </a:pPr>
            <a:r>
              <a:rPr lang="en-US" sz="1200" b="1" dirty="0"/>
              <a:t>2002</a:t>
            </a:r>
            <a:r>
              <a:rPr lang="en-US" sz="1200" dirty="0"/>
              <a:t>: Truth and reconciliation commission opens to try and heal wounds of past.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89895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President Suharto resigns</a:t>
            </a:r>
          </a:p>
        </p:txBody>
      </p:sp>
      <p:pic>
        <p:nvPicPr>
          <p:cNvPr id="4" name="Picture 3" descr="b4b8967c92bc5d25adf852d9a6e0a088">
            <a:extLst>
              <a:ext uri="{FF2B5EF4-FFF2-40B4-BE49-F238E27FC236}">
                <a16:creationId xmlns:a16="http://schemas.microsoft.com/office/drawing/2014/main" id="{6507253C-82AB-874E-A306-9B7C6D8836A2}"/>
              </a:ext>
            </a:extLst>
          </p:cNvPr>
          <p:cNvPicPr>
            <a:picLocks noChangeAspect="1"/>
          </p:cNvPicPr>
          <p:nvPr/>
        </p:nvPicPr>
        <p:blipFill rotWithShape="1">
          <a:blip r:embed="rId2"/>
          <a:srcRect l="22670" r="1"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b="1" dirty="0">
                <a:solidFill>
                  <a:srgbClr val="FFFFFF"/>
                </a:solidFill>
              </a:rPr>
              <a:t>May 21, 1998</a:t>
            </a:r>
          </a:p>
          <a:p>
            <a:pPr marL="0" indent="0">
              <a:buNone/>
            </a:pPr>
            <a:r>
              <a:rPr lang="en-US" sz="1700" dirty="0">
                <a:solidFill>
                  <a:srgbClr val="FFFFFF"/>
                </a:solidFill>
              </a:rPr>
              <a:t>Following domestic and international pressure due to political and economic crises, Indonesian President Suharto resigned. Vice President B.J. Habibie was sworn in as president.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6868" y="803325"/>
            <a:ext cx="3944780" cy="1325563"/>
          </a:xfrm>
        </p:spPr>
        <p:txBody>
          <a:bodyPr>
            <a:normAutofit/>
          </a:bodyPr>
          <a:lstStyle/>
          <a:p>
            <a:pPr>
              <a:lnSpc>
                <a:spcPct val="90000"/>
              </a:lnSpc>
            </a:pPr>
            <a:r>
              <a:rPr lang="en-US" sz="2800"/>
              <a:t>Indonesia and Portugal Discuss East Timor Autonomy</a:t>
            </a:r>
          </a:p>
        </p:txBody>
      </p:sp>
      <p:sp>
        <p:nvSpPr>
          <p:cNvPr id="9" name="Freeform: Shape 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28d1b945e7a58e0490e089202bb9e7dd">
            <a:extLst>
              <a:ext uri="{FF2B5EF4-FFF2-40B4-BE49-F238E27FC236}">
                <a16:creationId xmlns:a16="http://schemas.microsoft.com/office/drawing/2014/main" id="{5E267334-DD96-6547-B452-AF66C190B4BF}"/>
              </a:ext>
            </a:extLst>
          </p:cNvPr>
          <p:cNvPicPr>
            <a:picLocks noChangeAspect="1"/>
          </p:cNvPicPr>
          <p:nvPr/>
        </p:nvPicPr>
        <p:blipFill rotWithShape="1">
          <a:blip r:embed="rId2"/>
          <a:srcRect l="15256" r="17374"/>
          <a:stretch/>
        </p:blipFill>
        <p:spPr>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p:cNvSpPr>
            <a:spLocks noGrp="1"/>
          </p:cNvSpPr>
          <p:nvPr>
            <p:ph idx="1"/>
          </p:nvPr>
        </p:nvSpPr>
        <p:spPr>
          <a:xfrm>
            <a:off x="4716868" y="2279018"/>
            <a:ext cx="3944786" cy="3375920"/>
          </a:xfrm>
        </p:spPr>
        <p:txBody>
          <a:bodyPr anchor="t">
            <a:normAutofit/>
          </a:bodyPr>
          <a:lstStyle/>
          <a:p>
            <a:pPr marL="0" indent="0">
              <a:buNone/>
            </a:pPr>
            <a:r>
              <a:rPr lang="en-US" sz="1600" b="1" dirty="0"/>
              <a:t>Aug 4, 1998 to Aug 5, 1998</a:t>
            </a:r>
          </a:p>
          <a:p>
            <a:pPr marL="0" indent="0">
              <a:buNone/>
            </a:pPr>
            <a:r>
              <a:rPr lang="en-US" sz="1600" dirty="0"/>
              <a:t>Indonesia and Portugal resumed talks about the status of East Timor and came to a breakthrough preliminary agreement. This was the first time both countries recognized the need for the participation of East Timorese representatives in these discussions. Indonesia also pulled some troops out of East Timor following the talk.</a:t>
            </a:r>
          </a:p>
        </p:txBody>
      </p:sp>
    </p:spTree>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75600" y="1396289"/>
            <a:ext cx="3754752" cy="1325563"/>
          </a:xfrm>
        </p:spPr>
        <p:txBody>
          <a:bodyPr>
            <a:normAutofit/>
          </a:bodyPr>
          <a:lstStyle/>
          <a:p>
            <a:pPr>
              <a:lnSpc>
                <a:spcPct val="90000"/>
              </a:lnSpc>
            </a:pPr>
            <a:r>
              <a:t>Liquiçá Church Massacre</a:t>
            </a:r>
            <a:endParaRPr lang="en-US"/>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0346503c7205603a8d65cbd48a3cc48">
            <a:extLst>
              <a:ext uri="{FF2B5EF4-FFF2-40B4-BE49-F238E27FC236}">
                <a16:creationId xmlns:a16="http://schemas.microsoft.com/office/drawing/2014/main" id="{D471DF9A-84AF-D44A-98D7-BE1624D3DAE8}"/>
              </a:ext>
            </a:extLst>
          </p:cNvPr>
          <p:cNvPicPr>
            <a:picLocks noChangeAspect="1"/>
          </p:cNvPicPr>
          <p:nvPr/>
        </p:nvPicPr>
        <p:blipFill rotWithShape="1">
          <a:blip r:embed="rId2"/>
          <a:srcRect l="40653" r="15371" b="-1"/>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Content Placeholder 2"/>
          <p:cNvSpPr>
            <a:spLocks noGrp="1"/>
          </p:cNvSpPr>
          <p:nvPr>
            <p:ph idx="1"/>
          </p:nvPr>
        </p:nvSpPr>
        <p:spPr>
          <a:xfrm>
            <a:off x="4978933" y="2871982"/>
            <a:ext cx="3753055" cy="3181684"/>
          </a:xfrm>
        </p:spPr>
        <p:txBody>
          <a:bodyPr anchor="t">
            <a:normAutofit/>
          </a:bodyPr>
          <a:lstStyle/>
          <a:p>
            <a:pPr marL="0" indent="0">
              <a:buNone/>
            </a:pPr>
            <a:r>
              <a:rPr lang="en-US" sz="1500" b="1" dirty="0"/>
              <a:t>Apr 6, 1999</a:t>
            </a:r>
          </a:p>
          <a:p>
            <a:r>
              <a:rPr lang="en-US" sz="1500" dirty="0"/>
              <a:t>Paramilitary troops attacked a church in </a:t>
            </a:r>
            <a:r>
              <a:rPr lang="en-US" sz="1500" dirty="0" err="1"/>
              <a:t>Liquiçá</a:t>
            </a:r>
            <a:r>
              <a:rPr lang="en-US" sz="1500" dirty="0"/>
              <a:t> where 2,000 civilians had taken refuge following several days of violence in the pro-independence town.  At least 100 civilians were killed, though police only reported 5 dead. </a:t>
            </a:r>
          </a:p>
          <a:p>
            <a:r>
              <a:rPr lang="en-US" sz="1500" dirty="0"/>
              <a:t>Priests, nuns, and other church workers were often the subjects of violence because the Indonesian government presumed that they were pro-independence. </a:t>
            </a:r>
          </a:p>
        </p:txBody>
      </p:sp>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Carrascalão's House Massacre</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lnSpc>
                <a:spcPct val="90000"/>
              </a:lnSpc>
              <a:buNone/>
            </a:pPr>
            <a:r>
              <a:rPr lang="en-US" sz="1600" b="1" dirty="0"/>
              <a:t>Apr 17, 1999</a:t>
            </a:r>
          </a:p>
          <a:p>
            <a:pPr>
              <a:lnSpc>
                <a:spcPct val="90000"/>
              </a:lnSpc>
            </a:pPr>
            <a:r>
              <a:rPr lang="en-US" sz="1600" dirty="0"/>
              <a:t>The home of Manuel </a:t>
            </a:r>
            <a:r>
              <a:rPr lang="en-US" sz="1600" dirty="0" err="1"/>
              <a:t>Carrascalão</a:t>
            </a:r>
            <a:r>
              <a:rPr lang="en-US" sz="1600" dirty="0"/>
              <a:t>, a prominent leader of the independence movement, was attacked by pro-Indonesian militias, killing at least 19 people. </a:t>
            </a:r>
            <a:r>
              <a:rPr lang="en-US" sz="1600" dirty="0" err="1"/>
              <a:t>Carrascalão</a:t>
            </a:r>
            <a:r>
              <a:rPr lang="en-US" sz="1600" dirty="0"/>
              <a:t> was sheltering around 150 refugees in his home at the time. </a:t>
            </a:r>
          </a:p>
          <a:p>
            <a:pPr>
              <a:lnSpc>
                <a:spcPct val="90000"/>
              </a:lnSpc>
            </a:pPr>
            <a:r>
              <a:rPr lang="en-US" sz="1600" dirty="0"/>
              <a:t>The massacre was preceded by a massive rally of militiamen, which was also attended by several senior government officials. </a:t>
            </a:r>
            <a:r>
              <a:rPr lang="en-US" sz="1600" dirty="0" err="1"/>
              <a:t>Eurico</a:t>
            </a:r>
            <a:r>
              <a:rPr lang="en-US" sz="1600" dirty="0"/>
              <a:t> Guterres, leader of the </a:t>
            </a:r>
            <a:r>
              <a:rPr lang="en-US" sz="1600" dirty="0" err="1"/>
              <a:t>Aitarak</a:t>
            </a:r>
            <a:r>
              <a:rPr lang="en-US" sz="1600" dirty="0"/>
              <a:t> militia, directly incited violence in his speech: "I command all pro-integration militia to conduct a cleansing of all those who have betrayed integration. Capture and kill them, if you need.”</a:t>
            </a:r>
          </a:p>
          <a:p>
            <a:pPr>
              <a:lnSpc>
                <a:spcPct val="90000"/>
              </a:lnSpc>
            </a:pPr>
            <a:r>
              <a:rPr lang="en-US" sz="1600" dirty="0"/>
              <a:t>Following the rally, militias went on a rampage through Dili, culminating in the massacre at Manuel </a:t>
            </a:r>
            <a:r>
              <a:rPr lang="en-US" sz="1600" dirty="0" err="1"/>
              <a:t>Carrascalão's</a:t>
            </a:r>
            <a:r>
              <a:rPr lang="en-US" sz="1600" dirty="0"/>
              <a:t> home. TNI soldiers are also believed to have participated. </a:t>
            </a:r>
          </a:p>
        </p:txBody>
      </p:sp>
      <p:pic>
        <p:nvPicPr>
          <p:cNvPr id="4" name="Picture 3" descr="c284a3470199d8da2cb83bf4e63675d9">
            <a:extLst>
              <a:ext uri="{FF2B5EF4-FFF2-40B4-BE49-F238E27FC236}">
                <a16:creationId xmlns:a16="http://schemas.microsoft.com/office/drawing/2014/main" id="{66082286-614C-2C4E-9EDC-F18E672A841D}"/>
              </a:ext>
            </a:extLst>
          </p:cNvPr>
          <p:cNvPicPr>
            <a:picLocks noChangeAspect="1"/>
          </p:cNvPicPr>
          <p:nvPr/>
        </p:nvPicPr>
        <p:blipFill rotWithShape="1">
          <a:blip r:embed="rId2"/>
          <a:srcRect l="18180" r="27570" b="2"/>
          <a:stretch/>
        </p:blipFill>
        <p:spPr>
          <a:xfrm>
            <a:off x="5756743" y="2093976"/>
            <a:ext cx="2955798" cy="409651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May 1999 Agreement</a:t>
            </a:r>
          </a:p>
        </p:txBody>
      </p:sp>
      <p:pic>
        <p:nvPicPr>
          <p:cNvPr id="4" name="Picture 3" descr="7b2a8834b83af887139eecaef1dc88aa">
            <a:extLst>
              <a:ext uri="{FF2B5EF4-FFF2-40B4-BE49-F238E27FC236}">
                <a16:creationId xmlns:a16="http://schemas.microsoft.com/office/drawing/2014/main" id="{CD287CD2-1BFA-474A-8EA5-448FB383B801}"/>
              </a:ext>
            </a:extLst>
          </p:cNvPr>
          <p:cNvPicPr>
            <a:picLocks noChangeAspect="1"/>
          </p:cNvPicPr>
          <p:nvPr/>
        </p:nvPicPr>
        <p:blipFill rotWithShape="1">
          <a:blip r:embed="rId2"/>
          <a:srcRect t="8459" b="3142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400" b="1" dirty="0"/>
              <a:t>May 5, 1999</a:t>
            </a:r>
          </a:p>
          <a:p>
            <a:pPr>
              <a:lnSpc>
                <a:spcPct val="90000"/>
              </a:lnSpc>
            </a:pPr>
            <a:r>
              <a:rPr lang="en-US" sz="1400" dirty="0"/>
              <a:t>Talks between Portugal and Indonesia stalled for two decades due to disagreement over holding a referendum to decide the status of East Timor. With the resignation of Indonesian President Suharto in May 1998, this changed as President BJ Habibie was more willing to negotiate. </a:t>
            </a:r>
          </a:p>
          <a:p>
            <a:pPr>
              <a:lnSpc>
                <a:spcPct val="90000"/>
              </a:lnSpc>
            </a:pPr>
            <a:r>
              <a:rPr lang="en-US" sz="1400" dirty="0"/>
              <a:t>On May 5, Portugal and Indonesia signed an agreement to hold a referendum to allow East Timorese to decide whether they preferred to have special autonomy within Indonesia or to become fully independent. The U.N. agreed to facilitate and monitor the referendum.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64e7d5a158a2a7463e8e7fbc2779567">
            <a:extLst>
              <a:ext uri="{FF2B5EF4-FFF2-40B4-BE49-F238E27FC236}">
                <a16:creationId xmlns:a16="http://schemas.microsoft.com/office/drawing/2014/main" id="{BDE29B3C-A66E-CB41-9CE1-EA2C57A3523A}"/>
              </a:ext>
            </a:extLst>
          </p:cNvPr>
          <p:cNvPicPr>
            <a:picLocks noChangeAspect="1"/>
          </p:cNvPicPr>
          <p:nvPr/>
        </p:nvPicPr>
        <p:blipFill rotWithShape="1">
          <a:blip r:embed="rId2"/>
          <a:srcRect l="5920" r="34075" b="1867"/>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a:t>UNAMET</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lnSpcReduction="10000"/>
          </a:bodyPr>
          <a:lstStyle/>
          <a:p>
            <a:pPr marL="0" indent="0">
              <a:lnSpc>
                <a:spcPct val="90000"/>
              </a:lnSpc>
              <a:buNone/>
            </a:pPr>
            <a:r>
              <a:rPr lang="en-US" sz="1400" b="1" dirty="0"/>
              <a:t>Jun 11, 1999 to Nov 30, 1999</a:t>
            </a:r>
          </a:p>
          <a:p>
            <a:pPr marL="0" indent="0">
              <a:lnSpc>
                <a:spcPct val="90000"/>
              </a:lnSpc>
              <a:buNone/>
            </a:pPr>
            <a:r>
              <a:rPr lang="en-US" sz="1400" dirty="0"/>
              <a:t>The United Nations Mission in East Timor was established as a political mission to administer the referendum to decide the status of East Timor. Its responsibilities included registering eligible voters, monitoring security conditions to ensure voters and staff were protected with the assistance of Indonesian authorities, running the election sites, and verifying the outcome. UNAMET staff and offices were threatened and attacked by militias before and after the election.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a:normAutofit/>
          </a:bodyPr>
          <a:lstStyle/>
          <a:p>
            <a:pPr>
              <a:lnSpc>
                <a:spcPct val="90000"/>
              </a:lnSpc>
            </a:pPr>
            <a:r>
              <a:rPr lang="en-US" sz="2900"/>
              <a:t>Referendum for Independence</a:t>
            </a:r>
          </a:p>
        </p:txBody>
      </p:sp>
      <p:pic>
        <p:nvPicPr>
          <p:cNvPr id="4" name="Picture 3" descr="3c00594b09fe109ad4f954af5584b961">
            <a:extLst>
              <a:ext uri="{FF2B5EF4-FFF2-40B4-BE49-F238E27FC236}">
                <a16:creationId xmlns:a16="http://schemas.microsoft.com/office/drawing/2014/main" id="{E1207CA1-28DC-8B4D-BF28-8AE201151D87}"/>
              </a:ext>
            </a:extLst>
          </p:cNvPr>
          <p:cNvPicPr>
            <a:picLocks noChangeAspect="1"/>
          </p:cNvPicPr>
          <p:nvPr/>
        </p:nvPicPr>
        <p:blipFill rotWithShape="1">
          <a:blip r:embed="rId2"/>
          <a:srcRect b="11375"/>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777739"/>
            <a:ext cx="5173220" cy="1399223"/>
          </a:xfrm>
        </p:spPr>
        <p:txBody>
          <a:bodyPr anchor="ctr">
            <a:normAutofit/>
          </a:bodyPr>
          <a:lstStyle/>
          <a:p>
            <a:pPr marL="0" indent="0">
              <a:lnSpc>
                <a:spcPct val="90000"/>
              </a:lnSpc>
              <a:buNone/>
            </a:pPr>
            <a:r>
              <a:rPr lang="en-US" sz="1500" b="1" dirty="0"/>
              <a:t>Aug 30, 1999 to Sep 4, 1999</a:t>
            </a:r>
          </a:p>
          <a:p>
            <a:pPr marL="0" indent="0">
              <a:lnSpc>
                <a:spcPct val="90000"/>
              </a:lnSpc>
              <a:buNone/>
            </a:pPr>
            <a:r>
              <a:rPr lang="en-US" sz="1500" dirty="0"/>
              <a:t>The United Nations oversaw a referendum for East Timorese independence. An impressive 98% of the population turned out, and 78.5% voted for independence. This triggered a massive wave of violence by Indonesian-backed militias.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4300"/>
              <a:t>Violence Following Referendum</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6477" y="2872899"/>
            <a:ext cx="3657599" cy="3804580"/>
          </a:xfrm>
        </p:spPr>
        <p:txBody>
          <a:bodyPr>
            <a:normAutofit fontScale="92500" lnSpcReduction="10000"/>
          </a:bodyPr>
          <a:lstStyle/>
          <a:p>
            <a:pPr marL="0" indent="0">
              <a:lnSpc>
                <a:spcPct val="90000"/>
              </a:lnSpc>
              <a:buNone/>
            </a:pPr>
            <a:r>
              <a:rPr lang="en-US" sz="1400" b="1" dirty="0"/>
              <a:t>Sep 1, 1999 to Oct 1999</a:t>
            </a:r>
          </a:p>
          <a:p>
            <a:pPr>
              <a:lnSpc>
                <a:spcPct val="90000"/>
              </a:lnSpc>
            </a:pPr>
            <a:r>
              <a:rPr lang="en-US" sz="1400" dirty="0"/>
              <a:t>Even before the results of the referendum were announced on September 4th, the Indonesian army and Indonesian-backed militias began conducting summary executions and destroying public buildings, as well as the archives that held the evidence of the abuses inflicted by Indonesia. This systematically planned violence displaced 300,000 East Timorese to West Timor and internally displaced hundreds of thousands of others to the mountains. More than 1400 people were killed during this outbreak of violence.</a:t>
            </a:r>
          </a:p>
          <a:p>
            <a:pPr>
              <a:lnSpc>
                <a:spcPct val="90000"/>
              </a:lnSpc>
            </a:pPr>
            <a:r>
              <a:rPr lang="en-US" sz="1400" dirty="0"/>
              <a:t>By September 10th, President bill Clinton called out the Indonesian government's complicity in the violence. On September 12th, Indonesian President Habibie agreed to allow an international peacekeeping force. INTERFET arrived in East Timor on September 20th and secured the country by the end of October.</a:t>
            </a:r>
          </a:p>
        </p:txBody>
      </p:sp>
      <p:pic>
        <p:nvPicPr>
          <p:cNvPr id="4" name="Picture 3" descr="431d45fa1a5496a336d704a1bab12491">
            <a:extLst>
              <a:ext uri="{FF2B5EF4-FFF2-40B4-BE49-F238E27FC236}">
                <a16:creationId xmlns:a16="http://schemas.microsoft.com/office/drawing/2014/main" id="{42B90FB4-634A-104C-BA87-105B4C0F8F94}"/>
              </a:ext>
            </a:extLst>
          </p:cNvPr>
          <p:cNvPicPr>
            <a:picLocks noChangeAspect="1"/>
          </p:cNvPicPr>
          <p:nvPr/>
        </p:nvPicPr>
        <p:blipFill rotWithShape="1">
          <a:blip r:embed="rId2"/>
          <a:srcRect l="31374" r="23490"/>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E8B7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Suai Church Massacre</a:t>
            </a:r>
          </a:p>
        </p:txBody>
      </p:sp>
      <p:pic>
        <p:nvPicPr>
          <p:cNvPr id="4" name="Picture 3" descr="5ecef5065c72005dfc0eee5c9e298fe2">
            <a:extLst>
              <a:ext uri="{FF2B5EF4-FFF2-40B4-BE49-F238E27FC236}">
                <a16:creationId xmlns:a16="http://schemas.microsoft.com/office/drawing/2014/main" id="{491B5E64-27AE-4848-885F-F3280E5ED61D}"/>
              </a:ext>
            </a:extLst>
          </p:cNvPr>
          <p:cNvPicPr>
            <a:picLocks noChangeAspect="1"/>
          </p:cNvPicPr>
          <p:nvPr/>
        </p:nvPicPr>
        <p:blipFill rotWithShape="1">
          <a:blip r:embed="rId2"/>
          <a:srcRect l="570" r="17668" b="-2"/>
          <a:stretch/>
        </p:blipFill>
        <p:spPr>
          <a:xfrm>
            <a:off x="245660" y="321733"/>
            <a:ext cx="5293729" cy="4107392"/>
          </a:xfrm>
          <a:prstGeom prst="rect">
            <a:avLst/>
          </a:prstGeom>
        </p:spPr>
      </p:pic>
      <p:sp>
        <p:nvSpPr>
          <p:cNvPr id="14"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700" b="1" dirty="0">
                <a:solidFill>
                  <a:srgbClr val="FFFFFF"/>
                </a:solidFill>
              </a:rPr>
              <a:t>Sep 6, 1999</a:t>
            </a:r>
          </a:p>
          <a:p>
            <a:pPr>
              <a:lnSpc>
                <a:spcPct val="90000"/>
              </a:lnSpc>
            </a:pPr>
            <a:r>
              <a:rPr lang="en-US" sz="1700" dirty="0">
                <a:solidFill>
                  <a:srgbClr val="FFFFFF"/>
                </a:solidFill>
              </a:rPr>
              <a:t>A Pro-Indonesian militia attacked a group of pro-independence civilians with machetes, assault rifles, and hand grenades. They raped dozens of women and killed more than 100 people. </a:t>
            </a:r>
          </a:p>
          <a:p>
            <a:pPr>
              <a:lnSpc>
                <a:spcPct val="90000"/>
              </a:lnSpc>
            </a:pPr>
            <a:r>
              <a:rPr lang="en-US" sz="1700" dirty="0">
                <a:solidFill>
                  <a:srgbClr val="FFFFFF"/>
                </a:solidFill>
              </a:rPr>
              <a:t>When investigators from the Australian army arrived, they found that most victims' bodies had been hidden or burned by the militia.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932961"/>
            <a:ext cx="3665763" cy="1777419"/>
          </a:xfrm>
        </p:spPr>
        <p:txBody>
          <a:bodyPr anchor="b">
            <a:normAutofit/>
          </a:bodyPr>
          <a:lstStyle/>
          <a:p>
            <a:r>
              <a:rPr lang="en-US" sz="3500"/>
              <a:t>Attack on Bishop Belo's house</a:t>
            </a:r>
          </a:p>
        </p:txBody>
      </p:sp>
      <p:sp>
        <p:nvSpPr>
          <p:cNvPr id="3" name="Content Placeholder 2"/>
          <p:cNvSpPr>
            <a:spLocks noGrp="1"/>
          </p:cNvSpPr>
          <p:nvPr>
            <p:ph idx="1"/>
          </p:nvPr>
        </p:nvSpPr>
        <p:spPr>
          <a:xfrm>
            <a:off x="630936" y="2894530"/>
            <a:ext cx="3665763" cy="3209544"/>
          </a:xfrm>
        </p:spPr>
        <p:txBody>
          <a:bodyPr anchor="t">
            <a:normAutofit/>
          </a:bodyPr>
          <a:lstStyle/>
          <a:p>
            <a:pPr marL="0" indent="0">
              <a:lnSpc>
                <a:spcPct val="90000"/>
              </a:lnSpc>
              <a:buNone/>
            </a:pPr>
            <a:r>
              <a:rPr lang="en-US" sz="1400" b="1" dirty="0"/>
              <a:t>Sep 6, 1999</a:t>
            </a:r>
          </a:p>
          <a:p>
            <a:pPr>
              <a:lnSpc>
                <a:spcPct val="90000"/>
              </a:lnSpc>
            </a:pPr>
            <a:r>
              <a:rPr lang="en-US" sz="1400" dirty="0"/>
              <a:t>5,000 internally displaced persons (IDPs) were seeking shelter in the home of Bishop Belo, a prominent pro-independence activist, in Dili when militiamen and Indonesian soldiers attacked. They forced the IDPs out at gunpoint. At least 39 people were killed and the whereabouts of the others was unknown.</a:t>
            </a:r>
          </a:p>
          <a:p>
            <a:pPr>
              <a:lnSpc>
                <a:spcPct val="90000"/>
              </a:lnSpc>
            </a:pPr>
            <a:r>
              <a:rPr lang="en-US" sz="1400" dirty="0"/>
              <a:t>The militiamen also burned down Bishop Belo's house. The bishop fled to Australia immediately following the attack. </a:t>
            </a:r>
          </a:p>
        </p:txBody>
      </p:sp>
      <p:cxnSp>
        <p:nvCxnSpPr>
          <p:cNvPr id="11" name="Straight Connector 10">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2e355519541f77e483de704bfe841b15">
            <a:extLst>
              <a:ext uri="{FF2B5EF4-FFF2-40B4-BE49-F238E27FC236}">
                <a16:creationId xmlns:a16="http://schemas.microsoft.com/office/drawing/2014/main" id="{F5DE4DFA-E9B5-FD4D-8BD5-188FE63B75CC}"/>
              </a:ext>
            </a:extLst>
          </p:cNvPr>
          <p:cNvPicPr>
            <a:picLocks noChangeAspect="1"/>
          </p:cNvPicPr>
          <p:nvPr/>
        </p:nvPicPr>
        <p:blipFill rotWithShape="1">
          <a:blip r:embed="rId2"/>
          <a:srcRect r="1" b="930"/>
          <a:stretch/>
        </p:blipFill>
        <p:spPr>
          <a:xfrm>
            <a:off x="5061858" y="573678"/>
            <a:ext cx="3827405" cy="5710645"/>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40416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Ten Stages of Genocide</a:t>
            </a:r>
          </a:p>
        </p:txBody>
      </p:sp>
      <p:pic>
        <p:nvPicPr>
          <p:cNvPr id="4" name="Picture 3" descr="f84ab5d8adb7a34051193833af18c6fe">
            <a:extLst>
              <a:ext uri="{FF2B5EF4-FFF2-40B4-BE49-F238E27FC236}">
                <a16:creationId xmlns:a16="http://schemas.microsoft.com/office/drawing/2014/main" id="{634FB4EB-6682-9645-A977-D7116FD3DF79}"/>
              </a:ext>
            </a:extLst>
          </p:cNvPr>
          <p:cNvPicPr>
            <a:picLocks noChangeAspect="1"/>
          </p:cNvPicPr>
          <p:nvPr/>
        </p:nvPicPr>
        <p:blipFill rotWithShape="1">
          <a:blip r:embed="rId2"/>
          <a:srcRect l="6789" r="5959" b="-2"/>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a:lnSpc>
                <a:spcPct val="90000"/>
              </a:lnSpc>
            </a:pPr>
            <a:r>
              <a:rPr lang="en-US" sz="1400" dirty="0">
                <a:solidFill>
                  <a:srgbClr val="FFFFFF"/>
                </a:solidFill>
              </a:rPr>
              <a:t>Dr. Gregory Stanton, Founding President of Genocide Watch, uses the Ten Stages of Genocide to describe and explain the genocidal process. The stages are:</a:t>
            </a:r>
            <a:br>
              <a:rPr lang="en-US" sz="1400" dirty="0">
                <a:solidFill>
                  <a:srgbClr val="FFFFFF"/>
                </a:solidFill>
              </a:rPr>
            </a:br>
            <a:br>
              <a:rPr lang="en-US" sz="1400" dirty="0">
                <a:solidFill>
                  <a:srgbClr val="FFFFFF"/>
                </a:solidFill>
              </a:rPr>
            </a:br>
            <a:r>
              <a:rPr lang="en-US" sz="1400" dirty="0">
                <a:solidFill>
                  <a:srgbClr val="FFFFFF"/>
                </a:solidFill>
              </a:rPr>
              <a:t>1. Classification</a:t>
            </a:r>
            <a:br>
              <a:rPr lang="en-US" sz="1400" dirty="0">
                <a:solidFill>
                  <a:srgbClr val="FFFFFF"/>
                </a:solidFill>
              </a:rPr>
            </a:br>
            <a:r>
              <a:rPr lang="en-US" sz="1400" dirty="0">
                <a:solidFill>
                  <a:srgbClr val="FFFFFF"/>
                </a:solidFill>
              </a:rPr>
              <a:t>2. Symbolization</a:t>
            </a:r>
            <a:br>
              <a:rPr lang="en-US" sz="1400" dirty="0">
                <a:solidFill>
                  <a:srgbClr val="FFFFFF"/>
                </a:solidFill>
              </a:rPr>
            </a:br>
            <a:r>
              <a:rPr lang="en-US" sz="1400" dirty="0">
                <a:solidFill>
                  <a:srgbClr val="FFFFFF"/>
                </a:solidFill>
              </a:rPr>
              <a:t>3. Discrimination</a:t>
            </a:r>
            <a:br>
              <a:rPr lang="en-US" sz="1400" dirty="0">
                <a:solidFill>
                  <a:srgbClr val="FFFFFF"/>
                </a:solidFill>
              </a:rPr>
            </a:br>
            <a:r>
              <a:rPr lang="en-US" sz="1400" dirty="0">
                <a:solidFill>
                  <a:srgbClr val="FFFFFF"/>
                </a:solidFill>
              </a:rPr>
              <a:t>4. Dehumanization</a:t>
            </a:r>
            <a:br>
              <a:rPr lang="en-US" sz="1400" dirty="0">
                <a:solidFill>
                  <a:srgbClr val="FFFFFF"/>
                </a:solidFill>
              </a:rPr>
            </a:br>
            <a:r>
              <a:rPr lang="en-US" sz="1400" dirty="0">
                <a:solidFill>
                  <a:srgbClr val="FFFFFF"/>
                </a:solidFill>
              </a:rPr>
              <a:t>5. Organization</a:t>
            </a:r>
            <a:br>
              <a:rPr lang="en-US" sz="1400" dirty="0">
                <a:solidFill>
                  <a:srgbClr val="FFFFFF"/>
                </a:solidFill>
              </a:rPr>
            </a:br>
            <a:r>
              <a:rPr lang="en-US" sz="1400" dirty="0">
                <a:solidFill>
                  <a:srgbClr val="FFFFFF"/>
                </a:solidFill>
              </a:rPr>
              <a:t>6. Polarization</a:t>
            </a:r>
            <a:br>
              <a:rPr lang="en-US" sz="1400" dirty="0">
                <a:solidFill>
                  <a:srgbClr val="FFFFFF"/>
                </a:solidFill>
              </a:rPr>
            </a:br>
            <a:r>
              <a:rPr lang="en-US" sz="1400" dirty="0">
                <a:solidFill>
                  <a:srgbClr val="FFFFFF"/>
                </a:solidFill>
              </a:rPr>
              <a:t>7. Preparation</a:t>
            </a:r>
            <a:br>
              <a:rPr lang="en-US" sz="1400" dirty="0">
                <a:solidFill>
                  <a:srgbClr val="FFFFFF"/>
                </a:solidFill>
              </a:rPr>
            </a:br>
            <a:r>
              <a:rPr lang="en-US" sz="1400" dirty="0">
                <a:solidFill>
                  <a:srgbClr val="FFFFFF"/>
                </a:solidFill>
              </a:rPr>
              <a:t>8. Persecution</a:t>
            </a:r>
            <a:br>
              <a:rPr lang="en-US" sz="1400" dirty="0">
                <a:solidFill>
                  <a:srgbClr val="FFFFFF"/>
                </a:solidFill>
              </a:rPr>
            </a:br>
            <a:r>
              <a:rPr lang="en-US" sz="1400" dirty="0">
                <a:solidFill>
                  <a:srgbClr val="FFFFFF"/>
                </a:solidFill>
              </a:rPr>
              <a:t>9. Extermination</a:t>
            </a:r>
            <a:br>
              <a:rPr lang="en-US" sz="1400" dirty="0">
                <a:solidFill>
                  <a:srgbClr val="FFFFFF"/>
                </a:solidFill>
              </a:rPr>
            </a:br>
            <a:r>
              <a:rPr lang="en-US" sz="1400" dirty="0">
                <a:solidFill>
                  <a:srgbClr val="FFFFFF"/>
                </a:solidFill>
              </a:rPr>
              <a:t>10. Denial</a:t>
            </a:r>
            <a:br>
              <a:rPr lang="en-US" sz="1400" dirty="0">
                <a:solidFill>
                  <a:srgbClr val="FFFFFF"/>
                </a:solidFill>
              </a:rPr>
            </a:br>
            <a:endParaRPr lang="en-US" sz="1400" dirty="0">
              <a:solidFill>
                <a:srgbClr val="FFFFFF"/>
              </a:solidFill>
            </a:endParaRPr>
          </a:p>
          <a:p>
            <a:pPr>
              <a:lnSpc>
                <a:spcPct val="90000"/>
              </a:lnSpc>
            </a:pPr>
            <a:r>
              <a:rPr lang="en-US" sz="1400" dirty="0">
                <a:solidFill>
                  <a:srgbClr val="FFFFFF"/>
                </a:solidFill>
              </a:rPr>
              <a:t>East Timor reached all 10 stages of genocide during and after the Indonesian occupation. </a:t>
            </a:r>
          </a:p>
        </p:txBody>
      </p:sp>
    </p:spTree>
    <p:extLst>
      <p:ext uri="{BB962C8B-B14F-4D97-AF65-F5344CB8AC3E}">
        <p14:creationId xmlns:p14="http://schemas.microsoft.com/office/powerpoint/2010/main" val="4035615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Passabe Massacre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900" b="1" dirty="0"/>
              <a:t>Sep 9, 1999</a:t>
            </a:r>
          </a:p>
          <a:p>
            <a:pPr marL="0" indent="0">
              <a:buNone/>
            </a:pPr>
            <a:r>
              <a:rPr lang="en-US" sz="1900" dirty="0"/>
              <a:t>In one of the worst post-referendum massacres, pro-Indonesian militias murdered around 75 men for allegedly being pro-independence.</a:t>
            </a:r>
          </a:p>
        </p:txBody>
      </p:sp>
      <p:pic>
        <p:nvPicPr>
          <p:cNvPr id="4" name="Picture 3" descr="b3aa470cb6568abf13a0427b057752f7">
            <a:extLst>
              <a:ext uri="{FF2B5EF4-FFF2-40B4-BE49-F238E27FC236}">
                <a16:creationId xmlns:a16="http://schemas.microsoft.com/office/drawing/2014/main" id="{91992AA2-AF66-1A49-A675-54CB2A635886}"/>
              </a:ext>
            </a:extLst>
          </p:cNvPr>
          <p:cNvPicPr>
            <a:picLocks noChangeAspect="1"/>
          </p:cNvPicPr>
          <p:nvPr/>
        </p:nvPicPr>
        <p:blipFill rotWithShape="1">
          <a:blip r:embed="rId2"/>
          <a:srcRect t="24894" r="1"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INTERFET Arrival in Dili</a:t>
            </a:r>
          </a:p>
        </p:txBody>
      </p:sp>
      <p:pic>
        <p:nvPicPr>
          <p:cNvPr id="4" name="Picture 3" descr="72947ae0fca235ea13ab1236468e5784">
            <a:extLst>
              <a:ext uri="{FF2B5EF4-FFF2-40B4-BE49-F238E27FC236}">
                <a16:creationId xmlns:a16="http://schemas.microsoft.com/office/drawing/2014/main" id="{B4EB9B07-7C10-3948-97E2-86E877F22EE2}"/>
              </a:ext>
            </a:extLst>
          </p:cNvPr>
          <p:cNvPicPr>
            <a:picLocks noChangeAspect="1"/>
          </p:cNvPicPr>
          <p:nvPr/>
        </p:nvPicPr>
        <p:blipFill rotWithShape="1">
          <a:blip r:embed="rId2"/>
          <a:srcRect t="12271" b="2647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600" b="1" dirty="0"/>
              <a:t>Sep 20, 1999 to Feb 28, 2000</a:t>
            </a:r>
          </a:p>
          <a:p>
            <a:pPr>
              <a:lnSpc>
                <a:spcPct val="90000"/>
              </a:lnSpc>
            </a:pPr>
            <a:r>
              <a:rPr lang="en-US" sz="1600" dirty="0"/>
              <a:t>The Australian-led International Force East Timor (INTERFET) arrived in Dili after being approved by Indonesian President Habibie on October 12th. INTERFET secured the country by early October. Extensive damage was done to vital infrastructure, as well as tows and villages. As much as 80% of the country's buildings were destroyed.</a:t>
            </a:r>
          </a:p>
          <a:p>
            <a:pPr>
              <a:lnSpc>
                <a:spcPct val="90000"/>
              </a:lnSpc>
            </a:pPr>
            <a:r>
              <a:rPr lang="en-US" sz="1600" dirty="0"/>
              <a:t>At the end of February 2000, INTERFET passed control of military operations onto UNTAET.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dirty="0"/>
              <a:t>US Complicity </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4700" y="2872899"/>
            <a:ext cx="3511812" cy="3723144"/>
          </a:xfrm>
        </p:spPr>
        <p:txBody>
          <a:bodyPr>
            <a:normAutofit lnSpcReduction="10000"/>
          </a:bodyPr>
          <a:lstStyle/>
          <a:p>
            <a:pPr>
              <a:lnSpc>
                <a:spcPct val="90000"/>
              </a:lnSpc>
            </a:pPr>
            <a:r>
              <a:rPr lang="en-US" sz="1200" dirty="0"/>
              <a:t>From 1975-1999, the US provided 90% of Indonesia's military equipment. The US even doubled its military aid following Indonesia's invasion and occupation of East Timor. The US wasn't inclined to intervene in the illegal occupation because Indonesia claimed it was fighting the spread of communism. Though the US froze military assistance to Indonesia after the Santa Cruz Cemetery Massacre, US special forces continued to train Indonesian soldiers.</a:t>
            </a:r>
          </a:p>
          <a:p>
            <a:pPr>
              <a:lnSpc>
                <a:spcPct val="90000"/>
              </a:lnSpc>
            </a:pPr>
            <a:r>
              <a:rPr lang="en-US" sz="1200" dirty="0"/>
              <a:t>Declassified documents revealed that the US knew early on about plans between the Indonesian military and pro-Indonesian militias to commit mass violence to combat the independence movement. Despite this knowledge, the US didn't fully suspend its military relationship with Indonesia until September 9, 1999. </a:t>
            </a:r>
          </a:p>
          <a:p>
            <a:pPr>
              <a:lnSpc>
                <a:spcPct val="90000"/>
              </a:lnSpc>
            </a:pPr>
            <a:r>
              <a:rPr lang="en-US" sz="1200" dirty="0"/>
              <a:t>This complicity led many pro-independence activists to wonder why the US and other countries who were complicit in the atrocities committed by Indonesia were taking prominent roles in monitoring and administering the referendum. </a:t>
            </a:r>
          </a:p>
        </p:txBody>
      </p:sp>
      <p:pic>
        <p:nvPicPr>
          <p:cNvPr id="4" name="Picture 3" descr="08c34bde14ed8520f609059d3129ac2f">
            <a:extLst>
              <a:ext uri="{FF2B5EF4-FFF2-40B4-BE49-F238E27FC236}">
                <a16:creationId xmlns:a16="http://schemas.microsoft.com/office/drawing/2014/main" id="{6DAC919D-1029-0A41-8E59-50BBB2036CBC}"/>
              </a:ext>
            </a:extLst>
          </p:cNvPr>
          <p:cNvPicPr>
            <a:picLocks noChangeAspect="1"/>
          </p:cNvPicPr>
          <p:nvPr/>
        </p:nvPicPr>
        <p:blipFill rotWithShape="1">
          <a:blip r:embed="rId2"/>
          <a:srcRect l="11431" r="4343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a80ed5b0281879ef0ceb817dd9ae95b">
            <a:extLst>
              <a:ext uri="{FF2B5EF4-FFF2-40B4-BE49-F238E27FC236}">
                <a16:creationId xmlns:a16="http://schemas.microsoft.com/office/drawing/2014/main" id="{1A7F3CF3-25C3-044B-AE0D-074E40B52DFE}"/>
              </a:ext>
            </a:extLst>
          </p:cNvPr>
          <p:cNvPicPr>
            <a:picLocks noChangeAspect="1"/>
          </p:cNvPicPr>
          <p:nvPr/>
        </p:nvPicPr>
        <p:blipFill rotWithShape="1">
          <a:blip r:embed="rId2">
            <a:alphaModFix amt="35000"/>
          </a:blip>
          <a:srcRect l="7874" r="4459"/>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UNTAET</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lnSpcReduction="10000"/>
          </a:bodyPr>
          <a:lstStyle/>
          <a:p>
            <a:pPr marL="0" indent="0">
              <a:lnSpc>
                <a:spcPct val="90000"/>
              </a:lnSpc>
              <a:buNone/>
            </a:pPr>
            <a:r>
              <a:rPr lang="en-US" sz="1600" b="1" dirty="0">
                <a:solidFill>
                  <a:srgbClr val="FFFFFF"/>
                </a:solidFill>
              </a:rPr>
              <a:t>Oct 25, 1999 to May 20, 2002</a:t>
            </a:r>
          </a:p>
          <a:p>
            <a:pPr>
              <a:lnSpc>
                <a:spcPct val="90000"/>
              </a:lnSpc>
            </a:pPr>
            <a:r>
              <a:rPr lang="en-US" sz="1600" dirty="0">
                <a:solidFill>
                  <a:srgbClr val="FFFFFF"/>
                </a:solidFill>
              </a:rPr>
              <a:t>The United Nations Transitional Administration in East Timor was a peacekeeping operation meant to facilitate East Timor's transition to independence. Its mission included three components: (1) governance and public administration; (2) humanitarian assistance and emergency rehabilitation; and (3) military security. In order to accomplish these goals, the National Consultative Council (NCC), made up of eleven East Timorese representatives and four UNTAET representatives, was created to consult on several policy needs, including but not limited to creating a legal system, re-establishing a judiciary, implementing an official currency, and creating a national budget. </a:t>
            </a:r>
          </a:p>
          <a:p>
            <a:pPr>
              <a:lnSpc>
                <a:spcPct val="90000"/>
              </a:lnSpc>
            </a:pPr>
            <a:r>
              <a:rPr lang="en-US" sz="1600" dirty="0">
                <a:solidFill>
                  <a:srgbClr val="FFFFFF"/>
                </a:solidFill>
              </a:rPr>
              <a:t>The UNTAET mandate ended following the first successful elections in 2002 in which Xanana </a:t>
            </a:r>
            <a:r>
              <a:rPr lang="en-US" sz="1600" dirty="0" err="1">
                <a:solidFill>
                  <a:srgbClr val="FFFFFF"/>
                </a:solidFill>
              </a:rPr>
              <a:t>Gusmão</a:t>
            </a:r>
            <a:r>
              <a:rPr lang="en-US" sz="1600" dirty="0">
                <a:solidFill>
                  <a:srgbClr val="FFFFFF"/>
                </a:solidFill>
              </a:rPr>
              <a:t> was elected president. </a:t>
            </a:r>
          </a:p>
        </p:txBody>
      </p:sp>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8394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UNMISET</a:t>
            </a:r>
          </a:p>
        </p:txBody>
      </p:sp>
      <p:pic>
        <p:nvPicPr>
          <p:cNvPr id="4" name="Picture 3" descr="2bf6ee7ecd963eb496e7095839ffdc77">
            <a:extLst>
              <a:ext uri="{FF2B5EF4-FFF2-40B4-BE49-F238E27FC236}">
                <a16:creationId xmlns:a16="http://schemas.microsoft.com/office/drawing/2014/main" id="{62B04F08-6FA2-9948-A6B5-426AC8F3FA99}"/>
              </a:ext>
            </a:extLst>
          </p:cNvPr>
          <p:cNvPicPr>
            <a:picLocks noChangeAspect="1"/>
          </p:cNvPicPr>
          <p:nvPr/>
        </p:nvPicPr>
        <p:blipFill rotWithShape="1">
          <a:blip r:embed="rId2"/>
          <a:srcRect l="14578" r="766" b="-1"/>
          <a:stretch/>
        </p:blipFill>
        <p:spPr>
          <a:xfrm>
            <a:off x="245660" y="2454903"/>
            <a:ext cx="5293729" cy="4080254"/>
          </a:xfrm>
          <a:prstGeom prst="rect">
            <a:avLst/>
          </a:prstGeom>
        </p:spPr>
      </p:pic>
      <p:sp>
        <p:nvSpPr>
          <p:cNvPr id="14"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b="1" dirty="0">
                <a:solidFill>
                  <a:srgbClr val="FFFFFF"/>
                </a:solidFill>
              </a:rPr>
              <a:t>May 17, 2002 to May 20, 2005</a:t>
            </a:r>
          </a:p>
          <a:p>
            <a:pPr marL="0" indent="0">
              <a:buNone/>
            </a:pPr>
            <a:r>
              <a:rPr lang="en-US" sz="1700" dirty="0">
                <a:solidFill>
                  <a:srgbClr val="FFFFFF"/>
                </a:solidFill>
              </a:rPr>
              <a:t>The United Nations Mission of Support in East Timor supported the political stability of the newly independent East Timorese government. Over time, it gradually handed executive control of security efforts over to the East Timorese government.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3957b183c722c133de31980ac55f5cd">
            <a:extLst>
              <a:ext uri="{FF2B5EF4-FFF2-40B4-BE49-F238E27FC236}">
                <a16:creationId xmlns:a16="http://schemas.microsoft.com/office/drawing/2014/main" id="{CB5951B6-3897-164B-A328-45D846EEED4A}"/>
              </a:ext>
            </a:extLst>
          </p:cNvPr>
          <p:cNvPicPr>
            <a:picLocks noChangeAspect="1"/>
          </p:cNvPicPr>
          <p:nvPr/>
        </p:nvPicPr>
        <p:blipFill rotWithShape="1">
          <a:blip r:embed="rId2"/>
          <a:srcRect l="29394" t="9091" r="1"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r>
              <a:rPr lang="en-US" sz="3500"/>
              <a:t>Special Panels</a:t>
            </a:r>
          </a:p>
        </p:txBody>
      </p:sp>
      <p:sp>
        <p:nvSpPr>
          <p:cNvPr id="3" name="Content Placeholder 2"/>
          <p:cNvSpPr>
            <a:spLocks noGrp="1"/>
          </p:cNvSpPr>
          <p:nvPr>
            <p:ph idx="1"/>
          </p:nvPr>
        </p:nvSpPr>
        <p:spPr>
          <a:xfrm>
            <a:off x="5811967" y="2121763"/>
            <a:ext cx="2823620" cy="3773010"/>
          </a:xfrm>
        </p:spPr>
        <p:txBody>
          <a:bodyPr>
            <a:normAutofit/>
          </a:bodyPr>
          <a:lstStyle/>
          <a:p>
            <a:pPr marL="0" indent="0">
              <a:lnSpc>
                <a:spcPct val="90000"/>
              </a:lnSpc>
              <a:buNone/>
            </a:pPr>
            <a:r>
              <a:rPr lang="en-US" sz="1200" b="1" dirty="0"/>
              <a:t>2000 to 2005</a:t>
            </a:r>
          </a:p>
          <a:p>
            <a:pPr>
              <a:lnSpc>
                <a:spcPct val="90000"/>
              </a:lnSpc>
            </a:pPr>
            <a:r>
              <a:rPr lang="en-US" sz="1200" dirty="0"/>
              <a:t>The Special Panels for Serious Crimes were created by the UNTAET in order to investigate and prosecute the following crimes that were committed in East Timor by/against East Timorese citizens: genocide, war crimes, crimes against humanity, murder, sexual offenses, and torture. Though the panels issued nearly 400 indictments, it only held only 55 trials for a total of 84 individuals because Indonesia refused to cooperate with investigators and to extradite those indicted.</a:t>
            </a:r>
          </a:p>
          <a:p>
            <a:pPr>
              <a:lnSpc>
                <a:spcPct val="90000"/>
              </a:lnSpc>
            </a:pPr>
            <a:r>
              <a:rPr lang="en-US" sz="1200" dirty="0"/>
              <a:t>The panels faced significant challenges, especially due to its lack of funding.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CAVR</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lnSpc>
                <a:spcPct val="90000"/>
              </a:lnSpc>
              <a:buNone/>
            </a:pPr>
            <a:r>
              <a:rPr lang="en-US" sz="1600" b="1" dirty="0"/>
              <a:t>2000 to 2005</a:t>
            </a:r>
          </a:p>
          <a:p>
            <a:pPr>
              <a:lnSpc>
                <a:spcPct val="90000"/>
              </a:lnSpc>
            </a:pPr>
            <a:r>
              <a:rPr lang="en-US" sz="1600" dirty="0"/>
              <a:t>The Commission for Reception, Truth, and Reconciliation was created under UNTAET with the mandate "to establish the truth about the human rights violations which occurred in Timor-Leste" between April 1974-October 1999.  </a:t>
            </a:r>
          </a:p>
          <a:p>
            <a:pPr>
              <a:lnSpc>
                <a:spcPct val="90000"/>
              </a:lnSpc>
            </a:pPr>
            <a:r>
              <a:rPr lang="en-US" sz="1600" dirty="0"/>
              <a:t>The report found that the human rights violations suffered by the East Timorese included violation of their rights to self-determination, unlawful killings, forced disappearances, forced displacement, famine, detention, torture, violations of the laws of war, political trials, sexual violations, violations of the rights of the child, and violations of economic and social rights. It also found the Indonesian government and military to be responsible for most of the East Timorese deaths during its occupation. </a:t>
            </a:r>
          </a:p>
        </p:txBody>
      </p:sp>
      <p:pic>
        <p:nvPicPr>
          <p:cNvPr id="4" name="Picture 3" descr="17956fa9a275498870b4fd8ad1cc388b">
            <a:extLst>
              <a:ext uri="{FF2B5EF4-FFF2-40B4-BE49-F238E27FC236}">
                <a16:creationId xmlns:a16="http://schemas.microsoft.com/office/drawing/2014/main" id="{741CAEA3-7869-ED41-87C7-A15160CBE50A}"/>
              </a:ext>
            </a:extLst>
          </p:cNvPr>
          <p:cNvPicPr>
            <a:picLocks noChangeAspect="1"/>
          </p:cNvPicPr>
          <p:nvPr/>
        </p:nvPicPr>
        <p:blipFill rotWithShape="1">
          <a:blip r:embed="rId2"/>
          <a:srcRect l="4939" r="5095" b="1"/>
          <a:stretch/>
        </p:blipFill>
        <p:spPr>
          <a:xfrm>
            <a:off x="5756743" y="2093976"/>
            <a:ext cx="2955798" cy="409651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7E301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Ad Hoc Court of East Timor</a:t>
            </a:r>
          </a:p>
        </p:txBody>
      </p:sp>
      <p:pic>
        <p:nvPicPr>
          <p:cNvPr id="4" name="Picture 3" descr="dc826360f23106dbb7f7e64bd7ae5769">
            <a:extLst>
              <a:ext uri="{FF2B5EF4-FFF2-40B4-BE49-F238E27FC236}">
                <a16:creationId xmlns:a16="http://schemas.microsoft.com/office/drawing/2014/main" id="{F4529349-E6B7-A344-A13F-132C0D2A09E6}"/>
              </a:ext>
            </a:extLst>
          </p:cNvPr>
          <p:cNvPicPr>
            <a:picLocks noChangeAspect="1"/>
          </p:cNvPicPr>
          <p:nvPr/>
        </p:nvPicPr>
        <p:blipFill rotWithShape="1">
          <a:blip r:embed="rId2"/>
          <a:srcRect l="14231" r="12731" b="1"/>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lnSpcReduction="10000"/>
          </a:bodyPr>
          <a:lstStyle/>
          <a:p>
            <a:pPr marL="0" indent="0">
              <a:lnSpc>
                <a:spcPct val="90000"/>
              </a:lnSpc>
              <a:buNone/>
            </a:pPr>
            <a:r>
              <a:rPr lang="en-US" sz="1200" b="1" dirty="0">
                <a:solidFill>
                  <a:srgbClr val="FFFFFF"/>
                </a:solidFill>
              </a:rPr>
              <a:t>Aug 2001 to May 2004</a:t>
            </a:r>
          </a:p>
          <a:p>
            <a:pPr>
              <a:lnSpc>
                <a:spcPct val="90000"/>
              </a:lnSpc>
            </a:pPr>
            <a:r>
              <a:rPr lang="en-US" sz="1200" dirty="0">
                <a:solidFill>
                  <a:srgbClr val="FFFFFF"/>
                </a:solidFill>
              </a:rPr>
              <a:t>Unwilling to cooperate with an international tribunal, Indonesia established an Ad Hoc Court to bring to justice the perpetrators of the violence in 1999. Its jurisdiction was limited to crimes committed by Indonesian citizens from April-September 1999 in only three of East Timor's thirteen districts. </a:t>
            </a:r>
          </a:p>
          <a:p>
            <a:pPr>
              <a:lnSpc>
                <a:spcPct val="90000"/>
              </a:lnSpc>
            </a:pPr>
            <a:r>
              <a:rPr lang="en-US" sz="1200" dirty="0">
                <a:solidFill>
                  <a:srgbClr val="FFFFFF"/>
                </a:solidFill>
              </a:rPr>
              <a:t>Of the twelve trials that took place, ten ended in acquittals despite the strong evidence against them. The only two individuals convicted were East Timorese.</a:t>
            </a:r>
          </a:p>
          <a:p>
            <a:pPr>
              <a:lnSpc>
                <a:spcPct val="90000"/>
              </a:lnSpc>
            </a:pPr>
            <a:r>
              <a:rPr lang="en-US" sz="1200" dirty="0">
                <a:solidFill>
                  <a:srgbClr val="FFFFFF"/>
                </a:solidFill>
              </a:rPr>
              <a:t>The Ad Hoc Court was highly scrutinized for a number of failures. In general, it seemed unwilling to go after high-ranking Indonesian officials. The limited scope of the court made it difficult to convict on crimes against humanity due to the need for evidence of a widespread or systematic attack. Witnesses also faced threats and intimidation without adequate protection.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760"/>
            <a:ext cx="7886700" cy="1325563"/>
          </a:xfrm>
        </p:spPr>
        <p:txBody>
          <a:bodyPr>
            <a:normAutofit/>
          </a:bodyPr>
          <a:lstStyle/>
          <a:p>
            <a:r>
              <a:rPr lang="en-US">
                <a:solidFill>
                  <a:schemeClr val="bg1"/>
                </a:solidFill>
              </a:rPr>
              <a:t>CTF</a:t>
            </a:r>
          </a:p>
        </p:txBody>
      </p:sp>
      <p:sp>
        <p:nvSpPr>
          <p:cNvPr id="3" name="Content Placeholder 2"/>
          <p:cNvSpPr>
            <a:spLocks noGrp="1"/>
          </p:cNvSpPr>
          <p:nvPr>
            <p:ph idx="1"/>
          </p:nvPr>
        </p:nvSpPr>
        <p:spPr>
          <a:xfrm>
            <a:off x="630936" y="2276857"/>
            <a:ext cx="3761613" cy="3900106"/>
          </a:xfrm>
        </p:spPr>
        <p:txBody>
          <a:bodyPr anchor="ctr">
            <a:normAutofit/>
          </a:bodyPr>
          <a:lstStyle/>
          <a:p>
            <a:pPr marL="0" indent="0">
              <a:lnSpc>
                <a:spcPct val="90000"/>
              </a:lnSpc>
              <a:buNone/>
            </a:pPr>
            <a:r>
              <a:rPr lang="en-US" sz="1500" b="1" dirty="0"/>
              <a:t>2005 to 2008</a:t>
            </a:r>
          </a:p>
          <a:p>
            <a:pPr>
              <a:lnSpc>
                <a:spcPct val="90000"/>
              </a:lnSpc>
            </a:pPr>
            <a:r>
              <a:rPr lang="en-US" sz="1500" dirty="0"/>
              <a:t>Indonesia–Timor </a:t>
            </a:r>
            <a:r>
              <a:rPr lang="en-US" sz="1500" dirty="0" err="1"/>
              <a:t>Leste</a:t>
            </a:r>
            <a:r>
              <a:rPr lang="en-US" sz="1500" dirty="0"/>
              <a:t> Commission of Truth and Friendship was tasked with finding the "conclusive truth" about who was responsible for the outbreak of violence in 1999 in East Timor. It was highly criticized by the international community due to its focus on amnesty and its flawed public hearings, among other issues. The UN refused to participate entirely. </a:t>
            </a:r>
          </a:p>
          <a:p>
            <a:pPr>
              <a:lnSpc>
                <a:spcPct val="90000"/>
              </a:lnSpc>
            </a:pPr>
            <a:r>
              <a:rPr lang="en-US" sz="1500" dirty="0"/>
              <a:t>Despite its flaws, the CTF did have important findings, including that the crimes committed by the Indonesian military, police, and civilian officials were the result of established policies and practices rather than an abnormality. </a:t>
            </a:r>
          </a:p>
        </p:txBody>
      </p:sp>
      <p:pic>
        <p:nvPicPr>
          <p:cNvPr id="4" name="Picture 3" descr="215c9060b96f849875af10c87603048c">
            <a:extLst>
              <a:ext uri="{FF2B5EF4-FFF2-40B4-BE49-F238E27FC236}">
                <a16:creationId xmlns:a16="http://schemas.microsoft.com/office/drawing/2014/main" id="{AE95DFB3-6368-0243-B115-CAE3C0DC54FC}"/>
              </a:ext>
            </a:extLst>
          </p:cNvPr>
          <p:cNvPicPr>
            <a:picLocks noChangeAspect="1"/>
          </p:cNvPicPr>
          <p:nvPr/>
        </p:nvPicPr>
        <p:blipFill rotWithShape="1">
          <a:blip r:embed="rId2"/>
          <a:srcRect r="5156" b="-2"/>
          <a:stretch/>
        </p:blipFill>
        <p:spPr>
          <a:xfrm>
            <a:off x="4751452" y="2276857"/>
            <a:ext cx="3761613" cy="390010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End of Peacekeeping Missions</a:t>
            </a:r>
          </a:p>
        </p:txBody>
      </p:sp>
      <p:sp>
        <p:nvSpPr>
          <p:cNvPr id="18"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lnSpc>
                <a:spcPct val="90000"/>
              </a:lnSpc>
              <a:buNone/>
            </a:pPr>
            <a:r>
              <a:rPr lang="en-US" sz="1400" b="1" dirty="0"/>
              <a:t>Dec 31, 2012</a:t>
            </a:r>
          </a:p>
          <a:p>
            <a:pPr>
              <a:lnSpc>
                <a:spcPct val="90000"/>
              </a:lnSpc>
            </a:pPr>
            <a:r>
              <a:rPr lang="en-US" sz="1400" dirty="0"/>
              <a:t>The United Nations began the withdrawal of its peacekeeping forces in October 2012. The 2012 elections were peaceful, but some were concerned about the sustainability of East Timor's economy and institutions. U.N. peacekeepers fully pulled out of East Timor on December 31.</a:t>
            </a:r>
          </a:p>
        </p:txBody>
      </p:sp>
      <p:pic>
        <p:nvPicPr>
          <p:cNvPr id="4" name="Picture 3" descr="f3102eff18a88ded510050ecc35cafec">
            <a:extLst>
              <a:ext uri="{FF2B5EF4-FFF2-40B4-BE49-F238E27FC236}">
                <a16:creationId xmlns:a16="http://schemas.microsoft.com/office/drawing/2014/main" id="{6F7369D7-AC11-1549-9C74-9BF0653087F0}"/>
              </a:ext>
            </a:extLst>
          </p:cNvPr>
          <p:cNvPicPr>
            <a:picLocks noChangeAspect="1"/>
          </p:cNvPicPr>
          <p:nvPr/>
        </p:nvPicPr>
        <p:blipFill rotWithShape="1">
          <a:blip r:embed="rId2"/>
          <a:srcRect b="8047"/>
          <a:stretch/>
        </p:blipFill>
        <p:spPr>
          <a:xfrm>
            <a:off x="415812" y="2731167"/>
            <a:ext cx="8375585" cy="34849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a:t>Japanese Occupation during WWII</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700" b="1" dirty="0"/>
              <a:t>Feb 1942 to Dec 31, 1945 </a:t>
            </a:r>
          </a:p>
          <a:p>
            <a:pPr>
              <a:lnSpc>
                <a:spcPct val="90000"/>
              </a:lnSpc>
            </a:pPr>
            <a:r>
              <a:rPr lang="en-US" sz="1700" dirty="0"/>
              <a:t>Despite Portugal's neutrality in World War II,  Australia and the Netherlands sent troops to East Timor ten days after the Pearl Harbor attacks. Japan still bombed and invaded Dili in February 1942.  The Allies began a bombing campaign that mostly destroyed important infrastructure and killed East Timorese civilians. By December 1942, Australian troops evacuated. </a:t>
            </a:r>
          </a:p>
          <a:p>
            <a:pPr>
              <a:lnSpc>
                <a:spcPct val="90000"/>
              </a:lnSpc>
            </a:pPr>
            <a:r>
              <a:rPr lang="en-US" sz="1700" dirty="0"/>
              <a:t>The Allies continued to bomb East Timor during the Japanese occupation, resulting in the destruction of 90% of the country's buildings. An estimated 45,000-70,000 East Timorese, or 10-15% of the pre-war population, were killed during the occupation. </a:t>
            </a:r>
          </a:p>
        </p:txBody>
      </p:sp>
      <p:pic>
        <p:nvPicPr>
          <p:cNvPr id="4" name="Picture 3" descr="a6751cbbe2c6d4667791ae0e935f8ebd">
            <a:extLst>
              <a:ext uri="{FF2B5EF4-FFF2-40B4-BE49-F238E27FC236}">
                <a16:creationId xmlns:a16="http://schemas.microsoft.com/office/drawing/2014/main" id="{5847D477-E869-F347-95BF-73127F9C3558}"/>
              </a:ext>
            </a:extLst>
          </p:cNvPr>
          <p:cNvPicPr>
            <a:picLocks noChangeAspect="1"/>
          </p:cNvPicPr>
          <p:nvPr/>
        </p:nvPicPr>
        <p:blipFill rotWithShape="1">
          <a:blip r:embed="rId2"/>
          <a:srcRect l="56975" r="4751" b="2"/>
          <a:stretch/>
        </p:blipFill>
        <p:spPr>
          <a:xfrm>
            <a:off x="0" y="9"/>
            <a:ext cx="3476673" cy="7110796"/>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875cc117508c0aa107673f7e69ba3ff">
            <a:extLst>
              <a:ext uri="{FF2B5EF4-FFF2-40B4-BE49-F238E27FC236}">
                <a16:creationId xmlns:a16="http://schemas.microsoft.com/office/drawing/2014/main" id="{0093A378-DA50-694E-B2E2-6F0F54916EDD}"/>
              </a:ext>
            </a:extLst>
          </p:cNvPr>
          <p:cNvPicPr>
            <a:picLocks noChangeAspect="1"/>
          </p:cNvPicPr>
          <p:nvPr/>
        </p:nvPicPr>
        <p:blipFill rotWithShape="1">
          <a:blip r:embed="rId2">
            <a:alphaModFix amt="35000"/>
          </a:blip>
          <a:srcRect l="19654" r="5346"/>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Conclusion</a:t>
            </a:r>
          </a:p>
        </p:txBody>
      </p:sp>
      <p:cxnSp>
        <p:nvCxnSpPr>
          <p:cNvPr id="14"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endParaRPr lang="en-US" sz="1700" dirty="0">
              <a:solidFill>
                <a:srgbClr val="FFFFFF"/>
              </a:solidFill>
            </a:endParaRPr>
          </a:p>
          <a:p>
            <a:pPr marL="0" indent="0">
              <a:buNone/>
            </a:pPr>
            <a:r>
              <a:rPr lang="en-US" sz="1700" dirty="0">
                <a:solidFill>
                  <a:srgbClr val="FFFFFF"/>
                </a:solidFill>
              </a:rPr>
              <a:t>East Timor has continued to experience periodic violence and instability in the post-independence era, which has sometimes required intervention by the UN. Despite clear and strong evidence of crimes against humanity and acts of genocide against the East Timorese, many of the perpetrators have yet to be brought to justice. This is especially true of high-ranking Indonesian military leaders, many of whom still hold influential positions. The Indonesian government continues to resist cooperating with investigations and prosecutions.</a:t>
            </a:r>
          </a:p>
        </p:txBody>
      </p:sp>
    </p:spTree>
    <p:extLst>
      <p:ext uri="{BB962C8B-B14F-4D97-AF65-F5344CB8AC3E}">
        <p14:creationId xmlns:p14="http://schemas.microsoft.com/office/powerpoint/2010/main" val="397143206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9f872c55193ddd88a0c0dd40d4b620e1">
            <a:extLst>
              <a:ext uri="{FF2B5EF4-FFF2-40B4-BE49-F238E27FC236}">
                <a16:creationId xmlns:a16="http://schemas.microsoft.com/office/drawing/2014/main" id="{A6C7F248-729B-574A-891B-AC816B903C01}"/>
              </a:ext>
            </a:extLst>
          </p:cNvPr>
          <p:cNvPicPr>
            <a:picLocks noChangeAspect="1"/>
          </p:cNvPicPr>
          <p:nvPr/>
        </p:nvPicPr>
        <p:blipFill rotWithShape="1">
          <a:blip r:embed="rId2"/>
          <a:srcRect r="10668" b="2"/>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n-US" sz="3100"/>
              <a:t>Decolonization</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3189704"/>
          </a:xfrm>
        </p:spPr>
        <p:txBody>
          <a:bodyPr anchor="ctr">
            <a:normAutofit lnSpcReduction="10000"/>
          </a:bodyPr>
          <a:lstStyle/>
          <a:p>
            <a:pPr marL="0" indent="0">
              <a:lnSpc>
                <a:spcPct val="90000"/>
              </a:lnSpc>
              <a:buNone/>
            </a:pPr>
            <a:r>
              <a:rPr lang="en-US" sz="1400" b="1" dirty="0"/>
              <a:t>1974</a:t>
            </a:r>
          </a:p>
          <a:p>
            <a:pPr>
              <a:lnSpc>
                <a:spcPct val="90000"/>
              </a:lnSpc>
            </a:pPr>
            <a:r>
              <a:rPr lang="en-US" sz="1400" dirty="0"/>
              <a:t>East Timorese civilians were first able to form political parties following the Carnation Revolution in April 1974, which overthrew Portuguese Prime Minister Marcelo Caetano. Portugal officially began the process of decolonization in 1975. </a:t>
            </a:r>
          </a:p>
          <a:p>
            <a:pPr>
              <a:lnSpc>
                <a:spcPct val="90000"/>
              </a:lnSpc>
            </a:pPr>
            <a:r>
              <a:rPr lang="en-US" sz="1400" dirty="0"/>
              <a:t>Ahead of elections, the two biggest political parties, the Revolutionary Front for an Independent East Timor (Fretilin) and the Timorese Democratic Union (UDT), formed a </a:t>
            </a:r>
            <a:br>
              <a:rPr lang="en-US" sz="1400" dirty="0"/>
            </a:br>
            <a:r>
              <a:rPr lang="en-US" sz="1400" dirty="0"/>
              <a:t> short-lived coalition. The break-up of the coalition resulted in a brief civil war and ultimately Indonesia's invasion and occupation.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39578"/>
            <a:ext cx="4485959" cy="1684638"/>
          </a:xfrm>
        </p:spPr>
        <p:txBody>
          <a:bodyPr>
            <a:normAutofit/>
          </a:bodyPr>
          <a:lstStyle/>
          <a:p>
            <a:r>
              <a:rPr lang="en-US" sz="3500"/>
              <a:t>Civil War Between Fretilin and UDT</a:t>
            </a:r>
          </a:p>
        </p:txBody>
      </p:sp>
      <p:sp>
        <p:nvSpPr>
          <p:cNvPr id="3" name="Content Placeholder 2"/>
          <p:cNvSpPr>
            <a:spLocks noGrp="1"/>
          </p:cNvSpPr>
          <p:nvPr>
            <p:ph idx="1"/>
          </p:nvPr>
        </p:nvSpPr>
        <p:spPr>
          <a:xfrm>
            <a:off x="628650" y="2409568"/>
            <a:ext cx="4485959" cy="3690551"/>
          </a:xfrm>
        </p:spPr>
        <p:txBody>
          <a:bodyPr>
            <a:normAutofit lnSpcReduction="10000"/>
          </a:bodyPr>
          <a:lstStyle/>
          <a:p>
            <a:pPr marL="0" indent="0">
              <a:lnSpc>
                <a:spcPct val="90000"/>
              </a:lnSpc>
              <a:buNone/>
            </a:pPr>
            <a:r>
              <a:rPr lang="en-US" sz="1400" b="1" dirty="0"/>
              <a:t>Aug 1975 to Nov 28, 1975 </a:t>
            </a:r>
          </a:p>
          <a:p>
            <a:pPr>
              <a:lnSpc>
                <a:spcPct val="90000"/>
              </a:lnSpc>
            </a:pPr>
            <a:r>
              <a:rPr lang="en-US" sz="1400" dirty="0"/>
              <a:t>The Indonesian government saw the Fretilin-UDT alliance as a threat to its ambitions of having sovereignty over East Timor. Its intelligence services worked to undermine the alliance. They told UDT leaders that Indonesia would not accept an East Timorese government that included Fretilin leaders and that Indonesia would invade if UDT didn't unilaterally take control of the country. </a:t>
            </a:r>
          </a:p>
          <a:p>
            <a:pPr>
              <a:lnSpc>
                <a:spcPct val="90000"/>
              </a:lnSpc>
            </a:pPr>
            <a:r>
              <a:rPr lang="en-US" sz="1400" dirty="0"/>
              <a:t>On August 11, 1975, UDT leaders began their coup by seizing weapons from the police.  Fretilin responded quickly by rallying East Timorese soldiers to form the Armed Forces for the Liberation of East Timor (FALANTIL). Fretilin controlled most of East Timor by mid-September and declared independence on November 28, 1975, effectively ending the civil war.</a:t>
            </a:r>
          </a:p>
          <a:p>
            <a:pPr>
              <a:lnSpc>
                <a:spcPct val="90000"/>
              </a:lnSpc>
            </a:pPr>
            <a:r>
              <a:rPr lang="en-US" sz="1400" dirty="0"/>
              <a:t>Approximately 1,500-3,000 people died and 10,000 fled to West Timor during the civil war. Many of those who fled were taken hostage by the Indonesian military.</a:t>
            </a:r>
          </a:p>
        </p:txBody>
      </p:sp>
      <p:pic>
        <p:nvPicPr>
          <p:cNvPr id="4" name="Picture 3" descr="54267a2c2d745cc89081213bac4d908f">
            <a:extLst>
              <a:ext uri="{FF2B5EF4-FFF2-40B4-BE49-F238E27FC236}">
                <a16:creationId xmlns:a16="http://schemas.microsoft.com/office/drawing/2014/main" id="{9A53EE79-F0EB-C540-8B74-E81632E4F919}"/>
              </a:ext>
            </a:extLst>
          </p:cNvPr>
          <p:cNvPicPr>
            <a:picLocks noChangeAspect="1"/>
          </p:cNvPicPr>
          <p:nvPr/>
        </p:nvPicPr>
        <p:blipFill>
          <a:blip r:embed="rId2"/>
          <a:stretch>
            <a:fillRect/>
          </a:stretch>
        </p:blipFill>
        <p:spPr>
          <a:xfrm>
            <a:off x="5390643" y="280212"/>
            <a:ext cx="3608155" cy="2409316"/>
          </a:xfrm>
          <a:prstGeom prst="rect">
            <a:avLst/>
          </a:prstGeom>
        </p:spPr>
      </p:pic>
      <p:pic>
        <p:nvPicPr>
          <p:cNvPr id="5" name="Picture 4" descr="96d012214ea37027011b7d9f5c9801fa">
            <a:extLst>
              <a:ext uri="{FF2B5EF4-FFF2-40B4-BE49-F238E27FC236}">
                <a16:creationId xmlns:a16="http://schemas.microsoft.com/office/drawing/2014/main" id="{815C2706-C99B-8C4F-940C-2682A20C3A07}"/>
              </a:ext>
            </a:extLst>
          </p:cNvPr>
          <p:cNvPicPr>
            <a:picLocks noChangeAspect="1"/>
          </p:cNvPicPr>
          <p:nvPr/>
        </p:nvPicPr>
        <p:blipFill>
          <a:blip r:embed="rId3"/>
          <a:stretch>
            <a:fillRect/>
          </a:stretch>
        </p:blipFill>
        <p:spPr>
          <a:xfrm>
            <a:off x="5390639" y="3256419"/>
            <a:ext cx="3608155" cy="254878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6748416710e2f4eb9a4a856cce61d661">
            <a:extLst>
              <a:ext uri="{FF2B5EF4-FFF2-40B4-BE49-F238E27FC236}">
                <a16:creationId xmlns:a16="http://schemas.microsoft.com/office/drawing/2014/main" id="{3BF2D513-0FEC-B64E-B8D5-6562FD6630F6}"/>
              </a:ext>
            </a:extLst>
          </p:cNvPr>
          <p:cNvPicPr>
            <a:picLocks noChangeAspect="1"/>
          </p:cNvPicPr>
          <p:nvPr/>
        </p:nvPicPr>
        <p:blipFill rotWithShape="1">
          <a:blip r:embed="rId2"/>
          <a:srcRect l="11183" r="8817"/>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n-US" sz="3100"/>
              <a:t>Balibo Five Murdered</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marL="0" indent="0">
              <a:lnSpc>
                <a:spcPct val="90000"/>
              </a:lnSpc>
              <a:buNone/>
            </a:pPr>
            <a:r>
              <a:rPr lang="en-US" sz="1100" b="1" dirty="0"/>
              <a:t>Oct 6, 1975</a:t>
            </a:r>
          </a:p>
          <a:p>
            <a:pPr>
              <a:lnSpc>
                <a:spcPct val="90000"/>
              </a:lnSpc>
            </a:pPr>
            <a:r>
              <a:rPr lang="en-US" sz="1100" dirty="0"/>
              <a:t>Five Australian journalists, Greg Shackleton, Malcolm Rennie, Brian Peters, Gary Cunningham, and Tony Stewart were executed by Indonesian soldiers in </a:t>
            </a:r>
            <a:r>
              <a:rPr lang="en-US" sz="1100" dirty="0" err="1"/>
              <a:t>Balibo</a:t>
            </a:r>
            <a:r>
              <a:rPr lang="en-US" sz="1100" dirty="0"/>
              <a:t>, East Timor. They were attempting to report on the beginning of Indonesia's invasion of East Timor, which the Indonesian government was denying at the time.  On December 8th, another journalist, Roger East, was executed by Indonesian soldiers while investigating the deaths of the '</a:t>
            </a:r>
            <a:r>
              <a:rPr lang="en-US" sz="1100" dirty="0" err="1"/>
              <a:t>Balibo</a:t>
            </a:r>
            <a:r>
              <a:rPr lang="en-US" sz="1100" dirty="0"/>
              <a:t> Five.’</a:t>
            </a:r>
          </a:p>
          <a:p>
            <a:pPr>
              <a:lnSpc>
                <a:spcPct val="90000"/>
              </a:lnSpc>
            </a:pPr>
            <a:r>
              <a:rPr lang="en-US" sz="1100" dirty="0"/>
              <a:t>Indonesia denied responsibility for the murders, claiming they were accidentally killed in crossfire. Though Australia eventually opened a war crimes investigation, the killers were never brought to justice.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Indonesian Invasion</a:t>
            </a:r>
          </a:p>
        </p:txBody>
      </p:sp>
      <p:pic>
        <p:nvPicPr>
          <p:cNvPr id="4" name="Picture 3" descr="23379e7dc68a3b7d86c19f25f6b36d20">
            <a:extLst>
              <a:ext uri="{FF2B5EF4-FFF2-40B4-BE49-F238E27FC236}">
                <a16:creationId xmlns:a16="http://schemas.microsoft.com/office/drawing/2014/main" id="{AE00E952-7266-534D-9133-E61FC2E304D6}"/>
              </a:ext>
            </a:extLst>
          </p:cNvPr>
          <p:cNvPicPr>
            <a:picLocks noChangeAspect="1"/>
          </p:cNvPicPr>
          <p:nvPr/>
        </p:nvPicPr>
        <p:blipFill rotWithShape="1">
          <a:blip r:embed="rId2"/>
          <a:srcRect l="14719" r="7549"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200" b="1" dirty="0">
                <a:solidFill>
                  <a:srgbClr val="FFFFFF"/>
                </a:solidFill>
              </a:rPr>
              <a:t>Dec 7, 1975</a:t>
            </a:r>
          </a:p>
          <a:p>
            <a:pPr>
              <a:lnSpc>
                <a:spcPct val="90000"/>
              </a:lnSpc>
            </a:pPr>
            <a:r>
              <a:rPr lang="en-US" sz="1200" dirty="0">
                <a:solidFill>
                  <a:srgbClr val="FFFFFF"/>
                </a:solidFill>
              </a:rPr>
              <a:t>The Indonesian military began attacks on East Timor from its border with West Timor in late September 1975. As these attacks intensified, Fretilin requested a peacekeeping force from the U.N. in late November, but the request was not met. Indonesia's General Suharto had the support of U.S. President Gerald Ford with his claim that Fretilin was a communist party and that the region would destabilize if Fretilin formed a government. </a:t>
            </a:r>
          </a:p>
          <a:p>
            <a:pPr>
              <a:lnSpc>
                <a:spcPct val="90000"/>
              </a:lnSpc>
            </a:pPr>
            <a:r>
              <a:rPr lang="en-US" sz="1200" dirty="0">
                <a:solidFill>
                  <a:srgbClr val="FFFFFF"/>
                </a:solidFill>
              </a:rPr>
              <a:t>Indonesia launched a full-scale invasion in December 1975 and attacked Dili with 20 warships, 13 aircraft, and 10,000 soldiers.  At least 2,000 people were killed in the first days of the invasion. Fretilin leaders and their families were targeted for execution. Others faced indiscriminate killing, rape, torture, and public executions.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62788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48640" y="731520"/>
            <a:ext cx="4567428" cy="1426464"/>
          </a:xfrm>
        </p:spPr>
        <p:txBody>
          <a:bodyPr>
            <a:normAutofit/>
          </a:bodyPr>
          <a:lstStyle/>
          <a:p>
            <a:pPr>
              <a:lnSpc>
                <a:spcPct val="90000"/>
              </a:lnSpc>
            </a:pPr>
            <a:r>
              <a:rPr lang="en-US" sz="3700" dirty="0">
                <a:solidFill>
                  <a:srgbClr val="FFFFFF"/>
                </a:solidFill>
              </a:rPr>
              <a:t>U.N. General Assembly Resolution on Timor</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429EF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5006340"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2092" y="2798385"/>
            <a:ext cx="4523975" cy="3283260"/>
          </a:xfrm>
        </p:spPr>
        <p:txBody>
          <a:bodyPr anchor="ctr">
            <a:normAutofit lnSpcReduction="10000"/>
          </a:bodyPr>
          <a:lstStyle/>
          <a:p>
            <a:pPr marL="0" indent="0">
              <a:lnSpc>
                <a:spcPct val="90000"/>
              </a:lnSpc>
              <a:buNone/>
            </a:pPr>
            <a:r>
              <a:rPr lang="en-US" sz="1600" b="1" dirty="0"/>
              <a:t>Dec 12, 1975</a:t>
            </a:r>
          </a:p>
          <a:p>
            <a:pPr>
              <a:lnSpc>
                <a:spcPct val="90000"/>
              </a:lnSpc>
            </a:pPr>
            <a:r>
              <a:rPr lang="en-US" sz="1600" dirty="0"/>
              <a:t>The U.N. General Assembly passed a resolution that strongly deplored the "military intervention of the armed forces of Indonesia in Portuguese Timor" and called upon "the government of Indonesia to desist from further violation of the territorial integrity of Portuguese Timor and to withdraw without delay its armed forces from the territory in order to enable the people of the territory freely to exercise their right to self-determination and independence." </a:t>
            </a:r>
          </a:p>
          <a:p>
            <a:pPr>
              <a:lnSpc>
                <a:spcPct val="90000"/>
              </a:lnSpc>
            </a:pPr>
            <a:r>
              <a:rPr lang="en-US" sz="1600" dirty="0"/>
              <a:t>While the Security Council unanimously adopted this resolution on December 22, the U.N. and international community took no action to support East Timor.</a:t>
            </a:r>
          </a:p>
        </p:txBody>
      </p:sp>
      <p:pic>
        <p:nvPicPr>
          <p:cNvPr id="4" name="Picture 3" descr="fd00fbd10691949813852807569fb2ac">
            <a:extLst>
              <a:ext uri="{FF2B5EF4-FFF2-40B4-BE49-F238E27FC236}">
                <a16:creationId xmlns:a16="http://schemas.microsoft.com/office/drawing/2014/main" id="{A66FFF73-72FC-8746-A288-478C3283B280}"/>
              </a:ext>
            </a:extLst>
          </p:cNvPr>
          <p:cNvPicPr>
            <a:picLocks noChangeAspect="1"/>
          </p:cNvPicPr>
          <p:nvPr/>
        </p:nvPicPr>
        <p:blipFill rotWithShape="1">
          <a:blip r:embed="rId2"/>
          <a:srcRect l="23687" r="22150" b="-2"/>
          <a:stretch/>
        </p:blipFill>
        <p:spPr>
          <a:xfrm>
            <a:off x="5509334" y="2480953"/>
            <a:ext cx="3341984" cy="391812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TotalTime>
  <Words>4231</Words>
  <Application>Microsoft Macintosh PowerPoint</Application>
  <PresentationFormat>On-screen Show (4:3)</PresentationFormat>
  <Paragraphs>151</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Meiryo</vt:lpstr>
      <vt:lpstr>Arial</vt:lpstr>
      <vt:lpstr>Calibri</vt:lpstr>
      <vt:lpstr>Office Theme</vt:lpstr>
      <vt:lpstr>Key Findings</vt:lpstr>
      <vt:lpstr>Country Profile</vt:lpstr>
      <vt:lpstr>Ten Stages of Genocide</vt:lpstr>
      <vt:lpstr>Japanese Occupation during WWII</vt:lpstr>
      <vt:lpstr>Decolonization</vt:lpstr>
      <vt:lpstr>Civil War Between Fretilin and UDT</vt:lpstr>
      <vt:lpstr>Balibo Five Murdered</vt:lpstr>
      <vt:lpstr>Indonesian Invasion</vt:lpstr>
      <vt:lpstr>U.N. General Assembly Resolution on Timor</vt:lpstr>
      <vt:lpstr>Summary of Resistance in 1976</vt:lpstr>
      <vt:lpstr>Summary of Resistance in 1977-1979</vt:lpstr>
      <vt:lpstr>Summary of Resistance in the 1980s</vt:lpstr>
      <vt:lpstr>Refugee Camps</vt:lpstr>
      <vt:lpstr>Gender-Based Violence</vt:lpstr>
      <vt:lpstr>East Timorese Children Abducted</vt:lpstr>
      <vt:lpstr>U.N. Resolution for East Timor Independence</vt:lpstr>
      <vt:lpstr>Santa Cruz Cemetery Massacre</vt:lpstr>
      <vt:lpstr>Xanana Gusmão Captured</vt:lpstr>
      <vt:lpstr>Bishop Belo and Jose Ramos-Horta win Nobel Price</vt:lpstr>
      <vt:lpstr>President Suharto resigns</vt:lpstr>
      <vt:lpstr>Indonesia and Portugal Discuss East Timor Autonomy</vt:lpstr>
      <vt:lpstr>Liquiçá Church Massacre</vt:lpstr>
      <vt:lpstr>Carrascalão's House Massacre</vt:lpstr>
      <vt:lpstr>May 1999 Agreement</vt:lpstr>
      <vt:lpstr>UNAMET</vt:lpstr>
      <vt:lpstr>Referendum for Independence</vt:lpstr>
      <vt:lpstr>Violence Following Referendum</vt:lpstr>
      <vt:lpstr>Suai Church Massacre</vt:lpstr>
      <vt:lpstr>Attack on Bishop Belo's house</vt:lpstr>
      <vt:lpstr>Passabe Massacre</vt:lpstr>
      <vt:lpstr>INTERFET Arrival in Dili</vt:lpstr>
      <vt:lpstr>US Complicity </vt:lpstr>
      <vt:lpstr>UNTAET</vt:lpstr>
      <vt:lpstr>UNMISET</vt:lpstr>
      <vt:lpstr>Special Panels</vt:lpstr>
      <vt:lpstr>CAVR</vt:lpstr>
      <vt:lpstr>Ad Hoc Court of East Timor</vt:lpstr>
      <vt:lpstr>CTF</vt:lpstr>
      <vt:lpstr>End of Peacekeeping Missions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Findings</dc:title>
  <dc:creator>Sarah Kane</dc:creator>
  <cp:lastModifiedBy>Sarah Kane</cp:lastModifiedBy>
  <cp:revision>3</cp:revision>
  <dcterms:created xsi:type="dcterms:W3CDTF">2020-12-18T23:27:13Z</dcterms:created>
  <dcterms:modified xsi:type="dcterms:W3CDTF">2021-04-02T20:25:41Z</dcterms:modified>
</cp:coreProperties>
</file>