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27"/>
  </p:handoutMasterIdLst>
  <p:sldIdLst>
    <p:sldId id="485" r:id="rId2"/>
    <p:sldId id="486" r:id="rId3"/>
    <p:sldId id="271" r:id="rId4"/>
    <p:sldId id="258" r:id="rId5"/>
    <p:sldId id="260" r:id="rId6"/>
    <p:sldId id="261" r:id="rId7"/>
    <p:sldId id="263" r:id="rId8"/>
    <p:sldId id="267" r:id="rId9"/>
    <p:sldId id="269" r:id="rId10"/>
    <p:sldId id="279" r:id="rId11"/>
    <p:sldId id="290" r:id="rId12"/>
    <p:sldId id="283" r:id="rId13"/>
    <p:sldId id="301" r:id="rId14"/>
    <p:sldId id="299" r:id="rId15"/>
    <p:sldId id="295" r:id="rId16"/>
    <p:sldId id="285" r:id="rId17"/>
    <p:sldId id="287" r:id="rId18"/>
    <p:sldId id="288" r:id="rId19"/>
    <p:sldId id="293" r:id="rId20"/>
    <p:sldId id="297" r:id="rId21"/>
    <p:sldId id="303" r:id="rId22"/>
    <p:sldId id="304" r:id="rId23"/>
    <p:sldId id="306" r:id="rId24"/>
    <p:sldId id="308" r:id="rId25"/>
    <p:sldId id="310" r:id="rId26"/>
    <p:sldId id="311" r:id="rId27"/>
    <p:sldId id="313" r:id="rId28"/>
    <p:sldId id="316" r:id="rId29"/>
    <p:sldId id="319" r:id="rId30"/>
    <p:sldId id="320" r:id="rId31"/>
    <p:sldId id="322" r:id="rId32"/>
    <p:sldId id="323" r:id="rId33"/>
    <p:sldId id="325" r:id="rId34"/>
    <p:sldId id="327" r:id="rId35"/>
    <p:sldId id="329" r:id="rId36"/>
    <p:sldId id="331" r:id="rId37"/>
    <p:sldId id="333" r:id="rId38"/>
    <p:sldId id="335" r:id="rId39"/>
    <p:sldId id="336" r:id="rId40"/>
    <p:sldId id="338" r:id="rId41"/>
    <p:sldId id="339" r:id="rId42"/>
    <p:sldId id="340" r:id="rId43"/>
    <p:sldId id="342" r:id="rId44"/>
    <p:sldId id="343" r:id="rId45"/>
    <p:sldId id="347" r:id="rId46"/>
    <p:sldId id="349" r:id="rId47"/>
    <p:sldId id="351" r:id="rId48"/>
    <p:sldId id="353" r:id="rId49"/>
    <p:sldId id="355" r:id="rId50"/>
    <p:sldId id="356" r:id="rId51"/>
    <p:sldId id="357" r:id="rId52"/>
    <p:sldId id="359" r:id="rId53"/>
    <p:sldId id="361" r:id="rId54"/>
    <p:sldId id="362" r:id="rId55"/>
    <p:sldId id="363" r:id="rId56"/>
    <p:sldId id="366" r:id="rId57"/>
    <p:sldId id="367" r:id="rId58"/>
    <p:sldId id="368" r:id="rId59"/>
    <p:sldId id="370" r:id="rId60"/>
    <p:sldId id="371" r:id="rId61"/>
    <p:sldId id="372" r:id="rId62"/>
    <p:sldId id="377" r:id="rId63"/>
    <p:sldId id="379" r:id="rId64"/>
    <p:sldId id="380" r:id="rId65"/>
    <p:sldId id="381" r:id="rId66"/>
    <p:sldId id="387" r:id="rId67"/>
    <p:sldId id="389" r:id="rId68"/>
    <p:sldId id="390" r:id="rId69"/>
    <p:sldId id="392" r:id="rId70"/>
    <p:sldId id="394" r:id="rId71"/>
    <p:sldId id="395" r:id="rId72"/>
    <p:sldId id="398" r:id="rId73"/>
    <p:sldId id="399" r:id="rId74"/>
    <p:sldId id="400" r:id="rId75"/>
    <p:sldId id="401" r:id="rId76"/>
    <p:sldId id="403" r:id="rId77"/>
    <p:sldId id="406" r:id="rId78"/>
    <p:sldId id="407" r:id="rId79"/>
    <p:sldId id="408" r:id="rId80"/>
    <p:sldId id="410" r:id="rId81"/>
    <p:sldId id="411" r:id="rId82"/>
    <p:sldId id="412" r:id="rId83"/>
    <p:sldId id="413" r:id="rId84"/>
    <p:sldId id="415" r:id="rId85"/>
    <p:sldId id="417" r:id="rId86"/>
    <p:sldId id="273" r:id="rId87"/>
    <p:sldId id="275" r:id="rId88"/>
    <p:sldId id="421" r:id="rId89"/>
    <p:sldId id="276" r:id="rId90"/>
    <p:sldId id="422" r:id="rId91"/>
    <p:sldId id="425" r:id="rId92"/>
    <p:sldId id="426" r:id="rId93"/>
    <p:sldId id="428" r:id="rId94"/>
    <p:sldId id="431" r:id="rId95"/>
    <p:sldId id="433" r:id="rId96"/>
    <p:sldId id="435" r:id="rId97"/>
    <p:sldId id="437" r:id="rId98"/>
    <p:sldId id="441" r:id="rId99"/>
    <p:sldId id="438" r:id="rId100"/>
    <p:sldId id="439" r:id="rId101"/>
    <p:sldId id="442" r:id="rId102"/>
    <p:sldId id="443" r:id="rId103"/>
    <p:sldId id="444" r:id="rId104"/>
    <p:sldId id="445" r:id="rId105"/>
    <p:sldId id="447" r:id="rId106"/>
    <p:sldId id="449" r:id="rId107"/>
    <p:sldId id="451" r:id="rId108"/>
    <p:sldId id="453" r:id="rId109"/>
    <p:sldId id="454" r:id="rId110"/>
    <p:sldId id="455" r:id="rId111"/>
    <p:sldId id="457" r:id="rId112"/>
    <p:sldId id="460" r:id="rId113"/>
    <p:sldId id="462" r:id="rId114"/>
    <p:sldId id="464" r:id="rId115"/>
    <p:sldId id="466" r:id="rId116"/>
    <p:sldId id="468" r:id="rId117"/>
    <p:sldId id="472" r:id="rId118"/>
    <p:sldId id="469" r:id="rId119"/>
    <p:sldId id="471" r:id="rId120"/>
    <p:sldId id="474" r:id="rId121"/>
    <p:sldId id="476" r:id="rId122"/>
    <p:sldId id="478" r:id="rId123"/>
    <p:sldId id="480" r:id="rId124"/>
    <p:sldId id="484" r:id="rId125"/>
    <p:sldId id="482"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30" autoAdjust="0"/>
    <p:restoredTop sz="94660"/>
  </p:normalViewPr>
  <p:slideViewPr>
    <p:cSldViewPr snapToGrid="0" snapToObjects="1">
      <p:cViewPr varScale="1">
        <p:scale>
          <a:sx n="105" d="100"/>
          <a:sy n="105" d="100"/>
        </p:scale>
        <p:origin x="1432" y="20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1672"/>
    </p:cViewPr>
  </p:sorterViewPr>
  <p:notesViewPr>
    <p:cSldViewPr snapToGrid="0" snapToObjects="1">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33022-7882-4964-B966-3D1C37EBE2D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9286B6E-BD2D-4D0A-8010-73D0E4F9C4B8}">
      <dgm:prSet/>
      <dgm:spPr/>
      <dgm:t>
        <a:bodyPr/>
        <a:lstStyle/>
        <a:p>
          <a:r>
            <a:rPr lang="en-US" b="1"/>
            <a:t>February 8, 1946</a:t>
          </a:r>
          <a:endParaRPr lang="en-US"/>
        </a:p>
      </dgm:t>
    </dgm:pt>
    <dgm:pt modelId="{9B2A16F4-024A-4F4B-8730-D3E5EFF05DF9}" type="parTrans" cxnId="{CBCD3084-951E-4DC5-AA58-18D4925EB63A}">
      <dgm:prSet/>
      <dgm:spPr/>
      <dgm:t>
        <a:bodyPr/>
        <a:lstStyle/>
        <a:p>
          <a:endParaRPr lang="en-US"/>
        </a:p>
      </dgm:t>
    </dgm:pt>
    <dgm:pt modelId="{687396D1-F67C-415A-A02F-6E6CB785E465}" type="sibTrans" cxnId="{CBCD3084-951E-4DC5-AA58-18D4925EB63A}">
      <dgm:prSet/>
      <dgm:spPr/>
      <dgm:t>
        <a:bodyPr/>
        <a:lstStyle/>
        <a:p>
          <a:endParaRPr lang="en-US"/>
        </a:p>
      </dgm:t>
    </dgm:pt>
    <dgm:pt modelId="{173F427F-D0D7-423D-9CB0-00D485D6ECF5}">
      <dgm:prSet/>
      <dgm:spPr/>
      <dgm:t>
        <a:bodyPr/>
        <a:lstStyle/>
        <a:p>
          <a:r>
            <a:rPr lang="en-US"/>
            <a:t>UNGA Res 32(1) condemned the Franco regime. </a:t>
          </a:r>
        </a:p>
      </dgm:t>
    </dgm:pt>
    <dgm:pt modelId="{2199A298-CBEB-4F75-9008-02E04BCD2E29}" type="parTrans" cxnId="{5924786A-1B1E-4DFA-861D-A1E0946EC0B5}">
      <dgm:prSet/>
      <dgm:spPr/>
      <dgm:t>
        <a:bodyPr/>
        <a:lstStyle/>
        <a:p>
          <a:endParaRPr lang="en-US"/>
        </a:p>
      </dgm:t>
    </dgm:pt>
    <dgm:pt modelId="{25F24087-CFDE-4D61-8C89-D5D0CE9FB0FC}" type="sibTrans" cxnId="{5924786A-1B1E-4DFA-861D-A1E0946EC0B5}">
      <dgm:prSet/>
      <dgm:spPr/>
      <dgm:t>
        <a:bodyPr/>
        <a:lstStyle/>
        <a:p>
          <a:endParaRPr lang="en-US"/>
        </a:p>
      </dgm:t>
    </dgm:pt>
    <dgm:pt modelId="{0AC5390F-0CA7-0C4B-8097-AAB2E441B383}" type="pres">
      <dgm:prSet presAssocID="{C3F33022-7882-4964-B966-3D1C37EBE2DF}" presName="linear" presStyleCnt="0">
        <dgm:presLayoutVars>
          <dgm:animLvl val="lvl"/>
          <dgm:resizeHandles val="exact"/>
        </dgm:presLayoutVars>
      </dgm:prSet>
      <dgm:spPr/>
    </dgm:pt>
    <dgm:pt modelId="{D3DB4540-C2CE-2740-9C5F-B6BD7F21FC49}" type="pres">
      <dgm:prSet presAssocID="{B9286B6E-BD2D-4D0A-8010-73D0E4F9C4B8}" presName="parentText" presStyleLbl="node1" presStyleIdx="0" presStyleCnt="2">
        <dgm:presLayoutVars>
          <dgm:chMax val="0"/>
          <dgm:bulletEnabled val="1"/>
        </dgm:presLayoutVars>
      </dgm:prSet>
      <dgm:spPr/>
    </dgm:pt>
    <dgm:pt modelId="{C90A528F-A60A-B648-8543-F372A24DAF01}" type="pres">
      <dgm:prSet presAssocID="{687396D1-F67C-415A-A02F-6E6CB785E465}" presName="spacer" presStyleCnt="0"/>
      <dgm:spPr/>
    </dgm:pt>
    <dgm:pt modelId="{47212FBD-4C22-0D4C-B028-4552EA7C0DED}" type="pres">
      <dgm:prSet presAssocID="{173F427F-D0D7-423D-9CB0-00D485D6ECF5}" presName="parentText" presStyleLbl="node1" presStyleIdx="1" presStyleCnt="2">
        <dgm:presLayoutVars>
          <dgm:chMax val="0"/>
          <dgm:bulletEnabled val="1"/>
        </dgm:presLayoutVars>
      </dgm:prSet>
      <dgm:spPr/>
    </dgm:pt>
  </dgm:ptLst>
  <dgm:cxnLst>
    <dgm:cxn modelId="{9123A117-ECBC-C34C-B25A-F01B6D056902}" type="presOf" srcId="{C3F33022-7882-4964-B966-3D1C37EBE2DF}" destId="{0AC5390F-0CA7-0C4B-8097-AAB2E441B383}" srcOrd="0" destOrd="0" presId="urn:microsoft.com/office/officeart/2005/8/layout/vList2"/>
    <dgm:cxn modelId="{5924786A-1B1E-4DFA-861D-A1E0946EC0B5}" srcId="{C3F33022-7882-4964-B966-3D1C37EBE2DF}" destId="{173F427F-D0D7-423D-9CB0-00D485D6ECF5}" srcOrd="1" destOrd="0" parTransId="{2199A298-CBEB-4F75-9008-02E04BCD2E29}" sibTransId="{25F24087-CFDE-4D61-8C89-D5D0CE9FB0FC}"/>
    <dgm:cxn modelId="{E4DB1282-D756-FC4A-A07A-8A90082FC0B3}" type="presOf" srcId="{173F427F-D0D7-423D-9CB0-00D485D6ECF5}" destId="{47212FBD-4C22-0D4C-B028-4552EA7C0DED}" srcOrd="0" destOrd="0" presId="urn:microsoft.com/office/officeart/2005/8/layout/vList2"/>
    <dgm:cxn modelId="{CBCD3084-951E-4DC5-AA58-18D4925EB63A}" srcId="{C3F33022-7882-4964-B966-3D1C37EBE2DF}" destId="{B9286B6E-BD2D-4D0A-8010-73D0E4F9C4B8}" srcOrd="0" destOrd="0" parTransId="{9B2A16F4-024A-4F4B-8730-D3E5EFF05DF9}" sibTransId="{687396D1-F67C-415A-A02F-6E6CB785E465}"/>
    <dgm:cxn modelId="{C86310AC-27AA-694E-952C-BEB9DD4009ED}" type="presOf" srcId="{B9286B6E-BD2D-4D0A-8010-73D0E4F9C4B8}" destId="{D3DB4540-C2CE-2740-9C5F-B6BD7F21FC49}" srcOrd="0" destOrd="0" presId="urn:microsoft.com/office/officeart/2005/8/layout/vList2"/>
    <dgm:cxn modelId="{93E89A5F-91CF-ED49-BB1A-05A17E239B33}" type="presParOf" srcId="{0AC5390F-0CA7-0C4B-8097-AAB2E441B383}" destId="{D3DB4540-C2CE-2740-9C5F-B6BD7F21FC49}" srcOrd="0" destOrd="0" presId="urn:microsoft.com/office/officeart/2005/8/layout/vList2"/>
    <dgm:cxn modelId="{5CAC1BDE-1D4E-204F-86DD-681E285A26DD}" type="presParOf" srcId="{0AC5390F-0CA7-0C4B-8097-AAB2E441B383}" destId="{C90A528F-A60A-B648-8543-F372A24DAF01}" srcOrd="1" destOrd="0" presId="urn:microsoft.com/office/officeart/2005/8/layout/vList2"/>
    <dgm:cxn modelId="{3D287295-5582-824C-A5A4-73138113C263}" type="presParOf" srcId="{0AC5390F-0CA7-0C4B-8097-AAB2E441B383}" destId="{47212FBD-4C22-0D4C-B028-4552EA7C0DE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64440-75F6-4210-A91A-8815F90DBB1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0C09105-D71C-4D57-9E66-3FF6D08C194F}">
      <dgm:prSet/>
      <dgm:spPr/>
      <dgm:t>
        <a:bodyPr/>
        <a:lstStyle/>
        <a:p>
          <a:r>
            <a:rPr lang="en-US" b="1"/>
            <a:t>November 11, 1966</a:t>
          </a:r>
          <a:endParaRPr lang="en-US"/>
        </a:p>
      </dgm:t>
    </dgm:pt>
    <dgm:pt modelId="{9556EB5D-ADA7-4970-9453-C03C628403A7}" type="parTrans" cxnId="{3862A697-FFE8-4FC4-A33C-9D4177081746}">
      <dgm:prSet/>
      <dgm:spPr/>
      <dgm:t>
        <a:bodyPr/>
        <a:lstStyle/>
        <a:p>
          <a:endParaRPr lang="en-US"/>
        </a:p>
      </dgm:t>
    </dgm:pt>
    <dgm:pt modelId="{CB6A02FA-CA58-4B82-8A93-FD7D6E701162}" type="sibTrans" cxnId="{3862A697-FFE8-4FC4-A33C-9D4177081746}">
      <dgm:prSet/>
      <dgm:spPr/>
      <dgm:t>
        <a:bodyPr/>
        <a:lstStyle/>
        <a:p>
          <a:endParaRPr lang="en-US"/>
        </a:p>
      </dgm:t>
    </dgm:pt>
    <dgm:pt modelId="{286D5137-1E11-43FF-B5ED-5696E71775E0}">
      <dgm:prSet/>
      <dgm:spPr/>
      <dgm:t>
        <a:bodyPr/>
        <a:lstStyle/>
        <a:p>
          <a:r>
            <a:rPr lang="en-US"/>
            <a:t>Franco decreed Amnesty for those convicted of political crimes before and during the war. </a:t>
          </a:r>
        </a:p>
      </dgm:t>
    </dgm:pt>
    <dgm:pt modelId="{385C8454-815D-448E-8862-E142D59E3595}" type="parTrans" cxnId="{A3DE0E5C-6BCC-453B-99FD-395314791E18}">
      <dgm:prSet/>
      <dgm:spPr/>
      <dgm:t>
        <a:bodyPr/>
        <a:lstStyle/>
        <a:p>
          <a:endParaRPr lang="en-US"/>
        </a:p>
      </dgm:t>
    </dgm:pt>
    <dgm:pt modelId="{EE0EB6A0-2B3F-49E7-9B56-6357F982B4FF}" type="sibTrans" cxnId="{A3DE0E5C-6BCC-453B-99FD-395314791E18}">
      <dgm:prSet/>
      <dgm:spPr/>
      <dgm:t>
        <a:bodyPr/>
        <a:lstStyle/>
        <a:p>
          <a:endParaRPr lang="en-US"/>
        </a:p>
      </dgm:t>
    </dgm:pt>
    <dgm:pt modelId="{2F1B11A4-4BD7-EE46-AD76-B60E535CB579}" type="pres">
      <dgm:prSet presAssocID="{F6264440-75F6-4210-A91A-8815F90DBB1B}" presName="linear" presStyleCnt="0">
        <dgm:presLayoutVars>
          <dgm:animLvl val="lvl"/>
          <dgm:resizeHandles val="exact"/>
        </dgm:presLayoutVars>
      </dgm:prSet>
      <dgm:spPr/>
    </dgm:pt>
    <dgm:pt modelId="{45E14BF7-AC99-B84F-A13F-DA2990CEB9C4}" type="pres">
      <dgm:prSet presAssocID="{50C09105-D71C-4D57-9E66-3FF6D08C194F}" presName="parentText" presStyleLbl="node1" presStyleIdx="0" presStyleCnt="2">
        <dgm:presLayoutVars>
          <dgm:chMax val="0"/>
          <dgm:bulletEnabled val="1"/>
        </dgm:presLayoutVars>
      </dgm:prSet>
      <dgm:spPr/>
    </dgm:pt>
    <dgm:pt modelId="{F7CC7A87-8A63-3741-9782-D74F47D2FF22}" type="pres">
      <dgm:prSet presAssocID="{CB6A02FA-CA58-4B82-8A93-FD7D6E701162}" presName="spacer" presStyleCnt="0"/>
      <dgm:spPr/>
    </dgm:pt>
    <dgm:pt modelId="{F0EA6D48-BAF0-574E-927D-5E3024676BDE}" type="pres">
      <dgm:prSet presAssocID="{286D5137-1E11-43FF-B5ED-5696E71775E0}" presName="parentText" presStyleLbl="node1" presStyleIdx="1" presStyleCnt="2">
        <dgm:presLayoutVars>
          <dgm:chMax val="0"/>
          <dgm:bulletEnabled val="1"/>
        </dgm:presLayoutVars>
      </dgm:prSet>
      <dgm:spPr/>
    </dgm:pt>
  </dgm:ptLst>
  <dgm:cxnLst>
    <dgm:cxn modelId="{F380EB36-54F6-984F-BAEB-63078851A1E2}" type="presOf" srcId="{286D5137-1E11-43FF-B5ED-5696E71775E0}" destId="{F0EA6D48-BAF0-574E-927D-5E3024676BDE}" srcOrd="0" destOrd="0" presId="urn:microsoft.com/office/officeart/2005/8/layout/vList2"/>
    <dgm:cxn modelId="{7DE86E3D-6984-644D-9C2A-CA6EC08B6EC9}" type="presOf" srcId="{50C09105-D71C-4D57-9E66-3FF6D08C194F}" destId="{45E14BF7-AC99-B84F-A13F-DA2990CEB9C4}" srcOrd="0" destOrd="0" presId="urn:microsoft.com/office/officeart/2005/8/layout/vList2"/>
    <dgm:cxn modelId="{A3DE0E5C-6BCC-453B-99FD-395314791E18}" srcId="{F6264440-75F6-4210-A91A-8815F90DBB1B}" destId="{286D5137-1E11-43FF-B5ED-5696E71775E0}" srcOrd="1" destOrd="0" parTransId="{385C8454-815D-448E-8862-E142D59E3595}" sibTransId="{EE0EB6A0-2B3F-49E7-9B56-6357F982B4FF}"/>
    <dgm:cxn modelId="{99D1BB96-534E-7745-ADD0-17CED5514DE0}" type="presOf" srcId="{F6264440-75F6-4210-A91A-8815F90DBB1B}" destId="{2F1B11A4-4BD7-EE46-AD76-B60E535CB579}" srcOrd="0" destOrd="0" presId="urn:microsoft.com/office/officeart/2005/8/layout/vList2"/>
    <dgm:cxn modelId="{3862A697-FFE8-4FC4-A33C-9D4177081746}" srcId="{F6264440-75F6-4210-A91A-8815F90DBB1B}" destId="{50C09105-D71C-4D57-9E66-3FF6D08C194F}" srcOrd="0" destOrd="0" parTransId="{9556EB5D-ADA7-4970-9453-C03C628403A7}" sibTransId="{CB6A02FA-CA58-4B82-8A93-FD7D6E701162}"/>
    <dgm:cxn modelId="{017760B6-1377-6A45-8F4B-66C11A056D1A}" type="presParOf" srcId="{2F1B11A4-4BD7-EE46-AD76-B60E535CB579}" destId="{45E14BF7-AC99-B84F-A13F-DA2990CEB9C4}" srcOrd="0" destOrd="0" presId="urn:microsoft.com/office/officeart/2005/8/layout/vList2"/>
    <dgm:cxn modelId="{0D809D93-5343-AA4B-8929-55C9CCF87B39}" type="presParOf" srcId="{2F1B11A4-4BD7-EE46-AD76-B60E535CB579}" destId="{F7CC7A87-8A63-3741-9782-D74F47D2FF22}" srcOrd="1" destOrd="0" presId="urn:microsoft.com/office/officeart/2005/8/layout/vList2"/>
    <dgm:cxn modelId="{1AC37027-A4AF-0740-9B2E-CD7AD13BAFBD}" type="presParOf" srcId="{2F1B11A4-4BD7-EE46-AD76-B60E535CB579}" destId="{F0EA6D48-BAF0-574E-927D-5E3024676BD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B4540-C2CE-2740-9C5F-B6BD7F21FC49}">
      <dsp:nvSpPr>
        <dsp:cNvPr id="0" name=""/>
        <dsp:cNvSpPr/>
      </dsp:nvSpPr>
      <dsp:spPr>
        <a:xfrm>
          <a:off x="0" y="46200"/>
          <a:ext cx="5430033" cy="28287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b="1" kern="1200"/>
            <a:t>February 8, 1946</a:t>
          </a:r>
          <a:endParaRPr lang="en-US" sz="5100" kern="1200"/>
        </a:p>
      </dsp:txBody>
      <dsp:txXfrm>
        <a:off x="138087" y="184287"/>
        <a:ext cx="5153859" cy="2552556"/>
      </dsp:txXfrm>
    </dsp:sp>
    <dsp:sp modelId="{47212FBD-4C22-0D4C-B028-4552EA7C0DED}">
      <dsp:nvSpPr>
        <dsp:cNvPr id="0" name=""/>
        <dsp:cNvSpPr/>
      </dsp:nvSpPr>
      <dsp:spPr>
        <a:xfrm>
          <a:off x="0" y="3021811"/>
          <a:ext cx="5430033" cy="282873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UNGA Res 32(1) condemned the Franco regime. </a:t>
          </a:r>
        </a:p>
      </dsp:txBody>
      <dsp:txXfrm>
        <a:off x="138087" y="3159898"/>
        <a:ext cx="5153859" cy="2552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14BF7-AC99-B84F-A13F-DA2990CEB9C4}">
      <dsp:nvSpPr>
        <dsp:cNvPr id="0" name=""/>
        <dsp:cNvSpPr/>
      </dsp:nvSpPr>
      <dsp:spPr>
        <a:xfrm>
          <a:off x="0" y="315407"/>
          <a:ext cx="4945856" cy="239550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November 11, 1966</a:t>
          </a:r>
          <a:endParaRPr lang="en-US" sz="3400" kern="1200"/>
        </a:p>
      </dsp:txBody>
      <dsp:txXfrm>
        <a:off x="116939" y="432346"/>
        <a:ext cx="4711978" cy="2161623"/>
      </dsp:txXfrm>
    </dsp:sp>
    <dsp:sp modelId="{F0EA6D48-BAF0-574E-927D-5E3024676BDE}">
      <dsp:nvSpPr>
        <dsp:cNvPr id="0" name=""/>
        <dsp:cNvSpPr/>
      </dsp:nvSpPr>
      <dsp:spPr>
        <a:xfrm>
          <a:off x="0" y="2808829"/>
          <a:ext cx="4945856" cy="2395501"/>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Franco decreed Amnesty for those convicted of political crimes before and during the war. </a:t>
          </a:r>
        </a:p>
      </dsp:txBody>
      <dsp:txXfrm>
        <a:off x="116939" y="2925768"/>
        <a:ext cx="4711978" cy="21616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C40AAC-7CB4-4B1F-8A4F-0A57FB29F1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584519-6D40-4FF0-929F-C50E8B5B7F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0E029E-4058-4588-A2C4-7C596AFC4169}" type="datetimeFigureOut">
              <a:rPr lang="en-GB" smtClean="0"/>
              <a:t>17/08/2021</a:t>
            </a:fld>
            <a:endParaRPr lang="en-GB"/>
          </a:p>
        </p:txBody>
      </p:sp>
      <p:sp>
        <p:nvSpPr>
          <p:cNvPr id="4" name="Footer Placeholder 3">
            <a:extLst>
              <a:ext uri="{FF2B5EF4-FFF2-40B4-BE49-F238E27FC236}">
                <a16:creationId xmlns:a16="http://schemas.microsoft.com/office/drawing/2014/main" id="{3F1C736F-07F6-4F01-AA04-9B2F949C98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AA55F81-244C-45D8-8084-4FA309BA55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400ED-D6E3-4811-89A9-1071ADEDECE7}" type="slidenum">
              <a:rPr lang="en-GB" smtClean="0"/>
              <a:t>‹#›</a:t>
            </a:fld>
            <a:endParaRPr lang="en-GB"/>
          </a:p>
        </p:txBody>
      </p:sp>
    </p:spTree>
    <p:extLst>
      <p:ext uri="{BB962C8B-B14F-4D97-AF65-F5344CB8AC3E}">
        <p14:creationId xmlns:p14="http://schemas.microsoft.com/office/powerpoint/2010/main" val="14071472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8/17/21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3E2EDB-FA70-4CF5-BE1C-385F46DD22F0}"/>
              </a:ext>
            </a:extLst>
          </p:cNvPr>
          <p:cNvSpPr>
            <a:spLocks noGrp="1"/>
          </p:cNvSpPr>
          <p:nvPr>
            <p:ph type="title"/>
          </p:nvPr>
        </p:nvSpPr>
        <p:spPr>
          <a:xfrm>
            <a:off x="5486371" y="166588"/>
            <a:ext cx="3105011" cy="1330839"/>
          </a:xfrm>
        </p:spPr>
        <p:txBody>
          <a:bodyPr>
            <a:normAutofit/>
          </a:bodyPr>
          <a:lstStyle/>
          <a:p>
            <a:r>
              <a:rPr lang="en-GB" dirty="0"/>
              <a:t>Key Findings</a:t>
            </a:r>
          </a:p>
        </p:txBody>
      </p:sp>
      <p:pic>
        <p:nvPicPr>
          <p:cNvPr id="5" name="Picture 4" descr="A picture containing text, building, outdoor, marketplace&#10;&#10;Description automatically generated">
            <a:extLst>
              <a:ext uri="{FF2B5EF4-FFF2-40B4-BE49-F238E27FC236}">
                <a16:creationId xmlns:a16="http://schemas.microsoft.com/office/drawing/2014/main" id="{20B50D82-750D-4C32-AC2F-4708FFA15F6E}"/>
              </a:ext>
            </a:extLst>
          </p:cNvPr>
          <p:cNvPicPr>
            <a:picLocks noChangeAspect="1"/>
          </p:cNvPicPr>
          <p:nvPr/>
        </p:nvPicPr>
        <p:blipFill rotWithShape="1">
          <a:blip r:embed="rId2"/>
          <a:srcRect l="30902" r="13999" b="-1"/>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095341C0-CC2E-4131-BF56-08DEA933B089}"/>
              </a:ext>
            </a:extLst>
          </p:cNvPr>
          <p:cNvSpPr>
            <a:spLocks noGrp="1"/>
          </p:cNvSpPr>
          <p:nvPr>
            <p:ph idx="1"/>
          </p:nvPr>
        </p:nvSpPr>
        <p:spPr>
          <a:xfrm>
            <a:off x="4943031" y="1313699"/>
            <a:ext cx="4015409" cy="5385206"/>
          </a:xfrm>
        </p:spPr>
        <p:txBody>
          <a:bodyPr>
            <a:noAutofit/>
          </a:bodyPr>
          <a:lstStyle/>
          <a:p>
            <a:pPr>
              <a:lnSpc>
                <a:spcPct val="90000"/>
              </a:lnSpc>
            </a:pPr>
            <a:r>
              <a:rPr lang="en-US" sz="1400" dirty="0"/>
              <a:t>1936-1939: The Nationalists, led by General Franco, pursued a policy of extermination during the civil war, intending to "cleanse" or "purge" Spain of leftist ideologies. They encouraged extrajudicial killings and used the judicial apparatus of military executions to implement this policy. </a:t>
            </a:r>
          </a:p>
          <a:p>
            <a:pPr>
              <a:lnSpc>
                <a:spcPct val="90000"/>
              </a:lnSpc>
            </a:pPr>
            <a:endParaRPr lang="en-US" sz="1400" dirty="0"/>
          </a:p>
          <a:p>
            <a:pPr>
              <a:lnSpc>
                <a:spcPct val="90000"/>
              </a:lnSpc>
            </a:pPr>
            <a:r>
              <a:rPr lang="en-US" sz="1400" dirty="0"/>
              <a:t>In total, an estimated 500,000 died in the Civil War, 200,000 of which died by systemic killings or mob violence. </a:t>
            </a:r>
          </a:p>
          <a:p>
            <a:pPr>
              <a:lnSpc>
                <a:spcPct val="90000"/>
              </a:lnSpc>
            </a:pPr>
            <a:endParaRPr lang="en-US" sz="1400" dirty="0"/>
          </a:p>
          <a:p>
            <a:pPr>
              <a:lnSpc>
                <a:spcPct val="90000"/>
              </a:lnSpc>
            </a:pPr>
            <a:r>
              <a:rPr lang="en-US" sz="1400" dirty="0"/>
              <a:t>Post-war: General Franco implemented legal reforms to punish those who opposed him during the war, rewriting history in his favor. </a:t>
            </a:r>
          </a:p>
          <a:p>
            <a:pPr>
              <a:lnSpc>
                <a:spcPct val="90000"/>
              </a:lnSpc>
            </a:pPr>
            <a:endParaRPr lang="en-US" sz="1400" dirty="0"/>
          </a:p>
          <a:p>
            <a:pPr>
              <a:lnSpc>
                <a:spcPct val="90000"/>
              </a:lnSpc>
            </a:pPr>
            <a:r>
              <a:rPr lang="en-US" sz="1400" dirty="0"/>
              <a:t>By 1940, more than 500,000 were sent to 60 different concentration camps. </a:t>
            </a:r>
          </a:p>
          <a:p>
            <a:pPr>
              <a:lnSpc>
                <a:spcPct val="90000"/>
              </a:lnSpc>
            </a:pPr>
            <a:endParaRPr lang="en-US" sz="1400" dirty="0"/>
          </a:p>
          <a:p>
            <a:pPr>
              <a:lnSpc>
                <a:spcPct val="90000"/>
              </a:lnSpc>
            </a:pPr>
            <a:r>
              <a:rPr lang="en-US" sz="1400" dirty="0"/>
              <a:t>1975: After the death of Franco, amnesty was afforded to all those who took part in the war. </a:t>
            </a:r>
          </a:p>
          <a:p>
            <a:pPr>
              <a:lnSpc>
                <a:spcPct val="90000"/>
              </a:lnSpc>
            </a:pPr>
            <a:endParaRPr lang="en-US" sz="1400" dirty="0"/>
          </a:p>
          <a:p>
            <a:pPr>
              <a:lnSpc>
                <a:spcPct val="90000"/>
              </a:lnSpc>
            </a:pPr>
            <a:r>
              <a:rPr lang="en-US" sz="1400" dirty="0"/>
              <a:t>Today, Spain has implemented legislative reforms to begin to uncover the truth of the atrocities committed. </a:t>
            </a:r>
            <a:endParaRPr lang="en-GB" sz="1400" dirty="0"/>
          </a:p>
        </p:txBody>
      </p:sp>
    </p:spTree>
    <p:extLst>
      <p:ext uri="{BB962C8B-B14F-4D97-AF65-F5344CB8AC3E}">
        <p14:creationId xmlns:p14="http://schemas.microsoft.com/office/powerpoint/2010/main" val="298441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6" name="Oval 15">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fca1561b431d6f37fef9b9dd41144e93">
            <a:extLst>
              <a:ext uri="{FF2B5EF4-FFF2-40B4-BE49-F238E27FC236}">
                <a16:creationId xmlns:a16="http://schemas.microsoft.com/office/drawing/2014/main" id="{A7A0B59B-41AF-4C5D-9203-A8BFA33D2D23}"/>
              </a:ext>
            </a:extLst>
          </p:cNvPr>
          <p:cNvPicPr>
            <a:picLocks noChangeAspect="1"/>
          </p:cNvPicPr>
          <p:nvPr/>
        </p:nvPicPr>
        <p:blipFill rotWithShape="1">
          <a:blip r:embed="rId2"/>
          <a:srcRect l="230" r="5" b="5"/>
          <a:stretch/>
        </p:blipFill>
        <p:spPr>
          <a:xfrm>
            <a:off x="452628" y="417317"/>
            <a:ext cx="2662247" cy="3157838"/>
          </a:xfrm>
          <a:prstGeom prst="rect">
            <a:avLst/>
          </a:prstGeom>
        </p:spPr>
      </p:pic>
      <p:grpSp>
        <p:nvGrpSpPr>
          <p:cNvPr id="23" name="Group 22">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638515"/>
            <a:ext cx="304800" cy="322326"/>
            <a:chOff x="215328" y="-46937"/>
            <a:chExt cx="304800" cy="2773841"/>
          </a:xfrm>
        </p:grpSpPr>
        <p:cxnSp>
          <p:nvCxnSpPr>
            <p:cNvPr id="24" name="Straight Connector 23">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Picture 4" descr="34f0c09d35dd5e7e6ffb37cd1e2e8e17">
            <a:extLst>
              <a:ext uri="{FF2B5EF4-FFF2-40B4-BE49-F238E27FC236}">
                <a16:creationId xmlns:a16="http://schemas.microsoft.com/office/drawing/2014/main" id="{02B42D75-CEEA-4AEC-ADAB-5C1348BF2404}"/>
              </a:ext>
            </a:extLst>
          </p:cNvPr>
          <p:cNvPicPr>
            <a:picLocks noChangeAspect="1"/>
          </p:cNvPicPr>
          <p:nvPr/>
        </p:nvPicPr>
        <p:blipFill rotWithShape="1">
          <a:blip r:embed="rId3"/>
          <a:srcRect l="10362" r="32611" b="-1"/>
          <a:stretch/>
        </p:blipFill>
        <p:spPr>
          <a:xfrm>
            <a:off x="3210336" y="406043"/>
            <a:ext cx="2662247" cy="3162873"/>
          </a:xfrm>
          <a:prstGeom prst="rect">
            <a:avLst/>
          </a:prstGeom>
        </p:spPr>
      </p:pic>
      <p:sp>
        <p:nvSpPr>
          <p:cNvPr id="29" name="Rectangle 28">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2" name="Straight Connector 31">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8d63dc30c46d524496ecf622f5756288">
            <a:extLst>
              <a:ext uri="{FF2B5EF4-FFF2-40B4-BE49-F238E27FC236}">
                <a16:creationId xmlns:a16="http://schemas.microsoft.com/office/drawing/2014/main" id="{B4CEC7F8-4EBA-42F8-B4A8-7CB91784E567}"/>
              </a:ext>
            </a:extLst>
          </p:cNvPr>
          <p:cNvPicPr>
            <a:picLocks noChangeAspect="1"/>
          </p:cNvPicPr>
          <p:nvPr/>
        </p:nvPicPr>
        <p:blipFill rotWithShape="1">
          <a:blip r:embed="rId4"/>
          <a:srcRect l="15221" r="18495" b="1"/>
          <a:stretch/>
        </p:blipFill>
        <p:spPr>
          <a:xfrm>
            <a:off x="5961970" y="406043"/>
            <a:ext cx="2662247" cy="3162873"/>
          </a:xfrm>
          <a:prstGeom prst="rect">
            <a:avLst/>
          </a:prstGeom>
        </p:spPr>
      </p:pic>
      <p:sp>
        <p:nvSpPr>
          <p:cNvPr id="37"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12998" cy="2129586"/>
          </a:xfrm>
          <a:noFill/>
        </p:spPr>
        <p:txBody>
          <a:bodyPr anchor="ctr">
            <a:normAutofit/>
          </a:bodyPr>
          <a:lstStyle/>
          <a:p>
            <a:pPr algn="l"/>
            <a:r>
              <a:rPr lang="en-US" sz="4200" dirty="0">
                <a:solidFill>
                  <a:schemeClr val="bg1"/>
                </a:solidFill>
              </a:rPr>
              <a:t>Popular Front win elections </a:t>
            </a:r>
          </a:p>
        </p:txBody>
      </p:sp>
      <p:sp>
        <p:nvSpPr>
          <p:cNvPr id="3" name="Content Placeholder 2"/>
          <p:cNvSpPr>
            <a:spLocks noGrp="1"/>
          </p:cNvSpPr>
          <p:nvPr>
            <p:ph idx="1"/>
          </p:nvPr>
        </p:nvSpPr>
        <p:spPr>
          <a:xfrm>
            <a:off x="4114560" y="3883489"/>
            <a:ext cx="4495999" cy="2656933"/>
          </a:xfrm>
          <a:noFill/>
        </p:spPr>
        <p:txBody>
          <a:bodyPr anchor="t">
            <a:normAutofit/>
          </a:bodyPr>
          <a:lstStyle/>
          <a:p>
            <a:pPr marL="0" indent="0">
              <a:lnSpc>
                <a:spcPct val="90000"/>
              </a:lnSpc>
              <a:buNone/>
            </a:pPr>
            <a:r>
              <a:rPr lang="en-US" sz="1400" b="1" dirty="0">
                <a:solidFill>
                  <a:schemeClr val="bg1"/>
                </a:solidFill>
              </a:rPr>
              <a:t>February 15, 1936</a:t>
            </a:r>
          </a:p>
          <a:p>
            <a:pPr marL="0" indent="0">
              <a:lnSpc>
                <a:spcPct val="90000"/>
              </a:lnSpc>
              <a:buNone/>
            </a:pPr>
            <a:endParaRPr lang="en-US" sz="1400" b="1" dirty="0">
              <a:solidFill>
                <a:schemeClr val="bg1"/>
              </a:solidFill>
            </a:endParaRPr>
          </a:p>
          <a:p>
            <a:pPr>
              <a:lnSpc>
                <a:spcPct val="90000"/>
              </a:lnSpc>
            </a:pPr>
            <a:r>
              <a:rPr lang="en-US" sz="1400" dirty="0">
                <a:solidFill>
                  <a:schemeClr val="bg1"/>
                </a:solidFill>
              </a:rPr>
              <a:t>The left and the center-left coalition of the Popular Front secured a narrow win amidst violent elections. </a:t>
            </a:r>
          </a:p>
          <a:p>
            <a:pPr>
              <a:lnSpc>
                <a:spcPct val="90000"/>
              </a:lnSpc>
            </a:pPr>
            <a:r>
              <a:rPr lang="en-US" sz="1400" dirty="0">
                <a:solidFill>
                  <a:schemeClr val="bg1"/>
                </a:solidFill>
              </a:rPr>
              <a:t>During the first four months, hundreds of strikes took place. 170 churches, 69 clubs and 10 newspaper offices were set on fire by arsonists.</a:t>
            </a:r>
          </a:p>
          <a:p>
            <a:pPr>
              <a:lnSpc>
                <a:spcPct val="90000"/>
              </a:lnSpc>
            </a:pPr>
            <a:r>
              <a:rPr lang="en-US" sz="1400" dirty="0">
                <a:solidFill>
                  <a:schemeClr val="bg1"/>
                </a:solidFill>
              </a:rPr>
              <a:t>The victory of the left brought renewed fears among the military and conservative civilians of a continuation of the reformist agenda.</a:t>
            </a:r>
          </a:p>
          <a:p>
            <a:pPr>
              <a:lnSpc>
                <a:spcPct val="90000"/>
              </a:lnSpc>
            </a:pPr>
            <a:r>
              <a:rPr lang="en-US" sz="1400" dirty="0">
                <a:solidFill>
                  <a:schemeClr val="bg1"/>
                </a:solidFill>
              </a:rPr>
              <a:t>These were to become the last free elections in Spain until 1977.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US" sz="4000"/>
              <a:t>Collecting Information on Political Enemies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pPr marL="0" indent="0">
              <a:buNone/>
            </a:pPr>
            <a:r>
              <a:rPr lang="en-US" sz="1900" b="1" dirty="0"/>
              <a:t>December 1940</a:t>
            </a:r>
          </a:p>
          <a:p>
            <a:pPr marL="0" indent="0">
              <a:buNone/>
            </a:pPr>
            <a:endParaRPr lang="en-US" sz="1900" dirty="0"/>
          </a:p>
          <a:p>
            <a:pPr marL="0" indent="0">
              <a:buNone/>
            </a:pPr>
            <a:r>
              <a:rPr lang="en-US" sz="1900" dirty="0"/>
              <a:t>By the end of 1940, the Information and Investigation Service of the Falangist security branch had collected the political information on 2,962,853 people.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274320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637125"/>
            <a:ext cx="2372586" cy="5256371"/>
          </a:xfrm>
        </p:spPr>
        <p:txBody>
          <a:bodyPr>
            <a:normAutofit/>
          </a:bodyPr>
          <a:lstStyle/>
          <a:p>
            <a:r>
              <a:rPr lang="en-US" sz="4100"/>
              <a:t>UN General Assembly Res condemns Franco regime </a:t>
            </a:r>
          </a:p>
        </p:txBody>
      </p:sp>
      <p:graphicFrame>
        <p:nvGraphicFramePr>
          <p:cNvPr id="20" name="Content Placeholder 2">
            <a:extLst>
              <a:ext uri="{FF2B5EF4-FFF2-40B4-BE49-F238E27FC236}">
                <a16:creationId xmlns:a16="http://schemas.microsoft.com/office/drawing/2014/main" id="{FC09C421-5F69-4E48-AD59-375F36D644C2}"/>
              </a:ext>
            </a:extLst>
          </p:cNvPr>
          <p:cNvGraphicFramePr>
            <a:graphicFrameLocks noGrp="1"/>
          </p:cNvGraphicFramePr>
          <p:nvPr>
            <p:ph idx="1"/>
            <p:extLst>
              <p:ext uri="{D42A27DB-BD31-4B8C-83A1-F6EECF244321}">
                <p14:modId xmlns:p14="http://schemas.microsoft.com/office/powerpoint/2010/main" val="972568509"/>
              </p:ext>
            </p:extLst>
          </p:nvPr>
        </p:nvGraphicFramePr>
        <p:xfrm>
          <a:off x="3386724" y="303591"/>
          <a:ext cx="5430033"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5175" y="1188637"/>
            <a:ext cx="2356072" cy="4480726"/>
          </a:xfrm>
        </p:spPr>
        <p:txBody>
          <a:bodyPr>
            <a:normAutofit/>
          </a:bodyPr>
          <a:lstStyle/>
          <a:p>
            <a:pPr algn="r">
              <a:lnSpc>
                <a:spcPct val="90000"/>
              </a:lnSpc>
            </a:pPr>
            <a:r>
              <a:rPr lang="en-US" sz="4000"/>
              <a:t>UN Security Council Res on "The Spanish Question"</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4196" y="1338729"/>
            <a:ext cx="3596688" cy="4180542"/>
          </a:xfrm>
        </p:spPr>
        <p:txBody>
          <a:bodyPr anchor="ctr">
            <a:normAutofit/>
          </a:bodyPr>
          <a:lstStyle/>
          <a:p>
            <a:pPr marL="0" indent="0">
              <a:lnSpc>
                <a:spcPct val="90000"/>
              </a:lnSpc>
              <a:buNone/>
            </a:pPr>
            <a:r>
              <a:rPr lang="en-US" sz="1600" b="1" dirty="0"/>
              <a:t>April 16, 1946</a:t>
            </a:r>
          </a:p>
          <a:p>
            <a:pPr marL="0" indent="0">
              <a:lnSpc>
                <a:spcPct val="90000"/>
              </a:lnSpc>
              <a:buNone/>
            </a:pPr>
            <a:endParaRPr lang="en-US" sz="1600" b="1" dirty="0"/>
          </a:p>
          <a:p>
            <a:pPr>
              <a:lnSpc>
                <a:spcPct val="90000"/>
              </a:lnSpc>
            </a:pPr>
            <a:r>
              <a:rPr lang="en-US" sz="1600" dirty="0"/>
              <a:t>Continued condemnation of Franco regime due to his support for the Axis powers in WWII:</a:t>
            </a:r>
          </a:p>
          <a:p>
            <a:pPr lvl="1">
              <a:lnSpc>
                <a:spcPct val="90000"/>
              </a:lnSpc>
            </a:pPr>
            <a:r>
              <a:rPr lang="en-US" sz="1600" dirty="0"/>
              <a:t>“It was established that the question of the Franco regime is not an internal affair of interest to Spain alone but an international problem which concerns all the United Nations” </a:t>
            </a:r>
          </a:p>
          <a:p>
            <a:pPr lvl="1">
              <a:lnSpc>
                <a:spcPct val="90000"/>
              </a:lnSpc>
            </a:pPr>
            <a:r>
              <a:rPr lang="en-US" sz="1600" dirty="0"/>
              <a:t>“Under the Franco regime Spain continues to be an armed camp”</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Martial Law Ends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buNone/>
            </a:pPr>
            <a:r>
              <a:rPr b="1" dirty="0"/>
              <a:t>Apr</a:t>
            </a:r>
            <a:r>
              <a:rPr lang="en-US" b="1" dirty="0"/>
              <a:t>il</a:t>
            </a:r>
            <a:r>
              <a:rPr b="1" dirty="0"/>
              <a:t> 1948</a:t>
            </a:r>
          </a:p>
          <a:p>
            <a:pPr marL="0" indent="0">
              <a:buNone/>
            </a:pPr>
            <a:endParaRPr lang="en-US" dirty="0"/>
          </a:p>
          <a:p>
            <a:pPr marL="0" indent="0">
              <a:buNone/>
            </a:pPr>
            <a:r>
              <a:rPr dirty="0"/>
              <a:t>Martial law instituted during the war finally ends in the majority of Spain</a:t>
            </a:r>
            <a:r>
              <a:rPr lang="en-US" dirty="0"/>
              <a:t>.</a:t>
            </a:r>
            <a:endParaRP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r>
              <a:rPr lang="en-US" sz="4300"/>
              <a:t>Franco: no real peace for years to come</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2100" b="1" dirty="0"/>
              <a:t>July 17, 1948</a:t>
            </a:r>
          </a:p>
          <a:p>
            <a:pPr marL="0" indent="0">
              <a:buNone/>
            </a:pPr>
            <a:endParaRPr lang="en-US" sz="2100" dirty="0"/>
          </a:p>
          <a:p>
            <a:pPr marL="0" indent="0">
              <a:buNone/>
            </a:pPr>
            <a:r>
              <a:rPr lang="en-US" sz="2100" dirty="0"/>
              <a:t>Franco warned Spain that they could expect no real peace for years to come. “The appearance of physical peace should not be mistaken for moral tranquility.</a:t>
            </a:r>
          </a:p>
        </p:txBody>
      </p:sp>
      <p:pic>
        <p:nvPicPr>
          <p:cNvPr id="4" name="Picture 3" descr="df73693213fab4d320c25276c5e679e1">
            <a:extLst>
              <a:ext uri="{FF2B5EF4-FFF2-40B4-BE49-F238E27FC236}">
                <a16:creationId xmlns:a16="http://schemas.microsoft.com/office/drawing/2014/main" id="{F4BF5EFA-4C0B-43A2-8751-B7E74C38DB93}"/>
              </a:ext>
            </a:extLst>
          </p:cNvPr>
          <p:cNvPicPr>
            <a:picLocks noChangeAspect="1"/>
          </p:cNvPicPr>
          <p:nvPr/>
        </p:nvPicPr>
        <p:blipFill rotWithShape="1">
          <a:blip r:embed="rId2"/>
          <a:srcRect l="26322" r="23320" b="-2"/>
          <a:stretch/>
        </p:blipFill>
        <p:spPr>
          <a:xfrm>
            <a:off x="20" y="10"/>
            <a:ext cx="3476673" cy="6857990"/>
          </a:xfrm>
          <a:prstGeom prst="rect">
            <a:avLst/>
          </a:prstGeom>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C04CCA9B-D393-4EB8-A3F9-4EBC7916F617}"/>
              </a:ext>
            </a:extLst>
          </p:cNvPr>
          <p:cNvPicPr>
            <a:picLocks noChangeAspect="1"/>
          </p:cNvPicPr>
          <p:nvPr/>
        </p:nvPicPr>
        <p:blipFill rotWithShape="1">
          <a:blip r:embed="rId2"/>
          <a:srcRect t="2668" r="-1" b="1460"/>
          <a:stretch/>
        </p:blipFill>
        <p:spPr>
          <a:xfrm>
            <a:off x="20" y="10"/>
            <a:ext cx="9141694"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3100"/>
              <a:t>Spain admitted to the UN </a:t>
            </a:r>
          </a:p>
        </p:txBody>
      </p:sp>
      <p:sp>
        <p:nvSpPr>
          <p:cNvPr id="3" name="Content Placeholder 2"/>
          <p:cNvSpPr>
            <a:spLocks noGrp="1"/>
          </p:cNvSpPr>
          <p:nvPr>
            <p:ph idx="1"/>
          </p:nvPr>
        </p:nvSpPr>
        <p:spPr>
          <a:xfrm>
            <a:off x="463547" y="4856921"/>
            <a:ext cx="7173771" cy="1249240"/>
          </a:xfrm>
        </p:spPr>
        <p:txBody>
          <a:bodyPr>
            <a:normAutofit/>
          </a:bodyPr>
          <a:lstStyle/>
          <a:p>
            <a:pPr marL="0" indent="0">
              <a:lnSpc>
                <a:spcPct val="90000"/>
              </a:lnSpc>
              <a:buNone/>
            </a:pPr>
            <a:r>
              <a:rPr lang="en-US" sz="1500" b="1" dirty="0"/>
              <a:t>December 13, 1955 </a:t>
            </a:r>
          </a:p>
          <a:p>
            <a:pPr marL="0" indent="0">
              <a:lnSpc>
                <a:spcPct val="90000"/>
              </a:lnSpc>
              <a:buNone/>
            </a:pPr>
            <a:endParaRPr lang="en-US" sz="1500" dirty="0"/>
          </a:p>
          <a:p>
            <a:pPr marL="0" indent="0">
              <a:lnSpc>
                <a:spcPct val="90000"/>
              </a:lnSpc>
              <a:buNone/>
            </a:pPr>
            <a:r>
              <a:rPr lang="en-US" sz="1500" dirty="0"/>
              <a:t>Spain was admitted to the UN, despite previously condemning the Franco regime due to its relationship with the Axis powers in WWII. Attitudes changed with the Cold War dynamics and Spain's anti-communist stance was looked upon favorably. </a:t>
            </a:r>
          </a:p>
        </p:txBody>
      </p:sp>
    </p:spTree>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6667" y="4551036"/>
            <a:ext cx="3213315" cy="1687143"/>
          </a:xfrm>
        </p:spPr>
        <p:txBody>
          <a:bodyPr anchor="t">
            <a:normAutofit/>
          </a:bodyPr>
          <a:lstStyle/>
          <a:p>
            <a:pPr algn="l">
              <a:lnSpc>
                <a:spcPct val="90000"/>
              </a:lnSpc>
            </a:pPr>
            <a:r>
              <a:rPr lang="en-US" sz="3700">
                <a:solidFill>
                  <a:schemeClr val="bg1"/>
                </a:solidFill>
              </a:rPr>
              <a:t>Euskadi Ta Askatasuna (ETA) founded</a:t>
            </a:r>
          </a:p>
        </p:txBody>
      </p:sp>
      <p:sp>
        <p:nvSpPr>
          <p:cNvPr id="18"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1b3d54256fa84231bff15cadfeea6b0">
            <a:extLst>
              <a:ext uri="{FF2B5EF4-FFF2-40B4-BE49-F238E27FC236}">
                <a16:creationId xmlns:a16="http://schemas.microsoft.com/office/drawing/2014/main" id="{FC55A270-27F5-430F-B2BE-9DB2177F7464}"/>
              </a:ext>
            </a:extLst>
          </p:cNvPr>
          <p:cNvPicPr>
            <a:picLocks noChangeAspect="1"/>
          </p:cNvPicPr>
          <p:nvPr/>
        </p:nvPicPr>
        <p:blipFill rotWithShape="1">
          <a:blip r:embed="rId2"/>
          <a:srcRect r="-2" b="19572"/>
          <a:stretch/>
        </p:blipFill>
        <p:spPr>
          <a:xfrm>
            <a:off x="866667" y="637762"/>
            <a:ext cx="7417323" cy="3579308"/>
          </a:xfrm>
          <a:prstGeom prst="rect">
            <a:avLst/>
          </a:prstGeom>
        </p:spPr>
      </p:pic>
      <p:sp>
        <p:nvSpPr>
          <p:cNvPr id="19"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4544112"/>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50986" y="4750698"/>
            <a:ext cx="3233004" cy="1463834"/>
          </a:xfrm>
        </p:spPr>
        <p:txBody>
          <a:bodyPr>
            <a:normAutofit/>
          </a:bodyPr>
          <a:lstStyle/>
          <a:p>
            <a:pPr marL="0" indent="0">
              <a:buNone/>
            </a:pPr>
            <a:r>
              <a:rPr lang="en-US" sz="1600" b="1" dirty="0"/>
              <a:t>December 31, 1958</a:t>
            </a:r>
          </a:p>
          <a:p>
            <a:pPr marL="0" indent="0">
              <a:buNone/>
            </a:pPr>
            <a:endParaRPr lang="en-US" sz="1600" dirty="0"/>
          </a:p>
          <a:p>
            <a:pPr marL="0" indent="0">
              <a:buNone/>
            </a:pPr>
            <a:r>
              <a:rPr lang="en-US" sz="1600" dirty="0"/>
              <a:t>Euskadi Ta </a:t>
            </a:r>
            <a:r>
              <a:rPr lang="en-US" sz="1600" dirty="0" err="1"/>
              <a:t>Askatasuna</a:t>
            </a:r>
            <a:r>
              <a:rPr lang="en-US" sz="1600" dirty="0"/>
              <a:t> (ETA) armed separatist group founded, seeking Basque independence.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r>
              <a:rPr lang="en-US" sz="3500"/>
              <a:t>25th Anniversary of Civil War </a:t>
            </a:r>
          </a:p>
        </p:txBody>
      </p:sp>
      <p:pic>
        <p:nvPicPr>
          <p:cNvPr id="4" name="Picture 3" descr="a5d49044e55ffa29dd65f99a56467875">
            <a:extLst>
              <a:ext uri="{FF2B5EF4-FFF2-40B4-BE49-F238E27FC236}">
                <a16:creationId xmlns:a16="http://schemas.microsoft.com/office/drawing/2014/main" id="{83069DD1-F179-4615-9108-DDAAA37B35EF}"/>
              </a:ext>
            </a:extLst>
          </p:cNvPr>
          <p:cNvPicPr>
            <a:picLocks noChangeAspect="1"/>
          </p:cNvPicPr>
          <p:nvPr/>
        </p:nvPicPr>
        <p:blipFill rotWithShape="1">
          <a:blip r:embed="rId2"/>
          <a:srcRect l="255" r="4824"/>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rmAutofit/>
          </a:bodyPr>
          <a:lstStyle/>
          <a:p>
            <a:pPr marL="0" indent="0">
              <a:buNone/>
            </a:pPr>
            <a:r>
              <a:rPr lang="en-US" sz="1600" b="1" dirty="0"/>
              <a:t>July 17, 1961</a:t>
            </a:r>
          </a:p>
          <a:p>
            <a:pPr marL="0" indent="0">
              <a:buNone/>
            </a:pPr>
            <a:endParaRPr lang="en-US" sz="1600" b="1" dirty="0"/>
          </a:p>
          <a:p>
            <a:r>
              <a:rPr lang="en-US" sz="1600" dirty="0"/>
              <a:t>Franco ruled with less with force and more with “skillful juggling of the power blocs that make up his regime”.</a:t>
            </a:r>
          </a:p>
          <a:p>
            <a:r>
              <a:rPr lang="en-US" sz="1600" dirty="0"/>
              <a:t>Questions posed in NY Times about the future and sustainability of Franco’s rule. “What mainly preserves General Franco’s grip is his censorship on all fresh ideas. The windows and doors sealed to free thought while monotonously repeating memories of civil war communism, anarchism, pillage and chaos.”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12040" y="1070149"/>
            <a:ext cx="6719920" cy="1004836"/>
          </a:xfrm>
        </p:spPr>
        <p:txBody>
          <a:bodyPr anchor="ctr">
            <a:normAutofit/>
          </a:bodyPr>
          <a:lstStyle/>
          <a:p>
            <a:r>
              <a:rPr lang="en-US" sz="2800">
                <a:solidFill>
                  <a:srgbClr val="595959"/>
                </a:solidFill>
              </a:rPr>
              <a:t>ETA attempts to derail train carrying politicians </a:t>
            </a:r>
          </a:p>
        </p:txBody>
      </p:sp>
      <p:sp>
        <p:nvSpPr>
          <p:cNvPr id="12" name="Rectangle 11">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12040" y="2768321"/>
            <a:ext cx="6719919" cy="2828543"/>
          </a:xfrm>
        </p:spPr>
        <p:txBody>
          <a:bodyPr anchor="t">
            <a:normAutofit/>
          </a:bodyPr>
          <a:lstStyle/>
          <a:p>
            <a:pPr marL="0" indent="0">
              <a:buNone/>
            </a:pPr>
            <a:r>
              <a:rPr lang="en-US" sz="1700" b="1" dirty="0">
                <a:solidFill>
                  <a:schemeClr val="tx1">
                    <a:lumMod val="65000"/>
                    <a:lumOff val="35000"/>
                  </a:schemeClr>
                </a:solidFill>
              </a:rPr>
              <a:t>July 17, 1961</a:t>
            </a:r>
          </a:p>
          <a:p>
            <a:pPr marL="0" indent="0">
              <a:buNone/>
            </a:pPr>
            <a:endParaRPr lang="en-US" sz="1700" dirty="0">
              <a:solidFill>
                <a:schemeClr val="tx1">
                  <a:lumMod val="65000"/>
                  <a:lumOff val="35000"/>
                </a:schemeClr>
              </a:solidFill>
            </a:endParaRPr>
          </a:p>
          <a:p>
            <a:pPr marL="0" indent="0">
              <a:buNone/>
            </a:pPr>
            <a:r>
              <a:rPr lang="en-US" sz="1700" dirty="0">
                <a:solidFill>
                  <a:schemeClr val="tx1">
                    <a:lumMod val="65000"/>
                    <a:lumOff val="35000"/>
                  </a:schemeClr>
                </a:solidFill>
              </a:rPr>
              <a:t>On the anniversary of the 1936 military coup, ETA attempted to derail a train carrying politicians. Franco's regime responded with road controls, arrests, house searches and the widespread use of torture. This is the first attack of many to come from the ETA throughout the 60s-90s.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83616"/>
            <a:ext cx="2791605" cy="5520579"/>
          </a:xfrm>
        </p:spPr>
        <p:txBody>
          <a:bodyPr>
            <a:normAutofit/>
          </a:bodyPr>
          <a:lstStyle/>
          <a:p>
            <a:r>
              <a:rPr lang="en-US">
                <a:solidFill>
                  <a:srgbClr val="FFFFFF"/>
                </a:solidFill>
              </a:rPr>
              <a:t>Franco decrees Amnesty </a:t>
            </a:r>
          </a:p>
        </p:txBody>
      </p:sp>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274575A-F298-4F94-BF87-67B1EC55805F}"/>
              </a:ext>
            </a:extLst>
          </p:cNvPr>
          <p:cNvGraphicFramePr>
            <a:graphicFrameLocks noGrp="1"/>
          </p:cNvGraphicFramePr>
          <p:nvPr>
            <p:ph idx="1"/>
            <p:extLst>
              <p:ext uri="{D42A27DB-BD31-4B8C-83A1-F6EECF244321}">
                <p14:modId xmlns:p14="http://schemas.microsoft.com/office/powerpoint/2010/main" val="1480362650"/>
              </p:ext>
            </p:extLst>
          </p:nvPr>
        </p:nvGraphicFramePr>
        <p:xfrm>
          <a:off x="3700462" y="584200"/>
          <a:ext cx="4945856" cy="5519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8056"/>
            <a:ext cx="5401456" cy="224195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82930" y="731519"/>
            <a:ext cx="4940109" cy="1682496"/>
          </a:xfrm>
        </p:spPr>
        <p:txBody>
          <a:bodyPr>
            <a:normAutofit/>
          </a:bodyPr>
          <a:lstStyle/>
          <a:p>
            <a:pPr>
              <a:lnSpc>
                <a:spcPct val="90000"/>
              </a:lnSpc>
            </a:pPr>
            <a:r>
              <a:rPr lang="en-GB" sz="3700">
                <a:solidFill>
                  <a:srgbClr val="FFFFFF"/>
                </a:solidFill>
              </a:rPr>
              <a:t>Assasination of Socialist José Castillo Seria</a:t>
            </a:r>
          </a:p>
        </p:txBody>
      </p:sp>
      <p:pic>
        <p:nvPicPr>
          <p:cNvPr id="6" name="Picture 5" descr="00bdb0e0d5df7019fc43f35b032c92ad">
            <a:extLst>
              <a:ext uri="{FF2B5EF4-FFF2-40B4-BE49-F238E27FC236}">
                <a16:creationId xmlns:a16="http://schemas.microsoft.com/office/drawing/2014/main" id="{F7C90C35-9120-413A-8BEA-31D283A0F22B}"/>
              </a:ext>
            </a:extLst>
          </p:cNvPr>
          <p:cNvPicPr>
            <a:picLocks noChangeAspect="1"/>
          </p:cNvPicPr>
          <p:nvPr/>
        </p:nvPicPr>
        <p:blipFill rotWithShape="1">
          <a:blip r:embed="rId2"/>
          <a:srcRect l="7374" r="6262" b="-1"/>
          <a:stretch/>
        </p:blipFill>
        <p:spPr>
          <a:xfrm>
            <a:off x="349756" y="2858247"/>
            <a:ext cx="1872234" cy="3540829"/>
          </a:xfrm>
          <a:prstGeom prst="rect">
            <a:avLst/>
          </a:prstGeom>
        </p:spPr>
      </p:pic>
      <p:pic>
        <p:nvPicPr>
          <p:cNvPr id="4" name="Picture 3" descr="c8d941d8e2947c21ddb8074966c12a39">
            <a:extLst>
              <a:ext uri="{FF2B5EF4-FFF2-40B4-BE49-F238E27FC236}">
                <a16:creationId xmlns:a16="http://schemas.microsoft.com/office/drawing/2014/main" id="{4E801870-6C4F-4355-A038-3A0FAB333B8A}"/>
              </a:ext>
            </a:extLst>
          </p:cNvPr>
          <p:cNvPicPr>
            <a:picLocks noChangeAspect="1"/>
          </p:cNvPicPr>
          <p:nvPr/>
        </p:nvPicPr>
        <p:blipFill rotWithShape="1">
          <a:blip r:embed="rId3"/>
          <a:srcRect l="22198" r="5429" b="3"/>
          <a:stretch/>
        </p:blipFill>
        <p:spPr>
          <a:xfrm>
            <a:off x="2342584" y="2862599"/>
            <a:ext cx="1872234" cy="3536477"/>
          </a:xfrm>
          <a:prstGeom prst="rect">
            <a:avLst/>
          </a:prstGeom>
        </p:spPr>
      </p:pic>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1182" y="2862599"/>
            <a:ext cx="1410031" cy="1693147"/>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1823" y="4731653"/>
            <a:ext cx="1409390" cy="1667425"/>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450221"/>
            <a:ext cx="2915493"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75201" y="795548"/>
            <a:ext cx="2487774" cy="5275603"/>
          </a:xfrm>
        </p:spPr>
        <p:txBody>
          <a:bodyPr anchor="ctr">
            <a:normAutofit/>
          </a:bodyPr>
          <a:lstStyle/>
          <a:p>
            <a:pPr marL="0" indent="0">
              <a:lnSpc>
                <a:spcPct val="90000"/>
              </a:lnSpc>
              <a:buNone/>
            </a:pPr>
            <a:r>
              <a:rPr lang="en-GB" sz="1900" b="1" dirty="0"/>
              <a:t>July 11, 1936</a:t>
            </a:r>
          </a:p>
          <a:p>
            <a:pPr marL="0" indent="0">
              <a:lnSpc>
                <a:spcPct val="90000"/>
              </a:lnSpc>
              <a:buNone/>
            </a:pPr>
            <a:endParaRPr lang="en-GB" sz="1900" b="1" dirty="0"/>
          </a:p>
          <a:p>
            <a:pPr>
              <a:lnSpc>
                <a:spcPct val="90000"/>
              </a:lnSpc>
            </a:pPr>
            <a:r>
              <a:rPr lang="en-GB" sz="1900" dirty="0"/>
              <a:t>Lieutenant of Assault Guards José Castillo </a:t>
            </a:r>
            <a:r>
              <a:rPr lang="en-GB" sz="1900" dirty="0" err="1"/>
              <a:t>Seria</a:t>
            </a:r>
            <a:r>
              <a:rPr lang="en-GB" sz="1900" dirty="0"/>
              <a:t>,  active member of Socialist party, was killed by Falangists in Madrid.</a:t>
            </a:r>
          </a:p>
          <a:p>
            <a:pPr>
              <a:lnSpc>
                <a:spcPct val="90000"/>
              </a:lnSpc>
            </a:pPr>
            <a:r>
              <a:rPr lang="en-GB" sz="1900" dirty="0"/>
              <a:t>José Calvo Sotelo, right wing political figure and former finance minister under Primo de Rivera, was killed the following day as revenge for José Castillo </a:t>
            </a:r>
            <a:r>
              <a:rPr lang="en-GB" sz="1900" dirty="0" err="1"/>
              <a:t>Seria</a:t>
            </a:r>
            <a:r>
              <a:rPr lang="en-GB" sz="1900" dirty="0"/>
              <a: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r>
              <a:rPr lang="en-US" sz="3500"/>
              <a:t>Franco approves return of Picasso</a:t>
            </a:r>
          </a:p>
        </p:txBody>
      </p:sp>
      <p:pic>
        <p:nvPicPr>
          <p:cNvPr id="4" name="Picture 3" descr="27d9410af1bb22b3261dc9b1f2f0b3ec">
            <a:extLst>
              <a:ext uri="{FF2B5EF4-FFF2-40B4-BE49-F238E27FC236}">
                <a16:creationId xmlns:a16="http://schemas.microsoft.com/office/drawing/2014/main" id="{5BFF8980-AB73-4961-949B-32A530BEF359}"/>
              </a:ext>
            </a:extLst>
          </p:cNvPr>
          <p:cNvPicPr>
            <a:picLocks noChangeAspect="1"/>
          </p:cNvPicPr>
          <p:nvPr/>
        </p:nvPicPr>
        <p:blipFill rotWithShape="1">
          <a:blip r:embed="rId2"/>
          <a:srcRect l="2938" r="23380"/>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rmAutofit/>
          </a:bodyPr>
          <a:lstStyle/>
          <a:p>
            <a:pPr marL="0" indent="0">
              <a:buNone/>
            </a:pPr>
            <a:r>
              <a:rPr lang="en-US" sz="1600" b="1" dirty="0"/>
              <a:t>October 28, 1969</a:t>
            </a:r>
          </a:p>
          <a:p>
            <a:pPr marL="0" indent="0">
              <a:buNone/>
            </a:pPr>
            <a:endParaRPr lang="en-US" sz="1600" dirty="0"/>
          </a:p>
          <a:p>
            <a:pPr marL="0" indent="0">
              <a:buNone/>
            </a:pPr>
            <a:r>
              <a:rPr lang="en-US" sz="1600" dirty="0"/>
              <a:t>Franco approved the return of Picasso and to acquire his famous "Guernica" painting depicting the bombing there by Franco's forces during the Civil War.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090" y="321734"/>
            <a:ext cx="3852309" cy="1135737"/>
          </a:xfrm>
        </p:spPr>
        <p:txBody>
          <a:bodyPr>
            <a:normAutofit/>
          </a:bodyPr>
          <a:lstStyle/>
          <a:p>
            <a:r>
              <a:rPr lang="en-GB" sz="3100"/>
              <a:t>Social Danger Laws passed </a:t>
            </a:r>
          </a:p>
        </p:txBody>
      </p:sp>
      <p:pic>
        <p:nvPicPr>
          <p:cNvPr id="4" name="Picture 3" descr="a381ec1e8cee322eb2ca314fe1a8f20d">
            <a:extLst>
              <a:ext uri="{FF2B5EF4-FFF2-40B4-BE49-F238E27FC236}">
                <a16:creationId xmlns:a16="http://schemas.microsoft.com/office/drawing/2014/main" id="{C25EBE1C-FECD-488C-93A2-AC7A9B73CA4D}"/>
              </a:ext>
            </a:extLst>
          </p:cNvPr>
          <p:cNvPicPr>
            <a:picLocks noChangeAspect="1"/>
          </p:cNvPicPr>
          <p:nvPr/>
        </p:nvPicPr>
        <p:blipFill rotWithShape="1">
          <a:blip r:embed="rId2"/>
          <a:srcRect l="15945" r="12945"/>
          <a:stretch/>
        </p:blipFill>
        <p:spPr>
          <a:xfrm>
            <a:off x="-1" y="10"/>
            <a:ext cx="4334912" cy="3428990"/>
          </a:xfrm>
          <a:prstGeom prst="rect">
            <a:avLst/>
          </a:prstGeom>
        </p:spPr>
      </p:pic>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713128"/>
            <a:ext cx="801651"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fc9bfcddfabd04994082afb89f1b5eee">
            <a:extLst>
              <a:ext uri="{FF2B5EF4-FFF2-40B4-BE49-F238E27FC236}">
                <a16:creationId xmlns:a16="http://schemas.microsoft.com/office/drawing/2014/main" id="{5862966E-CA24-472D-B9F7-834629E247A8}"/>
              </a:ext>
            </a:extLst>
          </p:cNvPr>
          <p:cNvPicPr>
            <a:picLocks noChangeAspect="1"/>
          </p:cNvPicPr>
          <p:nvPr/>
        </p:nvPicPr>
        <p:blipFill rotWithShape="1">
          <a:blip r:embed="rId3"/>
          <a:srcRect l="28889"/>
          <a:stretch/>
        </p:blipFill>
        <p:spPr>
          <a:xfrm>
            <a:off x="-1" y="3429000"/>
            <a:ext cx="4334912" cy="3429000"/>
          </a:xfrm>
          <a:prstGeom prst="rect">
            <a:avLst/>
          </a:prstGeom>
        </p:spPr>
      </p:pic>
      <p:sp>
        <p:nvSpPr>
          <p:cNvPr id="3" name="Content Placeholder 2"/>
          <p:cNvSpPr>
            <a:spLocks noGrp="1"/>
          </p:cNvSpPr>
          <p:nvPr>
            <p:ph idx="1"/>
          </p:nvPr>
        </p:nvSpPr>
        <p:spPr>
          <a:xfrm>
            <a:off x="4809090" y="1782981"/>
            <a:ext cx="3852309" cy="4393982"/>
          </a:xfrm>
        </p:spPr>
        <p:txBody>
          <a:bodyPr>
            <a:normAutofit/>
          </a:bodyPr>
          <a:lstStyle/>
          <a:p>
            <a:pPr marL="0" indent="0">
              <a:buNone/>
            </a:pPr>
            <a:r>
              <a:rPr lang="en-US" sz="1700" b="1" dirty="0"/>
              <a:t>April 7, 1970</a:t>
            </a:r>
          </a:p>
          <a:p>
            <a:pPr marL="0" indent="0">
              <a:buNone/>
            </a:pPr>
            <a:endParaRPr lang="en-US" sz="1700" dirty="0"/>
          </a:p>
          <a:p>
            <a:pPr marL="0" indent="0">
              <a:buNone/>
            </a:pPr>
            <a:r>
              <a:rPr lang="en-US" sz="1700" dirty="0"/>
              <a:t>Social Danger Laws punished LGBTQ+ people, including confining them to asylums and banishment. This was a continuance of their punishment since the Civil War where about 5,000 people were convicted, sent to camps and subject to electro-therapy. They were viewed as "an illness and danger to society." These punishments were abolished in 1978 after the death of Franco, but victims are still campaigning for reparations. </a:t>
            </a:r>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75493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98182"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GB" sz="4100"/>
              <a:t>Francisco Franco Dies </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b="1" dirty="0"/>
              <a:t>November 20, 1975</a:t>
            </a:r>
          </a:p>
          <a:p>
            <a:pPr marL="0" indent="0">
              <a:buNone/>
            </a:pPr>
            <a:endParaRPr lang="en-US" sz="1700" b="1" dirty="0"/>
          </a:p>
          <a:p>
            <a:r>
              <a:rPr lang="en-US" sz="1700" dirty="0"/>
              <a:t>Franco died and was succeeded by King Juan Carlos. Spain made the transition from dictatorship to democracy, and withdrew from the Spanish Sahara, ending its colonial empire. </a:t>
            </a:r>
          </a:p>
          <a:p>
            <a:r>
              <a:rPr lang="en-US" sz="1700" dirty="0"/>
              <a:t>Franco was buried at the Valley of the Fallen, a memorial he claimed to have built for both sides of the war. It houses more than 30,000 dead and was partially built by forced labor of political prisoners. </a:t>
            </a:r>
          </a:p>
        </p:txBody>
      </p:sp>
      <p:pic>
        <p:nvPicPr>
          <p:cNvPr id="4" name="Picture 3" descr="12c541c17197b02ace32c056651f7214">
            <a:extLst>
              <a:ext uri="{FF2B5EF4-FFF2-40B4-BE49-F238E27FC236}">
                <a16:creationId xmlns:a16="http://schemas.microsoft.com/office/drawing/2014/main" id="{295BF463-B4CC-4F70-8242-29657F15047D}"/>
              </a:ext>
            </a:extLst>
          </p:cNvPr>
          <p:cNvPicPr>
            <a:picLocks noChangeAspect="1"/>
          </p:cNvPicPr>
          <p:nvPr/>
        </p:nvPicPr>
        <p:blipFill rotWithShape="1">
          <a:blip r:embed="rId2"/>
          <a:srcRect l="26794"/>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72145b26454495d96cd16001c17798f7">
            <a:extLst>
              <a:ext uri="{FF2B5EF4-FFF2-40B4-BE49-F238E27FC236}">
                <a16:creationId xmlns:a16="http://schemas.microsoft.com/office/drawing/2014/main" id="{E59488DF-6CD2-4E92-9E16-62F4B49C14A3}"/>
              </a:ext>
            </a:extLst>
          </p:cNvPr>
          <p:cNvPicPr>
            <a:picLocks noChangeAspect="1"/>
          </p:cNvPicPr>
          <p:nvPr/>
        </p:nvPicPr>
        <p:blipFill rotWithShape="1">
          <a:blip r:embed="rId2"/>
          <a:srcRect l="16658" t="6005"/>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pPr>
              <a:lnSpc>
                <a:spcPct val="90000"/>
              </a:lnSpc>
            </a:pPr>
            <a:r>
              <a:rPr lang="en-US" sz="3000"/>
              <a:t>First Free Elections After the Dictatorship</a:t>
            </a:r>
          </a:p>
        </p:txBody>
      </p:sp>
      <p:sp>
        <p:nvSpPr>
          <p:cNvPr id="3" name="Content Placeholder 2"/>
          <p:cNvSpPr>
            <a:spLocks noGrp="1"/>
          </p:cNvSpPr>
          <p:nvPr>
            <p:ph idx="1"/>
          </p:nvPr>
        </p:nvSpPr>
        <p:spPr>
          <a:xfrm>
            <a:off x="5811967" y="2121763"/>
            <a:ext cx="2823620" cy="3773010"/>
          </a:xfrm>
        </p:spPr>
        <p:txBody>
          <a:bodyPr>
            <a:normAutofit/>
          </a:bodyPr>
          <a:lstStyle/>
          <a:p>
            <a:pPr marL="0" indent="0">
              <a:buNone/>
            </a:pPr>
            <a:r>
              <a:rPr lang="en-US" sz="1600" b="1" dirty="0"/>
              <a:t>June 1977</a:t>
            </a:r>
          </a:p>
          <a:p>
            <a:pPr marL="0" indent="0">
              <a:buNone/>
            </a:pPr>
            <a:endParaRPr lang="en-US" sz="1600" dirty="0"/>
          </a:p>
          <a:p>
            <a:pPr marL="0" indent="0">
              <a:buNone/>
            </a:pPr>
            <a:r>
              <a:rPr lang="en-US" sz="1600" dirty="0"/>
              <a:t>First free elections in four decades were held. Ex-Francoist Adolfo Suárez's Union of the Democratic Center managed a relatively smooth transition to stable democracy.</a:t>
            </a:r>
            <a:br>
              <a:rPr lang="en-US" sz="1600" dirty="0"/>
            </a:br>
            <a:endParaRPr lang="en-US" sz="16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562dfc2eaa66fdeb17cc4e7daf4b70f">
            <a:extLst>
              <a:ext uri="{FF2B5EF4-FFF2-40B4-BE49-F238E27FC236}">
                <a16:creationId xmlns:a16="http://schemas.microsoft.com/office/drawing/2014/main" id="{4DE91EA6-201F-4FC4-9428-C4EAC0851C23}"/>
              </a:ext>
            </a:extLst>
          </p:cNvPr>
          <p:cNvPicPr>
            <a:picLocks noChangeAspect="1"/>
          </p:cNvPicPr>
          <p:nvPr/>
        </p:nvPicPr>
        <p:blipFill rotWithShape="1">
          <a:blip r:embed="rId2"/>
          <a:srcRect l="32161" r="7826" b="-1"/>
          <a:stretch/>
        </p:blipFill>
        <p:spPr>
          <a:xfrm>
            <a:off x="20" y="10"/>
            <a:ext cx="725221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GB" sz="3500"/>
              <a:t>The Law of Amnesty </a:t>
            </a:r>
          </a:p>
        </p:txBody>
      </p:sp>
      <p:sp>
        <p:nvSpPr>
          <p:cNvPr id="3" name="Content Placeholder 2"/>
          <p:cNvSpPr>
            <a:spLocks noGrp="1"/>
          </p:cNvSpPr>
          <p:nvPr>
            <p:ph idx="1"/>
          </p:nvPr>
        </p:nvSpPr>
        <p:spPr>
          <a:xfrm>
            <a:off x="5648707" y="2434201"/>
            <a:ext cx="2866642" cy="3742762"/>
          </a:xfrm>
        </p:spPr>
        <p:txBody>
          <a:bodyPr>
            <a:normAutofit/>
          </a:bodyPr>
          <a:lstStyle/>
          <a:p>
            <a:pPr marL="0" indent="0">
              <a:lnSpc>
                <a:spcPct val="90000"/>
              </a:lnSpc>
              <a:buNone/>
            </a:pPr>
            <a:r>
              <a:rPr lang="en-US" sz="1400" b="1" dirty="0"/>
              <a:t>October 17, 1977</a:t>
            </a:r>
          </a:p>
          <a:p>
            <a:pPr marL="0" indent="0">
              <a:lnSpc>
                <a:spcPct val="90000"/>
              </a:lnSpc>
              <a:buNone/>
            </a:pPr>
            <a:endParaRPr lang="en-US" sz="1400" b="1" dirty="0"/>
          </a:p>
          <a:p>
            <a:pPr marL="0" indent="0">
              <a:lnSpc>
                <a:spcPct val="90000"/>
              </a:lnSpc>
              <a:buNone/>
            </a:pPr>
            <a:r>
              <a:rPr lang="en-US" sz="1400" dirty="0"/>
              <a:t>As part of Spain's transition towards democracy, the government passed the Law of Amnesty or "La Ley de </a:t>
            </a:r>
            <a:r>
              <a:rPr lang="en-US" sz="1400" dirty="0" err="1"/>
              <a:t>Amnistía</a:t>
            </a:r>
            <a:r>
              <a:rPr lang="en-US" sz="1400" dirty="0"/>
              <a:t>" which pardoned all crimes of political intent from the beginning of the Civil War in 1936 up to the ratification of the law in 1977. This law is still active to this day and remains a legal barrier for properly investigating said crimes and honoring the victims’ right to truth.</a:t>
            </a:r>
            <a:br>
              <a:rPr lang="en-US" sz="1400" dirty="0"/>
            </a:br>
            <a:endParaRPr lang="en-US" sz="14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d2d91e4bb5b34901ff82a47096af732">
            <a:extLst>
              <a:ext uri="{FF2B5EF4-FFF2-40B4-BE49-F238E27FC236}">
                <a16:creationId xmlns:a16="http://schemas.microsoft.com/office/drawing/2014/main" id="{FC91DA10-8E44-41F2-B25E-A3FDAA917F61}"/>
              </a:ext>
            </a:extLst>
          </p:cNvPr>
          <p:cNvPicPr>
            <a:picLocks noChangeAspect="1"/>
          </p:cNvPicPr>
          <p:nvPr/>
        </p:nvPicPr>
        <p:blipFill rotWithShape="1">
          <a:blip r:embed="rId2"/>
          <a:srcRect l="4567" r="12100"/>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nSpc>
                <a:spcPct val="90000"/>
              </a:lnSpc>
            </a:pPr>
            <a:r>
              <a:rPr lang="en-US" sz="2200"/>
              <a:t>The Association for the Recuperation of Historical Memory (ARMH) created</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lnSpc>
                <a:spcPct val="90000"/>
              </a:lnSpc>
              <a:buNone/>
            </a:pPr>
            <a:r>
              <a:rPr lang="en-US" sz="1500" b="1" dirty="0"/>
              <a:t>September 30, 2000</a:t>
            </a:r>
          </a:p>
          <a:p>
            <a:pPr marL="0" indent="0">
              <a:lnSpc>
                <a:spcPct val="90000"/>
              </a:lnSpc>
              <a:buNone/>
            </a:pPr>
            <a:endParaRPr lang="en-US" sz="1500" dirty="0"/>
          </a:p>
          <a:p>
            <a:pPr marL="0" indent="0">
              <a:lnSpc>
                <a:spcPct val="90000"/>
              </a:lnSpc>
              <a:buNone/>
            </a:pPr>
            <a:r>
              <a:rPr lang="en-US" sz="1500" dirty="0"/>
              <a:t>The Association for the Recuperation of Historical Memory (ARMH) was created to assist in the exhuming of mass graves and address questions of historical memory. Since then, they have carried out a total of 158 exhumations, recovering 1,337 victims. They have information on more than 400 mass graves, many of which still await exhumation.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589788" y="841248"/>
            <a:ext cx="3847200" cy="5340097"/>
          </a:xfrm>
        </p:spPr>
        <p:txBody>
          <a:bodyPr anchor="ctr">
            <a:normAutofit/>
          </a:bodyPr>
          <a:lstStyle/>
          <a:p>
            <a:pPr algn="l"/>
            <a:r>
              <a:rPr lang="en-US" sz="4200">
                <a:solidFill>
                  <a:schemeClr val="bg1"/>
                </a:solidFill>
              </a:rPr>
              <a:t>Human Rights group report highlights plan of extermination </a:t>
            </a:r>
          </a:p>
        </p:txBody>
      </p:sp>
      <p:sp>
        <p:nvSpPr>
          <p:cNvPr id="3" name="Content Placeholder 2"/>
          <p:cNvSpPr>
            <a:spLocks noGrp="1"/>
          </p:cNvSpPr>
          <p:nvPr>
            <p:ph idx="1"/>
          </p:nvPr>
        </p:nvSpPr>
        <p:spPr>
          <a:xfrm>
            <a:off x="4848307" y="841247"/>
            <a:ext cx="3363402" cy="5340097"/>
          </a:xfrm>
        </p:spPr>
        <p:txBody>
          <a:bodyPr anchor="ctr">
            <a:normAutofit/>
          </a:bodyPr>
          <a:lstStyle/>
          <a:p>
            <a:pPr marL="0" indent="0">
              <a:buNone/>
            </a:pPr>
            <a:r>
              <a:rPr lang="en-US" sz="2000" b="1" dirty="0">
                <a:solidFill>
                  <a:schemeClr val="tx2"/>
                </a:solidFill>
              </a:rPr>
              <a:t>April 13, 2004</a:t>
            </a:r>
          </a:p>
          <a:p>
            <a:pPr marL="0" indent="0">
              <a:buNone/>
            </a:pPr>
            <a:endParaRPr lang="en-US" sz="2000" dirty="0">
              <a:solidFill>
                <a:schemeClr val="tx2"/>
              </a:solidFill>
            </a:endParaRPr>
          </a:p>
          <a:p>
            <a:pPr marL="0" indent="0">
              <a:buNone/>
            </a:pPr>
            <a:r>
              <a:rPr lang="en-US" sz="2000" dirty="0">
                <a:solidFill>
                  <a:schemeClr val="tx2"/>
                </a:solidFill>
              </a:rPr>
              <a:t>Human rights group </a:t>
            </a:r>
            <a:r>
              <a:rPr lang="en-US" sz="2000" dirty="0" err="1">
                <a:solidFill>
                  <a:schemeClr val="tx2"/>
                </a:solidFill>
              </a:rPr>
              <a:t>Nizkor</a:t>
            </a:r>
            <a:r>
              <a:rPr lang="en-US" sz="2000" dirty="0">
                <a:solidFill>
                  <a:schemeClr val="tx2"/>
                </a:solidFill>
              </a:rPr>
              <a:t> issued a report with other groups questioning the impunity in Spain for crimes under Franco. It highlighted that the regime acted on a plan of extermination.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8613" y="4877242"/>
            <a:ext cx="3293268" cy="1173700"/>
          </a:xfrm>
        </p:spPr>
        <p:txBody>
          <a:bodyPr anchor="t">
            <a:normAutofit/>
          </a:bodyPr>
          <a:lstStyle/>
          <a:p>
            <a:r>
              <a:rPr lang="en-US" sz="3500" dirty="0">
                <a:solidFill>
                  <a:schemeClr val="bg1"/>
                </a:solidFill>
              </a:rPr>
              <a:t>Law of Historic Memory </a:t>
            </a:r>
          </a:p>
        </p:txBody>
      </p:sp>
      <p:pic>
        <p:nvPicPr>
          <p:cNvPr id="5" name="Picture 4" descr="A picture containing person&#10;&#10;Description automatically generated">
            <a:extLst>
              <a:ext uri="{FF2B5EF4-FFF2-40B4-BE49-F238E27FC236}">
                <a16:creationId xmlns:a16="http://schemas.microsoft.com/office/drawing/2014/main" id="{5337C242-2257-074C-960E-F57F0D8B747D}"/>
              </a:ext>
            </a:extLst>
          </p:cNvPr>
          <p:cNvPicPr>
            <a:picLocks noChangeAspect="1"/>
          </p:cNvPicPr>
          <p:nvPr/>
        </p:nvPicPr>
        <p:blipFill rotWithShape="1">
          <a:blip r:embed="rId2"/>
          <a:srcRect t="13897" b="8628"/>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2" name="Group 1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 name="Freeform: Shape 1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3950494" y="4286160"/>
            <a:ext cx="4864893" cy="2346288"/>
          </a:xfrm>
        </p:spPr>
        <p:txBody>
          <a:bodyPr>
            <a:normAutofit/>
          </a:bodyPr>
          <a:lstStyle/>
          <a:p>
            <a:pPr marL="0" indent="0">
              <a:lnSpc>
                <a:spcPct val="90000"/>
              </a:lnSpc>
              <a:buNone/>
            </a:pPr>
            <a:r>
              <a:rPr lang="en-US" sz="1200" b="1" dirty="0">
                <a:solidFill>
                  <a:schemeClr val="bg1">
                    <a:alpha val="80000"/>
                  </a:schemeClr>
                </a:solidFill>
              </a:rPr>
              <a:t>December 27, 2007</a:t>
            </a:r>
          </a:p>
          <a:p>
            <a:pPr marL="0" indent="0">
              <a:lnSpc>
                <a:spcPct val="90000"/>
              </a:lnSpc>
              <a:buNone/>
            </a:pPr>
            <a:endParaRPr lang="en-US" sz="1200" dirty="0">
              <a:solidFill>
                <a:schemeClr val="bg1">
                  <a:alpha val="80000"/>
                </a:schemeClr>
              </a:solidFill>
            </a:endParaRPr>
          </a:p>
          <a:p>
            <a:pPr marL="0" indent="0">
              <a:lnSpc>
                <a:spcPct val="90000"/>
              </a:lnSpc>
              <a:buNone/>
            </a:pPr>
            <a:r>
              <a:rPr lang="en-US" sz="1200" dirty="0">
                <a:solidFill>
                  <a:schemeClr val="bg1">
                    <a:alpha val="80000"/>
                  </a:schemeClr>
                </a:solidFill>
              </a:rPr>
              <a:t>In 2007, the Spanish government passed the Law of Historic Memory or "La Ley de Memoria </a:t>
            </a:r>
            <a:r>
              <a:rPr lang="en-US" sz="1200" dirty="0" err="1">
                <a:solidFill>
                  <a:schemeClr val="bg1">
                    <a:alpha val="80000"/>
                  </a:schemeClr>
                </a:solidFill>
              </a:rPr>
              <a:t>Histórica</a:t>
            </a:r>
            <a:r>
              <a:rPr lang="en-US" sz="1200" dirty="0">
                <a:solidFill>
                  <a:schemeClr val="bg1">
                    <a:alpha val="80000"/>
                  </a:schemeClr>
                </a:solidFill>
              </a:rPr>
              <a:t>" in order to address the atrocities committed by the Nationalists during the Civil War and the Franco Regime. The law recognizes victims who suffered “convictions, sanctions and any forms of violence” including exile due to their political, ideological, or religious beliefs or their affiliation with certain “political parties, unions, religious or military organizations, minorities, ethnic groups, secret societies, Masonic lodges, and resistance groups.” The law also declares illegitimate the tribunals both during and after the war and orders vestiges to the Franco regime be removed.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0c046d5a1a964db8d779444ec14c1c64">
            <a:extLst>
              <a:ext uri="{FF2B5EF4-FFF2-40B4-BE49-F238E27FC236}">
                <a16:creationId xmlns:a16="http://schemas.microsoft.com/office/drawing/2014/main" id="{66E9267A-C47C-4AE4-B0CB-73C5FB444CAA}"/>
              </a:ext>
            </a:extLst>
          </p:cNvPr>
          <p:cNvPicPr>
            <a:picLocks noChangeAspect="1"/>
          </p:cNvPicPr>
          <p:nvPr/>
        </p:nvPicPr>
        <p:blipFill rotWithShape="1">
          <a:blip r:embed="rId2"/>
          <a:srcRect l="29939" t="2734" r="1" b="508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pPr>
              <a:lnSpc>
                <a:spcPct val="90000"/>
              </a:lnSpc>
            </a:pPr>
            <a:r>
              <a:rPr lang="en-US" sz="3000"/>
              <a:t>Identifying the Remains of Victims</a:t>
            </a:r>
          </a:p>
        </p:txBody>
      </p:sp>
      <p:sp>
        <p:nvSpPr>
          <p:cNvPr id="3" name="Content Placeholder 2"/>
          <p:cNvSpPr>
            <a:spLocks noGrp="1"/>
          </p:cNvSpPr>
          <p:nvPr>
            <p:ph idx="1"/>
          </p:nvPr>
        </p:nvSpPr>
        <p:spPr>
          <a:xfrm>
            <a:off x="5811967" y="2121763"/>
            <a:ext cx="2823620" cy="3773010"/>
          </a:xfrm>
        </p:spPr>
        <p:txBody>
          <a:bodyPr>
            <a:normAutofit/>
          </a:bodyPr>
          <a:lstStyle/>
          <a:p>
            <a:pPr marL="0" indent="0">
              <a:lnSpc>
                <a:spcPct val="90000"/>
              </a:lnSpc>
              <a:buNone/>
            </a:pPr>
            <a:r>
              <a:rPr lang="en-US" sz="1600" b="1" dirty="0"/>
              <a:t>December 27, 2007</a:t>
            </a:r>
          </a:p>
          <a:p>
            <a:pPr marL="0" indent="0">
              <a:lnSpc>
                <a:spcPct val="90000"/>
              </a:lnSpc>
              <a:buNone/>
            </a:pPr>
            <a:endParaRPr lang="en-US" sz="1600" b="1" dirty="0"/>
          </a:p>
          <a:p>
            <a:pPr marL="0" indent="0">
              <a:lnSpc>
                <a:spcPct val="90000"/>
              </a:lnSpc>
              <a:buNone/>
            </a:pPr>
            <a:r>
              <a:rPr lang="en-US" sz="1600" dirty="0"/>
              <a:t>The Law of Historic Memory outlines the protocols to exhume mass graves and identify victim remains. The role of the state is to collaborate with public administrations as well as provide subsidies for exhumation efforts. So far, over 2,740 mass graves have been located</a:t>
            </a:r>
            <a:br>
              <a:rPr lang="en-US" sz="1600" dirty="0"/>
            </a:br>
            <a:br>
              <a:rPr lang="en-US" sz="1600" dirty="0"/>
            </a:br>
            <a:br>
              <a:rPr lang="en-US" sz="1600" dirty="0"/>
            </a:br>
            <a:endParaRPr lang="en-US" sz="16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8ccb8dfb0d6e6c8b308589bdca3ac897">
            <a:extLst>
              <a:ext uri="{FF2B5EF4-FFF2-40B4-BE49-F238E27FC236}">
                <a16:creationId xmlns:a16="http://schemas.microsoft.com/office/drawing/2014/main" id="{DA2BDEC5-AC84-4E57-BA8F-02EC15B79F9A}"/>
              </a:ext>
            </a:extLst>
          </p:cNvPr>
          <p:cNvPicPr>
            <a:picLocks noChangeAspect="1"/>
          </p:cNvPicPr>
          <p:nvPr/>
        </p:nvPicPr>
        <p:blipFill rotWithShape="1">
          <a:blip r:embed="rId2"/>
          <a:srcRect t="9091" r="31818"/>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US" sz="3500"/>
              <a:t>Reparations for Victims </a:t>
            </a:r>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1800" b="1" dirty="0"/>
              <a:t>December 27, 2007</a:t>
            </a:r>
          </a:p>
          <a:p>
            <a:pPr marL="0" indent="0">
              <a:lnSpc>
                <a:spcPct val="90000"/>
              </a:lnSpc>
              <a:buNone/>
            </a:pPr>
            <a:endParaRPr lang="en-US" sz="1800" dirty="0"/>
          </a:p>
          <a:p>
            <a:pPr marL="0" indent="0">
              <a:lnSpc>
                <a:spcPct val="90000"/>
              </a:lnSpc>
              <a:buNone/>
            </a:pPr>
            <a:r>
              <a:rPr lang="en-US" sz="1800" dirty="0"/>
              <a:t>The Law of Historic Memory outlines reparations for victims. Victims or their descendants are eligible to apply for a declaration of personal recognition and reparation from the Ministry of Justice. This includes pensions for widows and family members of those who died or were injured fighting in the Civil War. This also extends to those who died due to their “political and union actions or opinions” during this time. Those who were imprisoned for three or more years as a result of a conviction from the aforementioned judicial bodies are also eligible for a one-time compensation.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5"/>
            <a:ext cx="2400300" cy="1325563"/>
          </a:xfrm>
        </p:spPr>
        <p:txBody>
          <a:bodyPr>
            <a:normAutofit/>
          </a:bodyPr>
          <a:lstStyle/>
          <a:p>
            <a:pPr algn="l">
              <a:lnSpc>
                <a:spcPct val="90000"/>
              </a:lnSpc>
            </a:pPr>
            <a:r>
              <a:rPr lang="en-US" sz="2800" dirty="0"/>
              <a:t>General Mola calls for a military coup </a:t>
            </a:r>
          </a:p>
        </p:txBody>
      </p:sp>
      <p:sp>
        <p:nvSpPr>
          <p:cNvPr id="3" name="Content Placeholder 2"/>
          <p:cNvSpPr>
            <a:spLocks noGrp="1"/>
          </p:cNvSpPr>
          <p:nvPr>
            <p:ph idx="1"/>
          </p:nvPr>
        </p:nvSpPr>
        <p:spPr>
          <a:xfrm>
            <a:off x="628650" y="1825625"/>
            <a:ext cx="2400300" cy="4351338"/>
          </a:xfrm>
        </p:spPr>
        <p:txBody>
          <a:bodyPr>
            <a:normAutofit/>
          </a:bodyPr>
          <a:lstStyle/>
          <a:p>
            <a:pPr marL="0" indent="0">
              <a:buNone/>
            </a:pPr>
            <a:r>
              <a:rPr lang="en-US" sz="1800" b="1" dirty="0"/>
              <a:t>May 24, 1936</a:t>
            </a:r>
          </a:p>
          <a:p>
            <a:pPr marL="0" indent="0">
              <a:buNone/>
            </a:pPr>
            <a:endParaRPr lang="en-US" sz="1800" dirty="0"/>
          </a:p>
          <a:p>
            <a:pPr marL="0" indent="0">
              <a:buNone/>
            </a:pPr>
            <a:r>
              <a:rPr lang="en-US" sz="1800" dirty="0"/>
              <a:t>General Emilio Mola sent ‘</a:t>
            </a:r>
            <a:r>
              <a:rPr lang="en-US" sz="1800" dirty="0" err="1"/>
              <a:t>Instrucción</a:t>
            </a:r>
            <a:r>
              <a:rPr lang="en-US" sz="1800" dirty="0"/>
              <a:t> </a:t>
            </a:r>
            <a:r>
              <a:rPr lang="en-US" sz="1800" dirty="0" err="1"/>
              <a:t>reservada</a:t>
            </a:r>
            <a:r>
              <a:rPr lang="en-US" sz="1800" dirty="0"/>
              <a:t> no.1', calling for unification of military and political groups behind a military coup.</a:t>
            </a:r>
          </a:p>
        </p:txBody>
      </p:sp>
      <p:sp>
        <p:nvSpPr>
          <p:cNvPr id="13"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958640"/>
            <a:ext cx="4702194" cy="4945244"/>
          </a:xfrm>
          <a:prstGeom prst="roundRect">
            <a:avLst>
              <a:gd name="adj" fmla="val 3513"/>
            </a:avLst>
          </a:prstGeom>
          <a:solidFill>
            <a:srgbClr val="FFFFFF"/>
          </a:solidFill>
          <a:ln w="15875">
            <a:solidFill>
              <a:srgbClr val="574E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2611d7f105914f6a38a897e9114d60a">
            <a:extLst>
              <a:ext uri="{FF2B5EF4-FFF2-40B4-BE49-F238E27FC236}">
                <a16:creationId xmlns:a16="http://schemas.microsoft.com/office/drawing/2014/main" id="{37BA3712-A21F-404A-A46F-4A7BA9C9A152}"/>
              </a:ext>
            </a:extLst>
          </p:cNvPr>
          <p:cNvPicPr>
            <a:picLocks noChangeAspect="1"/>
          </p:cNvPicPr>
          <p:nvPr/>
        </p:nvPicPr>
        <p:blipFill rotWithShape="1">
          <a:blip r:embed="rId2"/>
          <a:srcRect l="2579" r="5948" b="-1"/>
          <a:stretch/>
        </p:blipFill>
        <p:spPr>
          <a:xfrm>
            <a:off x="4202779" y="1258529"/>
            <a:ext cx="4229140" cy="4330205"/>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2500"/>
              <a:t>Judge Baltasar Garzón Attempts to Investigate Nationalist Attrocities</a:t>
            </a:r>
          </a:p>
        </p:txBody>
      </p:sp>
      <p:grpSp>
        <p:nvGrpSpPr>
          <p:cNvPr id="16"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b="1" dirty="0"/>
              <a:t>2008</a:t>
            </a:r>
          </a:p>
          <a:p>
            <a:pPr marL="0" indent="0">
              <a:buNone/>
            </a:pPr>
            <a:endParaRPr lang="en-US" sz="1700" dirty="0"/>
          </a:p>
          <a:p>
            <a:pPr marL="0" indent="0">
              <a:buNone/>
            </a:pPr>
            <a:r>
              <a:rPr lang="en-US" sz="1700" dirty="0"/>
              <a:t>In 2008, Judge </a:t>
            </a:r>
            <a:r>
              <a:rPr lang="en-US" sz="1700" dirty="0" err="1"/>
              <a:t>Baltasar</a:t>
            </a:r>
            <a:r>
              <a:rPr lang="en-US" sz="1700" dirty="0"/>
              <a:t> Garzón attempted to assume jurisdiction and launch a judicial investigation into the thousands of alleged forced disappearances from 1936-1952 which he considered crimes against humanity. To claim jurisdiction, Garzón used the argument that the Law of Amnesty is a pre-constitutional act and therefore could be ignored by any judge that deems it unconstitutional.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d5639b3ed70f2eceec18d20b1f071c3">
            <a:extLst>
              <a:ext uri="{FF2B5EF4-FFF2-40B4-BE49-F238E27FC236}">
                <a16:creationId xmlns:a16="http://schemas.microsoft.com/office/drawing/2014/main" id="{E96AB1B9-5832-4B40-9198-B3122A601EFF}"/>
              </a:ext>
            </a:extLst>
          </p:cNvPr>
          <p:cNvPicPr>
            <a:picLocks noChangeAspect="1"/>
          </p:cNvPicPr>
          <p:nvPr/>
        </p:nvPicPr>
        <p:blipFill rotWithShape="1">
          <a:blip r:embed="rId2"/>
          <a:srcRect l="6458" r="35016" b="2"/>
          <a:stretch/>
        </p:blipFill>
        <p:spPr>
          <a:xfrm>
            <a:off x="4483341" y="799352"/>
            <a:ext cx="4069057" cy="525929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3">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34bc96a59a47b7f3c734eea2efe0800">
            <a:extLst>
              <a:ext uri="{FF2B5EF4-FFF2-40B4-BE49-F238E27FC236}">
                <a16:creationId xmlns:a16="http://schemas.microsoft.com/office/drawing/2014/main" id="{FA3E4E18-A941-4D25-A2D0-F4CD2DE8DED9}"/>
              </a:ext>
            </a:extLst>
          </p:cNvPr>
          <p:cNvPicPr>
            <a:picLocks noChangeAspect="1"/>
          </p:cNvPicPr>
          <p:nvPr/>
        </p:nvPicPr>
        <p:blipFill rotWithShape="1">
          <a:blip r:embed="rId2"/>
          <a:srcRect l="2355" r="1647" b="2"/>
          <a:stretch/>
        </p:blipFill>
        <p:spPr>
          <a:xfrm>
            <a:off x="452753" y="-1"/>
            <a:ext cx="8691247" cy="6857999"/>
          </a:xfrm>
          <a:prstGeom prst="rect">
            <a:avLst/>
          </a:prstGeom>
        </p:spPr>
      </p:pic>
      <p:sp>
        <p:nvSpPr>
          <p:cNvPr id="43" name="Rectangle 1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721805"/>
            <a:ext cx="2906015" cy="2147520"/>
          </a:xfrm>
        </p:spPr>
        <p:txBody>
          <a:bodyPr>
            <a:normAutofit/>
          </a:bodyPr>
          <a:lstStyle/>
          <a:p>
            <a:r>
              <a:rPr lang="en-GB" sz="4100">
                <a:solidFill>
                  <a:schemeClr val="bg1"/>
                </a:solidFill>
              </a:rPr>
              <a:t>Supreme Court Decision 101</a:t>
            </a:r>
          </a:p>
        </p:txBody>
      </p:sp>
      <p:sp>
        <p:nvSpPr>
          <p:cNvPr id="44" name="Rectangle 1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19">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4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379979"/>
            <a:ext cx="2906014" cy="3186359"/>
          </a:xfrm>
        </p:spPr>
        <p:txBody>
          <a:bodyPr anchor="ctr">
            <a:normAutofit/>
          </a:bodyPr>
          <a:lstStyle/>
          <a:p>
            <a:pPr marL="0" indent="0">
              <a:lnSpc>
                <a:spcPct val="90000"/>
              </a:lnSpc>
              <a:buNone/>
            </a:pPr>
            <a:r>
              <a:rPr lang="en-US" sz="1200" b="1" dirty="0">
                <a:solidFill>
                  <a:schemeClr val="bg1"/>
                </a:solidFill>
              </a:rPr>
              <a:t>2012</a:t>
            </a:r>
          </a:p>
          <a:p>
            <a:pPr marL="0" indent="0">
              <a:lnSpc>
                <a:spcPct val="90000"/>
              </a:lnSpc>
              <a:buNone/>
            </a:pPr>
            <a:endParaRPr lang="en-US" sz="1200" dirty="0">
              <a:solidFill>
                <a:schemeClr val="bg1"/>
              </a:solidFill>
            </a:endParaRPr>
          </a:p>
          <a:p>
            <a:pPr marL="0" indent="0">
              <a:lnSpc>
                <a:spcPct val="90000"/>
              </a:lnSpc>
              <a:buNone/>
            </a:pPr>
            <a:r>
              <a:rPr lang="en-US" sz="1200" dirty="0">
                <a:solidFill>
                  <a:schemeClr val="bg1"/>
                </a:solidFill>
              </a:rPr>
              <a:t>In 2012, the Spanish Supreme Court upheld the constitutionality of the Law of Amnesty with Decision 101, rejecting Judge Garzón’s authority to investigate said crimes. The Court recognized these forced disappearances as crimes against humanity, however rejected the duty under international law to investigate said disappearances even if those responsible cannot be punished, asserting that these crimes fall under domestic jurisdiction where they are subject to amnesty and Spain’s statute of limitations. Therefore, the Court concluded that the victims’ right to truth is not a judicial, but a private matter better sought through academia.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34e6d418f70cdc7a72860efc694e85b">
            <a:extLst>
              <a:ext uri="{FF2B5EF4-FFF2-40B4-BE49-F238E27FC236}">
                <a16:creationId xmlns:a16="http://schemas.microsoft.com/office/drawing/2014/main" id="{E0D879BC-3EC7-48D6-9607-4B59FFB40ABA}"/>
              </a:ext>
            </a:extLst>
          </p:cNvPr>
          <p:cNvPicPr>
            <a:picLocks noChangeAspect="1"/>
          </p:cNvPicPr>
          <p:nvPr/>
        </p:nvPicPr>
        <p:blipFill rotWithShape="1">
          <a:blip r:embed="rId2"/>
          <a:srcRect l="25154" t="9091" r="6664"/>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r>
              <a:rPr lang="en-GB" sz="3500"/>
              <a:t>Franco is exhumed</a:t>
            </a:r>
          </a:p>
        </p:txBody>
      </p:sp>
      <p:sp>
        <p:nvSpPr>
          <p:cNvPr id="3" name="Content Placeholder 2"/>
          <p:cNvSpPr>
            <a:spLocks noGrp="1"/>
          </p:cNvSpPr>
          <p:nvPr>
            <p:ph idx="1"/>
          </p:nvPr>
        </p:nvSpPr>
        <p:spPr>
          <a:xfrm>
            <a:off x="5811967" y="2121763"/>
            <a:ext cx="2823620" cy="3773010"/>
          </a:xfrm>
        </p:spPr>
        <p:txBody>
          <a:bodyPr>
            <a:normAutofit/>
          </a:bodyPr>
          <a:lstStyle/>
          <a:p>
            <a:pPr marL="0" indent="0">
              <a:lnSpc>
                <a:spcPct val="90000"/>
              </a:lnSpc>
              <a:buNone/>
            </a:pPr>
            <a:r>
              <a:rPr lang="en-US" sz="1600" b="1" dirty="0"/>
              <a:t>October 23, 2019</a:t>
            </a:r>
          </a:p>
          <a:p>
            <a:pPr marL="0" indent="0">
              <a:lnSpc>
                <a:spcPct val="90000"/>
              </a:lnSpc>
              <a:buNone/>
            </a:pPr>
            <a:endParaRPr lang="en-US" sz="1600" b="1" dirty="0"/>
          </a:p>
          <a:p>
            <a:pPr>
              <a:lnSpc>
                <a:spcPct val="90000"/>
              </a:lnSpc>
            </a:pPr>
            <a:r>
              <a:rPr lang="en-US" sz="1600" dirty="0"/>
              <a:t>Franco's remains are exhumed and moved from the Valley of the Fallen. The site, meant to commemorate both sides of the war, had become a focal point for Franco supporters who lay flowers at the tomb. </a:t>
            </a:r>
          </a:p>
          <a:p>
            <a:pPr>
              <a:lnSpc>
                <a:spcPct val="90000"/>
              </a:lnSpc>
            </a:pPr>
            <a:r>
              <a:rPr lang="en-US" sz="1600" dirty="0"/>
              <a:t>Current President Sánchez of the Spanish Socialist Workers' Party promised to exhume Franco after his election in 2018.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building, outdoor, sky, government building&#10;&#10;Description automatically generated">
            <a:extLst>
              <a:ext uri="{FF2B5EF4-FFF2-40B4-BE49-F238E27FC236}">
                <a16:creationId xmlns:a16="http://schemas.microsoft.com/office/drawing/2014/main" id="{3D17801D-8B4C-504D-A7FE-E48CC00B7A46}"/>
              </a:ext>
            </a:extLst>
          </p:cNvPr>
          <p:cNvPicPr>
            <a:picLocks noChangeAspect="1"/>
          </p:cNvPicPr>
          <p:nvPr/>
        </p:nvPicPr>
        <p:blipFill rotWithShape="1">
          <a:blip r:embed="rId2">
            <a:alphaModFix amt="35000"/>
          </a:blip>
          <a:srcRect l="24166" r="8167"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GB" sz="3500">
                <a:solidFill>
                  <a:srgbClr val="FFFFFF"/>
                </a:solidFill>
              </a:rPr>
              <a:t>Law of Democratic Memory </a:t>
            </a:r>
          </a:p>
        </p:txBody>
      </p:sp>
      <p:cxnSp>
        <p:nvCxnSpPr>
          <p:cNvPr id="22" name="Straight Connector 2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nSpc>
                <a:spcPct val="90000"/>
              </a:lnSpc>
              <a:buNone/>
            </a:pPr>
            <a:r>
              <a:rPr lang="en-US" sz="1400" b="1">
                <a:solidFill>
                  <a:srgbClr val="FFFFFF"/>
                </a:solidFill>
              </a:rPr>
              <a:t>September 2020</a:t>
            </a:r>
          </a:p>
          <a:p>
            <a:pPr marL="0" indent="0">
              <a:lnSpc>
                <a:spcPct val="90000"/>
              </a:lnSpc>
              <a:buNone/>
            </a:pPr>
            <a:endParaRPr lang="en-US" sz="1400">
              <a:solidFill>
                <a:srgbClr val="FFFFFF"/>
              </a:solidFill>
            </a:endParaRPr>
          </a:p>
          <a:p>
            <a:pPr>
              <a:lnSpc>
                <a:spcPct val="90000"/>
              </a:lnSpc>
            </a:pPr>
            <a:r>
              <a:rPr lang="en-US" sz="1400">
                <a:solidFill>
                  <a:srgbClr val="FFFFFF"/>
                </a:solidFill>
              </a:rPr>
              <a:t>The bill for the Law of Democratic Memory received initial approval in September 2020, offering improvements for recognizing victims of Nationalist atrocities. Under this law, the Spanish government would create an official registry of victims of the Civil War and the Franco regime. The law will also expressly recognize the role of women and the gendered violence inflicted upon them as victims, as well as the repression of one’s ethnicity (gitanos) or one’s sexuality. The law would open avenues for citizenship for the children of those in exile. This new law would declare null and void the decision of repressive judicial bodies of the Franco regime. </a:t>
            </a:r>
          </a:p>
          <a:p>
            <a:pPr>
              <a:lnSpc>
                <a:spcPct val="90000"/>
              </a:lnSpc>
            </a:pPr>
            <a:r>
              <a:rPr lang="en-US" sz="1400">
                <a:solidFill>
                  <a:srgbClr val="FFFFFF"/>
                </a:solidFill>
              </a:rPr>
              <a:t>Further, the bill creates the Fiscalia de Sala de Memoria Democrática y Derechos Humanos to investigate Francoist crimes. It also contains provisions to create a DNA bank for victims and their families for reference. </a:t>
            </a:r>
          </a:p>
        </p:txBody>
      </p:sp>
    </p:spTree>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297" y="502020"/>
            <a:ext cx="3992787" cy="1642970"/>
          </a:xfrm>
        </p:spPr>
        <p:txBody>
          <a:bodyPr anchor="b">
            <a:normAutofit/>
          </a:bodyPr>
          <a:lstStyle/>
          <a:p>
            <a:pPr>
              <a:lnSpc>
                <a:spcPct val="90000"/>
              </a:lnSpc>
            </a:pPr>
            <a:r>
              <a:rPr lang="en-GB" sz="3500"/>
              <a:t>Statue commemorating Spanish Legion</a:t>
            </a:r>
          </a:p>
        </p:txBody>
      </p:sp>
      <p:sp>
        <p:nvSpPr>
          <p:cNvPr id="3" name="Content Placeholder 2"/>
          <p:cNvSpPr>
            <a:spLocks noGrp="1"/>
          </p:cNvSpPr>
          <p:nvPr>
            <p:ph idx="1"/>
          </p:nvPr>
        </p:nvSpPr>
        <p:spPr>
          <a:xfrm>
            <a:off x="858692" y="2405894"/>
            <a:ext cx="3986392" cy="3535083"/>
          </a:xfrm>
        </p:spPr>
        <p:txBody>
          <a:bodyPr anchor="t">
            <a:normAutofit/>
          </a:bodyPr>
          <a:lstStyle/>
          <a:p>
            <a:pPr marL="0" indent="0">
              <a:buNone/>
            </a:pPr>
            <a:r>
              <a:rPr lang="en-US" sz="1700" b="1" dirty="0"/>
              <a:t>July 21, 2021</a:t>
            </a:r>
          </a:p>
          <a:p>
            <a:pPr marL="0" indent="0">
              <a:buNone/>
            </a:pPr>
            <a:endParaRPr lang="en-US" sz="1700" b="1" dirty="0"/>
          </a:p>
          <a:p>
            <a:r>
              <a:rPr lang="en-US" sz="1700" dirty="0"/>
              <a:t>Offers to erect a statue in honor of the Spanish Legionnaires have been submitted to the Madrid City Council. This regiment was led by Franco led in North Africa and was responsible for the repression of the Asturias miners in 1934. It was also involved in the Badajoz massacre. </a:t>
            </a:r>
          </a:p>
          <a:p>
            <a:r>
              <a:rPr lang="en-US" sz="1700" dirty="0"/>
              <a:t>To this day, the far-right Vox party in Spain play their anthem at rallies. </a:t>
            </a:r>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2a6f5a67a558a712f4b0021b53e5fc3">
            <a:extLst>
              <a:ext uri="{FF2B5EF4-FFF2-40B4-BE49-F238E27FC236}">
                <a16:creationId xmlns:a16="http://schemas.microsoft.com/office/drawing/2014/main" id="{C3547F1C-4620-48DA-BA42-5813AA6251E7}"/>
              </a:ext>
            </a:extLst>
          </p:cNvPr>
          <p:cNvPicPr>
            <a:picLocks noChangeAspect="1"/>
          </p:cNvPicPr>
          <p:nvPr/>
        </p:nvPicPr>
        <p:blipFill rotWithShape="1">
          <a:blip r:embed="rId2"/>
          <a:srcRect l="8605" r="20493"/>
          <a:stretch/>
        </p:blipFill>
        <p:spPr>
          <a:xfrm>
            <a:off x="5585369" y="909081"/>
            <a:ext cx="2571109" cy="5071731"/>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ee9462e2e941120a5e70d99bc9a36f1">
            <a:extLst>
              <a:ext uri="{FF2B5EF4-FFF2-40B4-BE49-F238E27FC236}">
                <a16:creationId xmlns:a16="http://schemas.microsoft.com/office/drawing/2014/main" id="{A3C91AD8-D385-4980-A973-D91073EBC05A}"/>
              </a:ext>
            </a:extLst>
          </p:cNvPr>
          <p:cNvPicPr>
            <a:picLocks noChangeAspect="1"/>
          </p:cNvPicPr>
          <p:nvPr/>
        </p:nvPicPr>
        <p:blipFill rotWithShape="1">
          <a:blip r:embed="rId2"/>
          <a:srcRect l="12712" t="9091" r="7289"/>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r>
              <a:rPr lang="en-GB" sz="3500" dirty="0"/>
              <a:t>Conclusion</a:t>
            </a:r>
          </a:p>
        </p:txBody>
      </p:sp>
      <p:sp>
        <p:nvSpPr>
          <p:cNvPr id="3" name="Content Placeholder 2"/>
          <p:cNvSpPr>
            <a:spLocks noGrp="1"/>
          </p:cNvSpPr>
          <p:nvPr>
            <p:ph idx="1"/>
          </p:nvPr>
        </p:nvSpPr>
        <p:spPr>
          <a:xfrm>
            <a:off x="5811967" y="2121763"/>
            <a:ext cx="2823620" cy="3773010"/>
          </a:xfrm>
        </p:spPr>
        <p:txBody>
          <a:bodyPr>
            <a:normAutofit/>
          </a:bodyPr>
          <a:lstStyle/>
          <a:p>
            <a:pPr marL="0" indent="0">
              <a:lnSpc>
                <a:spcPct val="90000"/>
              </a:lnSpc>
              <a:buNone/>
            </a:pPr>
            <a:r>
              <a:rPr lang="en-US" sz="1600" dirty="0"/>
              <a:t>Spain's latest legislative reforms will move it in the right direction, but it continues to face a long road ahead in uncovering the truth that was silenced by Franco's regime in the aftermath of the war. It does remain divided in their perceptions of their past, but by allowing for proper access to information about victims and uncovering of mass graves, they can move away from a state of denial and adequately memorialize the victims of the war and dictatorship.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gn="l"/>
            <a:r>
              <a:rPr lang="en-GB" sz="4700" dirty="0"/>
              <a:t>Nationalist Troops Take Cádiz</a:t>
            </a:r>
          </a:p>
        </p:txBody>
      </p:sp>
      <p:pic>
        <p:nvPicPr>
          <p:cNvPr id="4" name="Picture 3" descr="f28a4d3194738b0b3c060317812a0ec2">
            <a:extLst>
              <a:ext uri="{FF2B5EF4-FFF2-40B4-BE49-F238E27FC236}">
                <a16:creationId xmlns:a16="http://schemas.microsoft.com/office/drawing/2014/main" id="{181D1902-47EB-46CF-A0FB-FE0525F1A8C9}"/>
              </a:ext>
            </a:extLst>
          </p:cNvPr>
          <p:cNvPicPr>
            <a:picLocks noChangeAspect="1"/>
          </p:cNvPicPr>
          <p:nvPr/>
        </p:nvPicPr>
        <p:blipFill rotWithShape="1">
          <a:blip r:embed="rId2"/>
          <a:srcRect l="19862" r="3258"/>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822192"/>
          </a:xfrm>
        </p:spPr>
        <p:txBody>
          <a:bodyPr>
            <a:normAutofit/>
          </a:bodyPr>
          <a:lstStyle/>
          <a:p>
            <a:pPr marL="0" indent="0">
              <a:lnSpc>
                <a:spcPct val="90000"/>
              </a:lnSpc>
              <a:buNone/>
            </a:pPr>
            <a:r>
              <a:rPr lang="en-US" sz="1400" b="1" dirty="0"/>
              <a:t>July 18, 1936</a:t>
            </a:r>
          </a:p>
          <a:p>
            <a:pPr marL="0" indent="0">
              <a:lnSpc>
                <a:spcPct val="90000"/>
              </a:lnSpc>
              <a:buNone/>
            </a:pPr>
            <a:endParaRPr lang="en-US" sz="1400" dirty="0"/>
          </a:p>
          <a:p>
            <a:pPr>
              <a:lnSpc>
                <a:spcPct val="90000"/>
              </a:lnSpc>
            </a:pPr>
            <a:r>
              <a:rPr lang="en-US" sz="1400" dirty="0"/>
              <a:t>The rebels arrested and shot Mayor Manuel Dela Punta Leal. The Nationalists also detained and executed the provincial assembly that August. The rebels began arresting and looting the homes of Liberals, leftists, unionists, Freemasons. Some of those who were arrested were shot in the street, while others were tortured during their imprisonment. </a:t>
            </a:r>
          </a:p>
          <a:p>
            <a:pPr>
              <a:lnSpc>
                <a:spcPct val="90000"/>
              </a:lnSpc>
            </a:pPr>
            <a:r>
              <a:rPr lang="en-US" sz="1400" dirty="0"/>
              <a:t>The Nationalist troops then established the Tribunal of Blood and began to execute 26 prisoners a day. Scholars estimate that more than 1000 were executed in Cadiz at the hands of this tribunal over the course of the war. </a:t>
            </a:r>
          </a:p>
          <a:p>
            <a:pPr>
              <a:lnSpc>
                <a:spcPct val="90000"/>
              </a:lnSpc>
            </a:pPr>
            <a:r>
              <a:rPr lang="en-US" sz="1400" dirty="0"/>
              <a:t>At this time, Nationalist General </a:t>
            </a:r>
            <a:r>
              <a:rPr lang="en-US" sz="1400" dirty="0" err="1"/>
              <a:t>Quiepo</a:t>
            </a:r>
            <a:r>
              <a:rPr lang="en-US" sz="1400" dirty="0"/>
              <a:t> de </a:t>
            </a:r>
            <a:r>
              <a:rPr lang="en-US" sz="1400" dirty="0" err="1"/>
              <a:t>Lano</a:t>
            </a:r>
            <a:r>
              <a:rPr lang="en-US" sz="1400" dirty="0"/>
              <a:t> declared martial law in </a:t>
            </a:r>
            <a:r>
              <a:rPr lang="en-US" sz="1400" dirty="0" err="1"/>
              <a:t>Andalucia</a:t>
            </a:r>
            <a:r>
              <a:rPr lang="en-US" sz="1400" dirty="0"/>
              <a:t>, which gave soldiers the go-ahead for extrajudicial killings.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2455" y="365124"/>
            <a:ext cx="4629150" cy="1828800"/>
          </a:xfrm>
        </p:spPr>
        <p:txBody>
          <a:bodyPr>
            <a:normAutofit/>
          </a:bodyPr>
          <a:lstStyle/>
          <a:p>
            <a:r>
              <a:rPr lang="en-US"/>
              <a:t>Nationalist Forces Purge the North</a:t>
            </a:r>
          </a:p>
        </p:txBody>
      </p:sp>
      <p:pic>
        <p:nvPicPr>
          <p:cNvPr id="4" name="Picture 3" descr="47ce3f4b4ad72c8bc8cdeae59ad3cdd5">
            <a:extLst>
              <a:ext uri="{FF2B5EF4-FFF2-40B4-BE49-F238E27FC236}">
                <a16:creationId xmlns:a16="http://schemas.microsoft.com/office/drawing/2014/main" id="{E416FD2A-B139-416E-BBF0-443D52C302FE}"/>
              </a:ext>
            </a:extLst>
          </p:cNvPr>
          <p:cNvPicPr>
            <a:picLocks noChangeAspect="1"/>
          </p:cNvPicPr>
          <p:nvPr/>
        </p:nvPicPr>
        <p:blipFill rotWithShape="1">
          <a:blip r:embed="rId2"/>
          <a:srcRect l="9393" r="17335"/>
          <a:stretch/>
        </p:blipFill>
        <p:spPr>
          <a:xfrm>
            <a:off x="20" y="10"/>
            <a:ext cx="3479779" cy="6857990"/>
          </a:xfrm>
          <a:prstGeom prst="rect">
            <a:avLst/>
          </a:prstGeom>
        </p:spPr>
      </p:pic>
      <p:sp>
        <p:nvSpPr>
          <p:cNvPr id="3" name="Content Placeholder 2"/>
          <p:cNvSpPr>
            <a:spLocks noGrp="1"/>
          </p:cNvSpPr>
          <p:nvPr>
            <p:ph idx="1"/>
          </p:nvPr>
        </p:nvSpPr>
        <p:spPr>
          <a:xfrm>
            <a:off x="3802455" y="2322576"/>
            <a:ext cx="4629150" cy="3858768"/>
          </a:xfrm>
        </p:spPr>
        <p:txBody>
          <a:bodyPr>
            <a:normAutofit/>
          </a:bodyPr>
          <a:lstStyle/>
          <a:p>
            <a:pPr marL="0" indent="0">
              <a:lnSpc>
                <a:spcPct val="90000"/>
              </a:lnSpc>
              <a:buNone/>
            </a:pPr>
            <a:r>
              <a:rPr lang="en-US" sz="1300" b="1" dirty="0"/>
              <a:t>July 17, 1936 – April 1939</a:t>
            </a:r>
          </a:p>
          <a:p>
            <a:pPr marL="0" indent="0">
              <a:lnSpc>
                <a:spcPct val="90000"/>
              </a:lnSpc>
              <a:buNone/>
            </a:pPr>
            <a:endParaRPr lang="en-US" sz="1300" b="1" dirty="0"/>
          </a:p>
          <a:p>
            <a:pPr>
              <a:lnSpc>
                <a:spcPct val="90000"/>
              </a:lnSpc>
            </a:pPr>
            <a:r>
              <a:rPr lang="en-US" sz="1300" dirty="0"/>
              <a:t>Within a matter of hours or days from the beginning of the military uprising, Navarre, </a:t>
            </a:r>
            <a:r>
              <a:rPr lang="en-US" sz="1300" dirty="0" err="1"/>
              <a:t>Álva</a:t>
            </a:r>
            <a:r>
              <a:rPr lang="en-US" sz="1300" dirty="0"/>
              <a:t>, 8 provinces of Old Castile, 3 provinces of Leon, 4 provinces of Galicia, two thirds of Zaragoza, and all of </a:t>
            </a:r>
            <a:r>
              <a:rPr lang="en-US" sz="1300" dirty="0" err="1"/>
              <a:t>Cárceres</a:t>
            </a:r>
            <a:r>
              <a:rPr lang="en-US" sz="1300" dirty="0"/>
              <a:t> fell into the hands of Nationalist forces. These areas had been predominantly right wing and Catholic. </a:t>
            </a:r>
          </a:p>
          <a:p>
            <a:pPr>
              <a:lnSpc>
                <a:spcPct val="90000"/>
              </a:lnSpc>
            </a:pPr>
            <a:r>
              <a:rPr lang="en-US" sz="1300" dirty="0"/>
              <a:t>In his July 1936 declaration of martial law in Pamplona, Commander of the North, General Emilio Mola Vidal, demonstrated the intent to purge the Northern provinces of Republicans. His directive emphasized the necessity of a period of “exemplary violence” against Popular Front supporters and those that did not actively support the Nationalist military coup. Targets of this purge were trade unionists, member of leftist parties, municipal officials, Republican functionaries, schoolteachers, Freemasons, etc. These killings were passed off as “preventative assassinations.”</a:t>
            </a:r>
            <a:br>
              <a:rPr lang="en-US" sz="1300" dirty="0"/>
            </a:br>
            <a:endParaRPr lang="en-US" sz="1300" dirty="0"/>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a:t>Nationalist Forces Purge the South</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400" b="1" dirty="0"/>
              <a:t>July 17, 1936 – April 1939</a:t>
            </a:r>
          </a:p>
          <a:p>
            <a:pPr marL="0" indent="0">
              <a:lnSpc>
                <a:spcPct val="90000"/>
              </a:lnSpc>
              <a:buNone/>
            </a:pPr>
            <a:endParaRPr lang="en-US" sz="1400" b="1" dirty="0"/>
          </a:p>
          <a:p>
            <a:pPr>
              <a:lnSpc>
                <a:spcPct val="90000"/>
              </a:lnSpc>
            </a:pPr>
            <a:r>
              <a:rPr lang="en-US" sz="1400" dirty="0"/>
              <a:t>In July 1936, General Gonzalo </a:t>
            </a:r>
            <a:r>
              <a:rPr lang="en-US" sz="1400" dirty="0" err="1"/>
              <a:t>Queipo</a:t>
            </a:r>
            <a:r>
              <a:rPr lang="en-US" sz="1400" dirty="0"/>
              <a:t> de Llano Sierra of the Nationalist Army of the South led by General Francisco Franco declared martial law in Andalucía and made inciting broadcasts calling the South to be purged of Republicans and for Nationalist soldiers to rape as they take the South. Nationalist propaganda warned of a Communist and anarchist takeover of Spain and played up stories of atrocities committed by these groups targeting those who supported the Nationalist cause.</a:t>
            </a:r>
          </a:p>
          <a:p>
            <a:pPr>
              <a:lnSpc>
                <a:spcPct val="90000"/>
              </a:lnSpc>
            </a:pPr>
            <a:r>
              <a:rPr lang="en-US" sz="1400" dirty="0"/>
              <a:t>This propaganda coupled with the declaration of martial law in Southern regions occupied by Nationalist forces gave soldiers a justification for extrajudicial killings of those that did not actively support the Nationalist military uprising. </a:t>
            </a:r>
          </a:p>
          <a:p>
            <a:pPr>
              <a:lnSpc>
                <a:spcPct val="90000"/>
              </a:lnSpc>
            </a:pPr>
            <a:r>
              <a:rPr lang="en-US" sz="1400" dirty="0"/>
              <a:t>These extrajudicial killings as well as executions carried out by Nationalist military tribunals were a way for Nationalist forces to carry out “justice.” </a:t>
            </a:r>
          </a:p>
        </p:txBody>
      </p:sp>
      <p:pic>
        <p:nvPicPr>
          <p:cNvPr id="4" name="Picture 3" descr="3bd4a2a189618fd386ed80c89d2703e0">
            <a:extLst>
              <a:ext uri="{FF2B5EF4-FFF2-40B4-BE49-F238E27FC236}">
                <a16:creationId xmlns:a16="http://schemas.microsoft.com/office/drawing/2014/main" id="{F149E5D2-7E99-4E8F-9778-9A252DE1F973}"/>
              </a:ext>
            </a:extLst>
          </p:cNvPr>
          <p:cNvPicPr>
            <a:picLocks noChangeAspect="1"/>
          </p:cNvPicPr>
          <p:nvPr/>
        </p:nvPicPr>
        <p:blipFill rotWithShape="1">
          <a:blip r:embed="rId2"/>
          <a:srcRect l="23128" r="6462"/>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3" name="Freeform: Shape 12">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204588"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5" name="Freeform: Shape 14">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2871"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389537" y="280416"/>
            <a:ext cx="2425514" cy="2831061"/>
          </a:xfrm>
        </p:spPr>
        <p:txBody>
          <a:bodyPr vert="horz" lIns="91440" tIns="45720" rIns="91440" bIns="45720" rtlCol="0" anchor="b">
            <a:normAutofit/>
          </a:bodyPr>
          <a:lstStyle/>
          <a:p>
            <a:pPr algn="l" defTabSz="914400">
              <a:lnSpc>
                <a:spcPct val="90000"/>
              </a:lnSpc>
            </a:pPr>
            <a:r>
              <a:rPr lang="en-US" sz="3900" kern="1200" dirty="0">
                <a:solidFill>
                  <a:schemeClr val="tx1"/>
                </a:solidFill>
                <a:latin typeface="+mj-lt"/>
                <a:ea typeface="+mj-ea"/>
                <a:cs typeface="+mj-cs"/>
              </a:rPr>
              <a:t>Nationalist Troops Take Balearic Islands</a:t>
            </a:r>
          </a:p>
        </p:txBody>
      </p:sp>
      <p:pic>
        <p:nvPicPr>
          <p:cNvPr id="4" name="Picture 3" descr="23d2aad3a25ae7cecca2f5fe99929d93">
            <a:extLst>
              <a:ext uri="{FF2B5EF4-FFF2-40B4-BE49-F238E27FC236}">
                <a16:creationId xmlns:a16="http://schemas.microsoft.com/office/drawing/2014/main" id="{1BF6F413-F631-4ABB-A27A-4D6BCBC36F82}"/>
              </a:ext>
            </a:extLst>
          </p:cNvPr>
          <p:cNvPicPr>
            <a:picLocks noChangeAspect="1"/>
          </p:cNvPicPr>
          <p:nvPr/>
        </p:nvPicPr>
        <p:blipFill>
          <a:blip r:embed="rId2"/>
          <a:stretch>
            <a:fillRect/>
          </a:stretch>
        </p:blipFill>
        <p:spPr>
          <a:xfrm>
            <a:off x="3687188" y="1563935"/>
            <a:ext cx="4973506" cy="3730129"/>
          </a:xfrm>
          <a:prstGeom prst="rect">
            <a:avLst/>
          </a:prstGeom>
        </p:spPr>
      </p:pic>
      <p:sp>
        <p:nvSpPr>
          <p:cNvPr id="5" name="TextBox 4">
            <a:extLst>
              <a:ext uri="{FF2B5EF4-FFF2-40B4-BE49-F238E27FC236}">
                <a16:creationId xmlns:a16="http://schemas.microsoft.com/office/drawing/2014/main" id="{50A5C279-8FA1-0347-86ED-D6BA18E6170E}"/>
              </a:ext>
            </a:extLst>
          </p:cNvPr>
          <p:cNvSpPr txBox="1"/>
          <p:nvPr/>
        </p:nvSpPr>
        <p:spPr>
          <a:xfrm>
            <a:off x="389537" y="3539738"/>
            <a:ext cx="2425514" cy="1754326"/>
          </a:xfrm>
          <a:prstGeom prst="rect">
            <a:avLst/>
          </a:prstGeom>
          <a:noFill/>
        </p:spPr>
        <p:txBody>
          <a:bodyPr wrap="square" rtlCol="0">
            <a:spAutoFit/>
          </a:bodyPr>
          <a:lstStyle/>
          <a:p>
            <a:r>
              <a:rPr lang="en-US" b="1" dirty="0"/>
              <a:t>July 1936</a:t>
            </a:r>
          </a:p>
          <a:p>
            <a:endParaRPr lang="en-US" dirty="0"/>
          </a:p>
          <a:p>
            <a:r>
              <a:rPr lang="en-US" dirty="0"/>
              <a:t>In the Balearic Islands, Nationalist troops executed around 2,000 people.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Picture 4" descr="Map&#10;&#10;Description automatically generated">
            <a:extLst>
              <a:ext uri="{FF2B5EF4-FFF2-40B4-BE49-F238E27FC236}">
                <a16:creationId xmlns:a16="http://schemas.microsoft.com/office/drawing/2014/main" id="{4D5AA541-94C2-ED4E-A69B-CC790767F83E}"/>
              </a:ext>
            </a:extLst>
          </p:cNvPr>
          <p:cNvPicPr>
            <a:picLocks noChangeAspect="1"/>
          </p:cNvPicPr>
          <p:nvPr/>
        </p:nvPicPr>
        <p:blipFill>
          <a:blip r:embed="rId2"/>
          <a:stretch>
            <a:fillRect/>
          </a:stretch>
        </p:blipFill>
        <p:spPr>
          <a:xfrm>
            <a:off x="692216" y="320040"/>
            <a:ext cx="7757281" cy="4305291"/>
          </a:xfrm>
          <a:prstGeom prst="rect">
            <a:avLst/>
          </a:prstGeom>
        </p:spPr>
      </p:pic>
      <p:sp>
        <p:nvSpPr>
          <p:cNvPr id="12" name="Rectangle 11">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10912"/>
            <a:ext cx="2167128" cy="1344168"/>
          </a:xfrm>
        </p:spPr>
        <p:txBody>
          <a:bodyPr anchor="ctr">
            <a:normAutofit/>
          </a:bodyPr>
          <a:lstStyle/>
          <a:p>
            <a:r>
              <a:rPr lang="en-US" sz="2300">
                <a:solidFill>
                  <a:schemeClr val="bg1"/>
                </a:solidFill>
              </a:rPr>
              <a:t>Nationalist Troops Take the Canary Islands</a:t>
            </a:r>
          </a:p>
        </p:txBody>
      </p:sp>
      <p:cxnSp>
        <p:nvCxnSpPr>
          <p:cNvPr id="14" name="Straight Connector 13">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10912"/>
            <a:ext cx="5232654" cy="1344168"/>
          </a:xfrm>
        </p:spPr>
        <p:txBody>
          <a:bodyPr anchor="ctr">
            <a:normAutofit/>
          </a:bodyPr>
          <a:lstStyle/>
          <a:p>
            <a:pPr marL="0" indent="0">
              <a:buNone/>
            </a:pPr>
            <a:r>
              <a:rPr lang="en-US" sz="1500" b="1" dirty="0">
                <a:solidFill>
                  <a:schemeClr val="bg1"/>
                </a:solidFill>
              </a:rPr>
              <a:t>July 1936</a:t>
            </a:r>
          </a:p>
          <a:p>
            <a:pPr marL="0" indent="0">
              <a:buNone/>
            </a:pPr>
            <a:endParaRPr lang="en-US" sz="1100" dirty="0">
              <a:solidFill>
                <a:schemeClr val="bg1"/>
              </a:solidFill>
            </a:endParaRPr>
          </a:p>
          <a:p>
            <a:pPr marL="0" indent="0">
              <a:buNone/>
            </a:pPr>
            <a:r>
              <a:rPr lang="en-US" sz="1500" dirty="0">
                <a:solidFill>
                  <a:schemeClr val="bg1"/>
                </a:solidFill>
              </a:rPr>
              <a:t>In the Canary Islands, it is estimated that Nationalist forces killed around 2,500 people. </a:t>
            </a:r>
            <a:br>
              <a:rPr lang="en-US" sz="1500" dirty="0">
                <a:solidFill>
                  <a:schemeClr val="bg1"/>
                </a:solidFill>
              </a:rPr>
            </a:br>
            <a:endParaRPr lang="en-US" sz="1500"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descr="9abe88f5fb71366ebd61d66bcc9903dc">
            <a:extLst>
              <a:ext uri="{FF2B5EF4-FFF2-40B4-BE49-F238E27FC236}">
                <a16:creationId xmlns:a16="http://schemas.microsoft.com/office/drawing/2014/main" id="{FE688861-4B12-44CD-B482-978B3DCA7D28}"/>
              </a:ext>
            </a:extLst>
          </p:cNvPr>
          <p:cNvPicPr>
            <a:picLocks noChangeAspect="1"/>
          </p:cNvPicPr>
          <p:nvPr/>
        </p:nvPicPr>
        <p:blipFill>
          <a:blip r:embed="rId2"/>
          <a:stretch>
            <a:fillRect/>
          </a:stretch>
        </p:blipFill>
        <p:spPr>
          <a:xfrm>
            <a:off x="240030" y="426370"/>
            <a:ext cx="8661654" cy="4092630"/>
          </a:xfrm>
          <a:prstGeom prst="rect">
            <a:avLst/>
          </a:prstGeom>
        </p:spPr>
      </p:pic>
      <p:sp>
        <p:nvSpPr>
          <p:cNvPr id="11" name="Rectangle 10">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10912"/>
            <a:ext cx="2167128" cy="1344168"/>
          </a:xfrm>
        </p:spPr>
        <p:txBody>
          <a:bodyPr anchor="ctr">
            <a:normAutofit/>
          </a:bodyPr>
          <a:lstStyle/>
          <a:p>
            <a:r>
              <a:rPr lang="en-US" sz="2300">
                <a:solidFill>
                  <a:schemeClr val="bg1"/>
                </a:solidFill>
              </a:rPr>
              <a:t>Nationalist Troops Take Palencia</a:t>
            </a:r>
          </a:p>
        </p:txBody>
      </p:sp>
      <p:cxnSp>
        <p:nvCxnSpPr>
          <p:cNvPr id="13" name="Straight Connector 12">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10912"/>
            <a:ext cx="5232654" cy="1344168"/>
          </a:xfrm>
        </p:spPr>
        <p:txBody>
          <a:bodyPr anchor="ctr">
            <a:normAutofit/>
          </a:bodyPr>
          <a:lstStyle/>
          <a:p>
            <a:pPr marL="0" indent="0">
              <a:buNone/>
            </a:pPr>
            <a:r>
              <a:rPr lang="en-US" sz="1500" b="1" dirty="0">
                <a:solidFill>
                  <a:schemeClr val="bg1"/>
                </a:solidFill>
              </a:rPr>
              <a:t>July 1936</a:t>
            </a:r>
          </a:p>
          <a:p>
            <a:pPr marL="0" indent="0">
              <a:buNone/>
            </a:pPr>
            <a:endParaRPr lang="en-US" sz="1050" dirty="0">
              <a:solidFill>
                <a:schemeClr val="bg1"/>
              </a:solidFill>
            </a:endParaRPr>
          </a:p>
          <a:p>
            <a:pPr marL="0" indent="0">
              <a:buNone/>
            </a:pPr>
            <a:r>
              <a:rPr lang="en-US" sz="1500" dirty="0">
                <a:solidFill>
                  <a:schemeClr val="bg1"/>
                </a:solidFill>
              </a:rPr>
              <a:t>In Palencia, Nationalist troops executed 1,500. Throughout the province 1.1 to 3.3% of the population was executed. </a:t>
            </a: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4346" y="638089"/>
            <a:ext cx="3614166" cy="1476801"/>
          </a:xfrm>
        </p:spPr>
        <p:txBody>
          <a:bodyPr anchor="b">
            <a:normAutofit/>
          </a:bodyPr>
          <a:lstStyle/>
          <a:p>
            <a:pPr algn="l">
              <a:lnSpc>
                <a:spcPct val="90000"/>
              </a:lnSpc>
            </a:pPr>
            <a:r>
              <a:rPr lang="en-GB" sz="4700" dirty="0"/>
              <a:t>Executions in Zamora</a:t>
            </a:r>
          </a:p>
        </p:txBody>
      </p:sp>
      <p:pic>
        <p:nvPicPr>
          <p:cNvPr id="4" name="Picture 3" descr="e61f528980de40ededc4b0ab093b798a">
            <a:extLst>
              <a:ext uri="{FF2B5EF4-FFF2-40B4-BE49-F238E27FC236}">
                <a16:creationId xmlns:a16="http://schemas.microsoft.com/office/drawing/2014/main" id="{AB086564-A664-4310-B327-493ECADB8290}"/>
              </a:ext>
            </a:extLst>
          </p:cNvPr>
          <p:cNvPicPr>
            <a:picLocks noChangeAspect="1"/>
          </p:cNvPicPr>
          <p:nvPr/>
        </p:nvPicPr>
        <p:blipFill rotWithShape="1">
          <a:blip r:embed="rId2"/>
          <a:srcRect l="34258" r="24233" b="1"/>
          <a:stretch/>
        </p:blipFill>
        <p:spPr>
          <a:xfrm>
            <a:off x="660615" y="640080"/>
            <a:ext cx="3719401" cy="5577840"/>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54346" y="2664886"/>
            <a:ext cx="3614166" cy="3550789"/>
          </a:xfrm>
        </p:spPr>
        <p:txBody>
          <a:bodyPr anchor="t">
            <a:normAutofit/>
          </a:bodyPr>
          <a:lstStyle/>
          <a:p>
            <a:pPr marL="0" indent="0">
              <a:buNone/>
            </a:pPr>
            <a:r>
              <a:rPr lang="en-US" sz="1900" b="1" dirty="0"/>
              <a:t>July 16, 1936 </a:t>
            </a:r>
          </a:p>
          <a:p>
            <a:pPr marL="0" indent="0">
              <a:buNone/>
            </a:pPr>
            <a:endParaRPr lang="en-US" sz="1400" dirty="0"/>
          </a:p>
          <a:p>
            <a:pPr marL="0" indent="0">
              <a:buNone/>
            </a:pPr>
            <a:r>
              <a:rPr lang="en-US" sz="1900" dirty="0"/>
              <a:t>In Zamora, the coup succeeded easily, and Nationalist forces began imprisoning, torturing, sexually assaulting, and executing Socialists, trade unionists, and Republican officials and schoolteachers. It is estimated that 1,330 were executed.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2137A3-E038-42CD-8F6C-D3C0E23A8FD2}"/>
              </a:ext>
            </a:extLst>
          </p:cNvPr>
          <p:cNvSpPr>
            <a:spLocks noGrp="1"/>
          </p:cNvSpPr>
          <p:nvPr>
            <p:ph type="title"/>
          </p:nvPr>
        </p:nvSpPr>
        <p:spPr>
          <a:xfrm>
            <a:off x="445770" y="640263"/>
            <a:ext cx="2866644" cy="1344975"/>
          </a:xfrm>
        </p:spPr>
        <p:txBody>
          <a:bodyPr>
            <a:normAutofit/>
          </a:bodyPr>
          <a:lstStyle/>
          <a:p>
            <a:r>
              <a:rPr lang="en-GB" sz="3100">
                <a:solidFill>
                  <a:schemeClr val="bg1"/>
                </a:solidFill>
              </a:rPr>
              <a:t>Ten Stages of Genocide</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EA31FA-D93F-4568-AE45-948FF58F0380}"/>
              </a:ext>
            </a:extLst>
          </p:cNvPr>
          <p:cNvSpPr>
            <a:spLocks noGrp="1"/>
          </p:cNvSpPr>
          <p:nvPr>
            <p:ph idx="1"/>
          </p:nvPr>
        </p:nvSpPr>
        <p:spPr>
          <a:xfrm>
            <a:off x="476631" y="2239006"/>
            <a:ext cx="2866644" cy="3773010"/>
          </a:xfrm>
        </p:spPr>
        <p:txBody>
          <a:bodyPr>
            <a:normAutofit/>
          </a:bodyPr>
          <a:lstStyle/>
          <a:p>
            <a:pPr marL="0" indent="0">
              <a:lnSpc>
                <a:spcPct val="90000"/>
              </a:lnSpc>
              <a:buNone/>
            </a:pPr>
            <a:r>
              <a:rPr lang="en-US" sz="1300" dirty="0">
                <a:solidFill>
                  <a:schemeClr val="bg1"/>
                </a:solidFill>
              </a:rPr>
              <a:t>Dr. Gregory Stanton, Founding President of Genocide Watch, is the author of the Ten Stages of Genocide. Many of these were present during the Spanish Civil War and the subsequent Franco Regime. </a:t>
            </a:r>
          </a:p>
          <a:p>
            <a:pPr>
              <a:lnSpc>
                <a:spcPct val="90000"/>
              </a:lnSpc>
            </a:pPr>
            <a:endParaRPr lang="en-US" sz="1300" dirty="0">
              <a:solidFill>
                <a:schemeClr val="bg1"/>
              </a:solidFill>
            </a:endParaRPr>
          </a:p>
          <a:p>
            <a:pPr>
              <a:lnSpc>
                <a:spcPct val="90000"/>
              </a:lnSpc>
              <a:buFont typeface="+mj-lt"/>
              <a:buAutoNum type="arabicPeriod"/>
            </a:pPr>
            <a:r>
              <a:rPr lang="en-US" sz="1300" dirty="0">
                <a:solidFill>
                  <a:schemeClr val="bg1"/>
                </a:solidFill>
              </a:rPr>
              <a:t>Classification </a:t>
            </a:r>
          </a:p>
          <a:p>
            <a:pPr>
              <a:lnSpc>
                <a:spcPct val="90000"/>
              </a:lnSpc>
              <a:buFont typeface="+mj-lt"/>
              <a:buAutoNum type="arabicPeriod"/>
            </a:pPr>
            <a:r>
              <a:rPr lang="en-US" sz="1300" dirty="0">
                <a:solidFill>
                  <a:schemeClr val="bg1"/>
                </a:solidFill>
              </a:rPr>
              <a:t>Symbolization </a:t>
            </a:r>
          </a:p>
          <a:p>
            <a:pPr>
              <a:lnSpc>
                <a:spcPct val="90000"/>
              </a:lnSpc>
              <a:buFont typeface="+mj-lt"/>
              <a:buAutoNum type="arabicPeriod"/>
            </a:pPr>
            <a:r>
              <a:rPr lang="en-US" sz="1300" dirty="0">
                <a:solidFill>
                  <a:schemeClr val="bg1"/>
                </a:solidFill>
              </a:rPr>
              <a:t>Discrimination </a:t>
            </a:r>
          </a:p>
          <a:p>
            <a:pPr>
              <a:lnSpc>
                <a:spcPct val="90000"/>
              </a:lnSpc>
              <a:buFont typeface="+mj-lt"/>
              <a:buAutoNum type="arabicPeriod"/>
            </a:pPr>
            <a:r>
              <a:rPr lang="en-US" sz="1300" dirty="0">
                <a:solidFill>
                  <a:schemeClr val="bg1"/>
                </a:solidFill>
              </a:rPr>
              <a:t>Dehumanization</a:t>
            </a:r>
          </a:p>
          <a:p>
            <a:pPr>
              <a:lnSpc>
                <a:spcPct val="90000"/>
              </a:lnSpc>
              <a:buFont typeface="+mj-lt"/>
              <a:buAutoNum type="arabicPeriod"/>
            </a:pPr>
            <a:r>
              <a:rPr lang="en-US" sz="1300" dirty="0">
                <a:solidFill>
                  <a:schemeClr val="bg1"/>
                </a:solidFill>
              </a:rPr>
              <a:t>Organization</a:t>
            </a:r>
          </a:p>
          <a:p>
            <a:pPr>
              <a:lnSpc>
                <a:spcPct val="90000"/>
              </a:lnSpc>
              <a:buFont typeface="+mj-lt"/>
              <a:buAutoNum type="arabicPeriod"/>
            </a:pPr>
            <a:r>
              <a:rPr lang="en-US" sz="1300" dirty="0">
                <a:solidFill>
                  <a:schemeClr val="bg1"/>
                </a:solidFill>
              </a:rPr>
              <a:t>Polarization</a:t>
            </a:r>
          </a:p>
          <a:p>
            <a:pPr>
              <a:lnSpc>
                <a:spcPct val="90000"/>
              </a:lnSpc>
              <a:buFont typeface="+mj-lt"/>
              <a:buAutoNum type="arabicPeriod"/>
            </a:pPr>
            <a:r>
              <a:rPr lang="en-US" sz="1300" dirty="0">
                <a:solidFill>
                  <a:schemeClr val="bg1"/>
                </a:solidFill>
              </a:rPr>
              <a:t>Preparation</a:t>
            </a:r>
          </a:p>
          <a:p>
            <a:pPr>
              <a:lnSpc>
                <a:spcPct val="90000"/>
              </a:lnSpc>
              <a:buFont typeface="+mj-lt"/>
              <a:buAutoNum type="arabicPeriod"/>
            </a:pPr>
            <a:r>
              <a:rPr lang="en-US" sz="1300" dirty="0">
                <a:solidFill>
                  <a:schemeClr val="bg1"/>
                </a:solidFill>
              </a:rPr>
              <a:t>Persecution</a:t>
            </a:r>
          </a:p>
          <a:p>
            <a:pPr>
              <a:lnSpc>
                <a:spcPct val="90000"/>
              </a:lnSpc>
              <a:buFont typeface="+mj-lt"/>
              <a:buAutoNum type="arabicPeriod"/>
            </a:pPr>
            <a:r>
              <a:rPr lang="en-US" sz="1300" dirty="0">
                <a:solidFill>
                  <a:schemeClr val="bg1"/>
                </a:solidFill>
              </a:rPr>
              <a:t>Extermination</a:t>
            </a:r>
          </a:p>
          <a:p>
            <a:pPr>
              <a:lnSpc>
                <a:spcPct val="90000"/>
              </a:lnSpc>
              <a:buFont typeface="+mj-lt"/>
              <a:buAutoNum type="arabicPeriod"/>
            </a:pPr>
            <a:r>
              <a:rPr lang="en-US" sz="1300" dirty="0">
                <a:solidFill>
                  <a:schemeClr val="bg1"/>
                </a:solidFill>
              </a:rPr>
              <a:t>Denial</a:t>
            </a:r>
            <a:endParaRPr lang="en-GB" sz="1300" dirty="0">
              <a:solidFill>
                <a:schemeClr val="bg1"/>
              </a:solidFill>
            </a:endParaRPr>
          </a:p>
        </p:txBody>
      </p:sp>
      <p:pic>
        <p:nvPicPr>
          <p:cNvPr id="5" name="Picture 4" descr="A picture containing timeline&#10;&#10;Description automatically generated">
            <a:extLst>
              <a:ext uri="{FF2B5EF4-FFF2-40B4-BE49-F238E27FC236}">
                <a16:creationId xmlns:a16="http://schemas.microsoft.com/office/drawing/2014/main" id="{FC2B038F-9D88-4137-9DC5-8ABF6EF605EC}"/>
              </a:ext>
            </a:extLst>
          </p:cNvPr>
          <p:cNvPicPr>
            <a:picLocks noChangeAspect="1"/>
          </p:cNvPicPr>
          <p:nvPr/>
        </p:nvPicPr>
        <p:blipFill>
          <a:blip r:embed="rId2"/>
          <a:stretch>
            <a:fillRect/>
          </a:stretch>
        </p:blipFill>
        <p:spPr>
          <a:xfrm>
            <a:off x="3833037" y="1922689"/>
            <a:ext cx="4947489" cy="2857173"/>
          </a:xfrm>
          <a:prstGeom prst="rect">
            <a:avLst/>
          </a:prstGeom>
        </p:spPr>
      </p:pic>
    </p:spTree>
    <p:extLst>
      <p:ext uri="{BB962C8B-B14F-4D97-AF65-F5344CB8AC3E}">
        <p14:creationId xmlns:p14="http://schemas.microsoft.com/office/powerpoint/2010/main" val="349395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21732"/>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a3850bd83f344521f99cd2b05d21117">
            <a:extLst>
              <a:ext uri="{FF2B5EF4-FFF2-40B4-BE49-F238E27FC236}">
                <a16:creationId xmlns:a16="http://schemas.microsoft.com/office/drawing/2014/main" id="{7FD96CAB-CD35-4A25-9F7C-A959D998114C}"/>
              </a:ext>
            </a:extLst>
          </p:cNvPr>
          <p:cNvPicPr>
            <a:picLocks noChangeAspect="1"/>
          </p:cNvPicPr>
          <p:nvPr/>
        </p:nvPicPr>
        <p:blipFill rotWithShape="1">
          <a:blip r:embed="rId2"/>
          <a:srcRect r="30684"/>
          <a:stretch/>
        </p:blipFill>
        <p:spPr>
          <a:xfrm>
            <a:off x="461874" y="549714"/>
            <a:ext cx="4861300" cy="3646887"/>
          </a:xfrm>
          <a:prstGeom prst="rect">
            <a:avLst/>
          </a:prstGeom>
        </p:spPr>
      </p:pic>
      <p:sp>
        <p:nvSpPr>
          <p:cNvPr id="53" name="Rectangle 5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0891"/>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5963"/>
            <a:ext cx="4945641" cy="1625210"/>
          </a:xfrm>
        </p:spPr>
        <p:txBody>
          <a:bodyPr>
            <a:normAutofit/>
          </a:bodyPr>
          <a:lstStyle/>
          <a:p>
            <a:r>
              <a:rPr lang="en-GB">
                <a:solidFill>
                  <a:srgbClr val="FFFFFF"/>
                </a:solidFill>
              </a:rPr>
              <a:t>Wartime Military Judicial Apparatus</a:t>
            </a:r>
          </a:p>
        </p:txBody>
      </p:sp>
      <p:sp>
        <p:nvSpPr>
          <p:cNvPr id="55" name="Rectangle 5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64352" y="549714"/>
            <a:ext cx="2817774" cy="5841459"/>
          </a:xfrm>
        </p:spPr>
        <p:txBody>
          <a:bodyPr anchor="ctr">
            <a:normAutofit/>
          </a:bodyPr>
          <a:lstStyle/>
          <a:p>
            <a:pPr marL="0" indent="0">
              <a:lnSpc>
                <a:spcPct val="90000"/>
              </a:lnSpc>
              <a:buNone/>
            </a:pPr>
            <a:r>
              <a:rPr lang="en-US" sz="1200" b="1" dirty="0">
                <a:solidFill>
                  <a:srgbClr val="FFFFFF"/>
                </a:solidFill>
              </a:rPr>
              <a:t>July 17, 1936 – April 1939</a:t>
            </a:r>
          </a:p>
          <a:p>
            <a:pPr marL="0" indent="0">
              <a:lnSpc>
                <a:spcPct val="90000"/>
              </a:lnSpc>
              <a:buNone/>
            </a:pPr>
            <a:endParaRPr lang="en-US" sz="1200" b="1" dirty="0">
              <a:solidFill>
                <a:srgbClr val="FFFFFF"/>
              </a:solidFill>
            </a:endParaRPr>
          </a:p>
          <a:p>
            <a:pPr>
              <a:lnSpc>
                <a:spcPct val="90000"/>
              </a:lnSpc>
            </a:pPr>
            <a:r>
              <a:rPr lang="en-US" sz="1200" dirty="0">
                <a:solidFill>
                  <a:srgbClr val="FFFFFF"/>
                </a:solidFill>
              </a:rPr>
              <a:t>After declaring martial law in occupied areas, Nationalist set up military tribunals to round up, arrest, and try those that did not actively support the Nationalist military uprising such as: Communists, anarchists, leftist politicians, those who had voted for the Popular Front, trade unionists, Freemasons, Republican soldiers, Jews, intellectuals, leftist civil servants, leftist mayors or governors, etc. </a:t>
            </a:r>
          </a:p>
          <a:p>
            <a:pPr>
              <a:lnSpc>
                <a:spcPct val="90000"/>
              </a:lnSpc>
            </a:pPr>
            <a:r>
              <a:rPr lang="en-US" sz="1200" dirty="0">
                <a:solidFill>
                  <a:srgbClr val="FFFFFF"/>
                </a:solidFill>
              </a:rPr>
              <a:t>These tribunals were essentially show trials, operating on denunciations as proof of guilt with no opportunity for a defense for the accused and the possibility for the accused to be found innocent. Many prisoners underwent intense interrogations where they would be tortured into “confessing” to their “crimes.” Those found guilty usually were executed though other punishments included fines and confiscation of assets. If the accused could not be found or had gone into exile, punishments were also dealt out to spouses or relatives in their stead.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9364" y="1153571"/>
            <a:ext cx="2557465" cy="4461163"/>
          </a:xfrm>
        </p:spPr>
        <p:txBody>
          <a:bodyPr>
            <a:normAutofit/>
          </a:bodyPr>
          <a:lstStyle/>
          <a:p>
            <a:r>
              <a:rPr lang="en-US" sz="3400" dirty="0">
                <a:solidFill>
                  <a:srgbClr val="FFFFFF"/>
                </a:solidFill>
              </a:rPr>
              <a:t>Nationalists Lay Siege to La Macarena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buNone/>
            </a:pPr>
            <a:r>
              <a:rPr b="1" dirty="0"/>
              <a:t>Jul</a:t>
            </a:r>
            <a:r>
              <a:rPr lang="en-US" b="1" dirty="0"/>
              <a:t>y</a:t>
            </a:r>
            <a:r>
              <a:rPr b="1" dirty="0"/>
              <a:t> 19, 1936</a:t>
            </a:r>
          </a:p>
          <a:p>
            <a:pPr marL="0" indent="0">
              <a:buNone/>
            </a:pPr>
            <a:endParaRPr lang="en-US" dirty="0"/>
          </a:p>
          <a:p>
            <a:pPr marL="0" indent="0">
              <a:buNone/>
            </a:pPr>
            <a:r>
              <a:rPr dirty="0"/>
              <a:t>Nationalist forces used women and children as shields, laying siege to the city and threatening to shoot anyone displaying any pro Republican slogans</a:t>
            </a:r>
            <a:br>
              <a:rPr dirty="0"/>
            </a:b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f616a2fb73dbf760079d12edf21430b">
            <a:extLst>
              <a:ext uri="{FF2B5EF4-FFF2-40B4-BE49-F238E27FC236}">
                <a16:creationId xmlns:a16="http://schemas.microsoft.com/office/drawing/2014/main" id="{FDE0D28C-87E5-46A1-A553-0B707BB7F605}"/>
              </a:ext>
            </a:extLst>
          </p:cNvPr>
          <p:cNvPicPr>
            <a:picLocks noChangeAspect="1"/>
          </p:cNvPicPr>
          <p:nvPr/>
        </p:nvPicPr>
        <p:blipFill rotWithShape="1">
          <a:blip r:embed="rId2"/>
          <a:srcRect t="9091" r="27272"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GB" sz="3500"/>
              <a:t>Nationalist Troops Occupy Seville</a:t>
            </a:r>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1900" b="1"/>
              <a:t>July 19, 1936</a:t>
            </a:r>
          </a:p>
          <a:p>
            <a:pPr marL="0" indent="0">
              <a:lnSpc>
                <a:spcPct val="90000"/>
              </a:lnSpc>
              <a:buNone/>
            </a:pPr>
            <a:endParaRPr lang="en-US" sz="1900"/>
          </a:p>
          <a:p>
            <a:pPr marL="0" indent="0">
              <a:lnSpc>
                <a:spcPct val="90000"/>
              </a:lnSpc>
              <a:buNone/>
            </a:pPr>
            <a:r>
              <a:rPr lang="en-US" sz="1900"/>
              <a:t>In taking the city, Nationalist troops took 68 Republican prisoners and divide them into 6 groups. Nationalist troops then took these prisoner groups  to prominent working-class neighborhoods in Seville and shot them. The bodies of these Republican prisoners were left to terrorize the populations. As Nationalist troops take more villages in the region, Republican prisoners were taken back to Seville to be executed by Nationalist military tribunals. </a:t>
            </a:r>
            <a:br>
              <a:rPr lang="en-US" sz="1900"/>
            </a:br>
            <a:endParaRPr lang="en-US" sz="1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2394" y="489507"/>
            <a:ext cx="2318706" cy="1655483"/>
          </a:xfrm>
        </p:spPr>
        <p:txBody>
          <a:bodyPr anchor="b">
            <a:normAutofit/>
          </a:bodyPr>
          <a:lstStyle/>
          <a:p>
            <a:pPr algn="l">
              <a:lnSpc>
                <a:spcPct val="90000"/>
              </a:lnSpc>
            </a:pPr>
            <a:r>
              <a:rPr lang="en-GB" sz="3500" dirty="0"/>
              <a:t>Nationalist Troops Take Ávila</a:t>
            </a:r>
          </a:p>
        </p:txBody>
      </p:sp>
      <p:pic>
        <p:nvPicPr>
          <p:cNvPr id="4" name="Picture 3" descr="8c45f497c78630de9af8c1119c8fe47e">
            <a:extLst>
              <a:ext uri="{FF2B5EF4-FFF2-40B4-BE49-F238E27FC236}">
                <a16:creationId xmlns:a16="http://schemas.microsoft.com/office/drawing/2014/main" id="{7332D7C7-DD8C-46A2-9227-5653170D320B}"/>
              </a:ext>
            </a:extLst>
          </p:cNvPr>
          <p:cNvPicPr>
            <a:picLocks noChangeAspect="1"/>
          </p:cNvPicPr>
          <p:nvPr/>
        </p:nvPicPr>
        <p:blipFill rotWithShape="1">
          <a:blip r:embed="rId2"/>
          <a:srcRect l="20932" r="15907" b="-2"/>
          <a:stretch/>
        </p:blipFill>
        <p:spPr>
          <a:xfrm>
            <a:off x="20" y="431"/>
            <a:ext cx="6086455" cy="6408311"/>
          </a:xfrm>
          <a:prstGeom prst="rect">
            <a:avLst/>
          </a:prstGeom>
        </p:spPr>
      </p:pic>
      <p:sp>
        <p:nvSpPr>
          <p:cNvPr id="3" name="Content Placeholder 2"/>
          <p:cNvSpPr>
            <a:spLocks noGrp="1"/>
          </p:cNvSpPr>
          <p:nvPr>
            <p:ph idx="1"/>
          </p:nvPr>
        </p:nvSpPr>
        <p:spPr>
          <a:xfrm>
            <a:off x="6482394" y="2418408"/>
            <a:ext cx="2207110" cy="3540265"/>
          </a:xfrm>
        </p:spPr>
        <p:txBody>
          <a:bodyPr>
            <a:normAutofit/>
          </a:bodyPr>
          <a:lstStyle/>
          <a:p>
            <a:pPr marL="0" indent="0">
              <a:buNone/>
            </a:pPr>
            <a:r>
              <a:rPr lang="en-US" sz="1700" b="1"/>
              <a:t>July 19, 1936</a:t>
            </a:r>
          </a:p>
          <a:p>
            <a:pPr marL="0" indent="0">
              <a:buNone/>
            </a:pPr>
            <a:endParaRPr lang="en-US" sz="1700" b="1"/>
          </a:p>
          <a:p>
            <a:pPr marL="0" indent="0">
              <a:buNone/>
            </a:pPr>
            <a:r>
              <a:rPr lang="en-US" sz="1700"/>
              <a:t>After Nationalist troops took the city, Nationalists shot the Civil Governor on August 4th and executed over 600 people across the province</a:t>
            </a:r>
            <a:br>
              <a:rPr lang="en-US" sz="1700"/>
            </a:br>
            <a:br>
              <a:rPr lang="en-US" sz="1700"/>
            </a:br>
            <a:endParaRPr lang="en-US" sz="1700"/>
          </a:p>
        </p:txBody>
      </p:sp>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0a3bd3ee1498feb6df2c907f86d49a5b">
            <a:extLst>
              <a:ext uri="{FF2B5EF4-FFF2-40B4-BE49-F238E27FC236}">
                <a16:creationId xmlns:a16="http://schemas.microsoft.com/office/drawing/2014/main" id="{8197857D-72AA-4D55-9BD3-7AB4D069A237}"/>
              </a:ext>
            </a:extLst>
          </p:cNvPr>
          <p:cNvPicPr>
            <a:picLocks noChangeAspect="1"/>
          </p:cNvPicPr>
          <p:nvPr/>
        </p:nvPicPr>
        <p:blipFill rotWithShape="1">
          <a:blip r:embed="rId2"/>
          <a:srcRect/>
          <a:stretch/>
        </p:blipFill>
        <p:spPr>
          <a:xfrm>
            <a:off x="20" y="10"/>
            <a:ext cx="914398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nSpc>
                <a:spcPct val="90000"/>
              </a:lnSpc>
            </a:pPr>
            <a:r>
              <a:rPr lang="fr-FR" sz="2900"/>
              <a:t>Nationalist Troops Take Arcos de la Frontera</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buNone/>
            </a:pPr>
            <a:r>
              <a:rPr lang="en-US" sz="2000" b="1" dirty="0"/>
              <a:t>July 19, 1936</a:t>
            </a:r>
          </a:p>
          <a:p>
            <a:endParaRPr lang="en-US" sz="2000" dirty="0"/>
          </a:p>
          <a:p>
            <a:pPr marL="0" indent="0">
              <a:buNone/>
            </a:pPr>
            <a:r>
              <a:rPr lang="en-US" sz="2000" dirty="0"/>
              <a:t>After Nationalist troops occupied the city, they shot 86 Republicans.</a:t>
            </a:r>
            <a:br>
              <a:rPr lang="en-US" sz="1600" dirty="0"/>
            </a:b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7" y="548640"/>
            <a:ext cx="7157553" cy="1188720"/>
          </a:xfrm>
        </p:spPr>
        <p:txBody>
          <a:bodyPr>
            <a:normAutofit/>
          </a:bodyPr>
          <a:lstStyle/>
          <a:p>
            <a:pPr>
              <a:lnSpc>
                <a:spcPct val="90000"/>
              </a:lnSpc>
            </a:pPr>
            <a:r>
              <a:rPr lang="en-US" sz="3700">
                <a:solidFill>
                  <a:schemeClr val="tx1">
                    <a:lumMod val="85000"/>
                    <a:lumOff val="15000"/>
                  </a:schemeClr>
                </a:solidFill>
              </a:rPr>
              <a:t>Nationalist Troops Take Valladolid</a:t>
            </a:r>
          </a:p>
        </p:txBody>
      </p:sp>
      <p:sp>
        <p:nvSpPr>
          <p:cNvPr id="3" name="Content Placeholder 2"/>
          <p:cNvSpPr>
            <a:spLocks noGrp="1"/>
          </p:cNvSpPr>
          <p:nvPr>
            <p:ph idx="1"/>
          </p:nvPr>
        </p:nvSpPr>
        <p:spPr>
          <a:xfrm>
            <a:off x="852777" y="2295242"/>
            <a:ext cx="7157553" cy="3675653"/>
          </a:xfrm>
        </p:spPr>
        <p:txBody>
          <a:bodyPr anchor="ctr">
            <a:normAutofit lnSpcReduction="10000"/>
          </a:bodyPr>
          <a:lstStyle/>
          <a:p>
            <a:pPr marL="0" indent="0">
              <a:lnSpc>
                <a:spcPct val="90000"/>
              </a:lnSpc>
              <a:buNone/>
            </a:pPr>
            <a:r>
              <a:rPr lang="en-US" sz="1800" b="1" dirty="0">
                <a:solidFill>
                  <a:schemeClr val="tx1">
                    <a:lumMod val="85000"/>
                    <a:lumOff val="15000"/>
                  </a:schemeClr>
                </a:solidFill>
              </a:rPr>
              <a:t>July 19, 1936</a:t>
            </a:r>
          </a:p>
          <a:p>
            <a:pPr marL="0" indent="0">
              <a:lnSpc>
                <a:spcPct val="90000"/>
              </a:lnSpc>
              <a:buNone/>
            </a:pPr>
            <a:endParaRPr lang="en-US" sz="1800" b="1" dirty="0">
              <a:solidFill>
                <a:schemeClr val="tx1">
                  <a:lumMod val="85000"/>
                  <a:lumOff val="15000"/>
                </a:schemeClr>
              </a:solidFill>
            </a:endParaRPr>
          </a:p>
          <a:p>
            <a:pPr marL="0" indent="0">
              <a:lnSpc>
                <a:spcPct val="90000"/>
              </a:lnSpc>
              <a:buNone/>
            </a:pPr>
            <a:r>
              <a:rPr lang="en-US" sz="1800" dirty="0">
                <a:solidFill>
                  <a:schemeClr val="tx1">
                    <a:lumMod val="85000"/>
                    <a:lumOff val="15000"/>
                  </a:schemeClr>
                </a:solidFill>
              </a:rPr>
              <a:t>On July 18th, Nationalist troops arrested 448 leftist men. Historian Paul Preston estimates that around 1000 Republicans, Socialists, and anarcho-syndicalists were arrested from August-September 1936. On July 19th, Nationalist troops arrested and shot the Civil governor and the mayor, and General </a:t>
            </a:r>
            <a:r>
              <a:rPr lang="en-US" sz="1800" dirty="0" err="1">
                <a:solidFill>
                  <a:schemeClr val="tx1">
                    <a:lumMod val="85000"/>
                    <a:lumOff val="15000"/>
                  </a:schemeClr>
                </a:solidFill>
              </a:rPr>
              <a:t>Saliquet</a:t>
            </a:r>
            <a:r>
              <a:rPr lang="en-US" sz="1800" dirty="0">
                <a:solidFill>
                  <a:schemeClr val="tx1">
                    <a:lumMod val="85000"/>
                    <a:lumOff val="15000"/>
                  </a:schemeClr>
                </a:solidFill>
              </a:rPr>
              <a:t> declared martial law. Between July and December 1936, Nationalists tried 1,300 leftists. These “trials” were simply reading the name of the accused, their “crimes,” and their sentence. There was no chance for those accused to make a defense. At least 616 executions were recorded, however, many other killings were carried out by Falangist “dawn patrols” which were more widespread and less public spectacles. Historian, Paul Preston estimates that about 928 people were killed by dawn patrols.  </a:t>
            </a:r>
            <a:br>
              <a:rPr lang="en-US" sz="1400" dirty="0">
                <a:solidFill>
                  <a:schemeClr val="tx1">
                    <a:lumMod val="85000"/>
                    <a:lumOff val="15000"/>
                  </a:schemeClr>
                </a:solidFill>
              </a:rPr>
            </a:br>
            <a:endParaRPr lang="en-US" sz="14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425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16804"/>
            <a:ext cx="4945641" cy="1625210"/>
          </a:xfrm>
        </p:spPr>
        <p:txBody>
          <a:bodyPr>
            <a:normAutofit/>
          </a:bodyPr>
          <a:lstStyle/>
          <a:p>
            <a:r>
              <a:rPr lang="en-US">
                <a:solidFill>
                  <a:srgbClr val="FFFFFF"/>
                </a:solidFill>
              </a:rPr>
              <a:t>Nationalists Take Logroño</a:t>
            </a:r>
          </a:p>
        </p:txBody>
      </p:sp>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6a431cd6aed709eac1e3eb9eee099746">
            <a:extLst>
              <a:ext uri="{FF2B5EF4-FFF2-40B4-BE49-F238E27FC236}">
                <a16:creationId xmlns:a16="http://schemas.microsoft.com/office/drawing/2014/main" id="{3FC21E78-09A4-4AE9-BB34-5EEA3CF8A76D}"/>
              </a:ext>
            </a:extLst>
          </p:cNvPr>
          <p:cNvPicPr>
            <a:picLocks noChangeAspect="1"/>
          </p:cNvPicPr>
          <p:nvPr/>
        </p:nvPicPr>
        <p:blipFill>
          <a:blip r:embed="rId2"/>
          <a:stretch>
            <a:fillRect/>
          </a:stretch>
        </p:blipFill>
        <p:spPr>
          <a:xfrm>
            <a:off x="461266" y="2660287"/>
            <a:ext cx="4862516" cy="3646887"/>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64352" y="516804"/>
            <a:ext cx="2818382" cy="5790369"/>
          </a:xfrm>
        </p:spPr>
        <p:txBody>
          <a:bodyPr anchor="ctr">
            <a:normAutofit fontScale="92500"/>
          </a:bodyPr>
          <a:lstStyle/>
          <a:p>
            <a:pPr marL="0" indent="0">
              <a:lnSpc>
                <a:spcPct val="90000"/>
              </a:lnSpc>
              <a:buNone/>
            </a:pPr>
            <a:r>
              <a:rPr lang="en-US" sz="1600" b="1" dirty="0">
                <a:solidFill>
                  <a:srgbClr val="FFFFFF"/>
                </a:solidFill>
              </a:rPr>
              <a:t>July 19, 1936 </a:t>
            </a:r>
          </a:p>
          <a:p>
            <a:pPr marL="0" indent="0">
              <a:lnSpc>
                <a:spcPct val="90000"/>
              </a:lnSpc>
              <a:buNone/>
            </a:pPr>
            <a:endParaRPr lang="en-US" sz="1600" b="1" dirty="0">
              <a:solidFill>
                <a:srgbClr val="FFFFFF"/>
              </a:solidFill>
            </a:endParaRPr>
          </a:p>
          <a:p>
            <a:pPr>
              <a:lnSpc>
                <a:spcPct val="90000"/>
              </a:lnSpc>
            </a:pPr>
            <a:r>
              <a:rPr lang="en-US" sz="1600" dirty="0">
                <a:solidFill>
                  <a:srgbClr val="FFFFFF"/>
                </a:solidFill>
              </a:rPr>
              <a:t>On July 19th, </a:t>
            </a:r>
            <a:r>
              <a:rPr lang="en-US" sz="1600" dirty="0" err="1">
                <a:solidFill>
                  <a:srgbClr val="FFFFFF"/>
                </a:solidFill>
              </a:rPr>
              <a:t>Logroño</a:t>
            </a:r>
            <a:r>
              <a:rPr lang="en-US" sz="1600" dirty="0">
                <a:solidFill>
                  <a:srgbClr val="FFFFFF"/>
                </a:solidFill>
              </a:rPr>
              <a:t> was under control of Nationalist troops. During this occupation, Nationalist troops arrested and executed perceived leftists who were those that did not actively support the Nationalist military uprising. The bulk of the executions of leftists took place over the next 6 months and were extrajudicial. </a:t>
            </a:r>
          </a:p>
          <a:p>
            <a:pPr>
              <a:lnSpc>
                <a:spcPct val="90000"/>
              </a:lnSpc>
            </a:pPr>
            <a:r>
              <a:rPr lang="en-US" sz="1600" dirty="0">
                <a:solidFill>
                  <a:srgbClr val="FFFFFF"/>
                </a:solidFill>
              </a:rPr>
              <a:t>Around January 1937, military “trials” of leftists begin. To handle the increasing prisoner population, Nationalists converted many buildings into prisons. With the steady stream of leftist executions, the cemetery was full and those killed were then buried in the neighboring town of </a:t>
            </a:r>
            <a:r>
              <a:rPr lang="en-US" sz="1600" dirty="0" err="1">
                <a:solidFill>
                  <a:srgbClr val="FFFFFF"/>
                </a:solidFill>
              </a:rPr>
              <a:t>Lardero</a:t>
            </a:r>
            <a:r>
              <a:rPr lang="en-US" sz="1600" dirty="0">
                <a:solidFill>
                  <a:srgbClr val="FFFFFF"/>
                </a:solidFill>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798" y="525982"/>
            <a:ext cx="3212237" cy="1200361"/>
          </a:xfrm>
        </p:spPr>
        <p:txBody>
          <a:bodyPr anchor="b">
            <a:normAutofit/>
          </a:bodyPr>
          <a:lstStyle/>
          <a:p>
            <a:r>
              <a:rPr lang="en-US" sz="3100"/>
              <a:t>Nationalist Troops take Rota</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3799" y="2031101"/>
            <a:ext cx="3212238" cy="3511943"/>
          </a:xfrm>
        </p:spPr>
        <p:txBody>
          <a:bodyPr anchor="ctr">
            <a:normAutofit/>
          </a:bodyPr>
          <a:lstStyle/>
          <a:p>
            <a:pPr marL="0" indent="0">
              <a:buNone/>
            </a:pPr>
            <a:r>
              <a:rPr lang="en-US" sz="1600" b="1" dirty="0"/>
              <a:t>July 19, 1936</a:t>
            </a:r>
          </a:p>
          <a:p>
            <a:pPr marL="0" indent="0">
              <a:buNone/>
            </a:pPr>
            <a:endParaRPr lang="en-US" sz="1600" dirty="0"/>
          </a:p>
          <a:p>
            <a:pPr marL="0" indent="0">
              <a:buNone/>
            </a:pPr>
            <a:r>
              <a:rPr lang="en-US" sz="1600" dirty="0"/>
              <a:t>Rebel troops took Rota, Cádiz and shot 60 Republicans. </a:t>
            </a:r>
            <a:br>
              <a:rPr lang="en-US" sz="1600" dirty="0"/>
            </a:br>
            <a:br>
              <a:rPr lang="en-US" sz="1600" dirty="0"/>
            </a:br>
            <a:endParaRPr lang="en-US" sz="1600" dirty="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6c9b0c8da2600524821e139603a177e">
            <a:extLst>
              <a:ext uri="{FF2B5EF4-FFF2-40B4-BE49-F238E27FC236}">
                <a16:creationId xmlns:a16="http://schemas.microsoft.com/office/drawing/2014/main" id="{D15AFA49-2543-45C8-8E7D-E0FAB48F89BE}"/>
              </a:ext>
            </a:extLst>
          </p:cNvPr>
          <p:cNvPicPr>
            <a:picLocks noChangeAspect="1"/>
          </p:cNvPicPr>
          <p:nvPr/>
        </p:nvPicPr>
        <p:blipFill>
          <a:blip r:embed="rId2"/>
          <a:stretch>
            <a:fillRect/>
          </a:stretch>
        </p:blipFill>
        <p:spPr>
          <a:xfrm>
            <a:off x="4490803" y="1240902"/>
            <a:ext cx="4221014" cy="414332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GB" sz="3100"/>
              <a:t>Nationalist Troops Take Fuentes de Andalucia</a:t>
            </a:r>
          </a:p>
        </p:txBody>
      </p:sp>
      <p:pic>
        <p:nvPicPr>
          <p:cNvPr id="4" name="Picture 3" descr="f508966c16391003d08eaae06865ae75">
            <a:extLst>
              <a:ext uri="{FF2B5EF4-FFF2-40B4-BE49-F238E27FC236}">
                <a16:creationId xmlns:a16="http://schemas.microsoft.com/office/drawing/2014/main" id="{A40053D1-9722-4D08-AE7C-1E700BCC357B}"/>
              </a:ext>
            </a:extLst>
          </p:cNvPr>
          <p:cNvPicPr>
            <a:picLocks noChangeAspect="1"/>
          </p:cNvPicPr>
          <p:nvPr/>
        </p:nvPicPr>
        <p:blipFill rotWithShape="1">
          <a:blip r:embed="rId2"/>
          <a:srcRect t="1032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n-US" sz="1600"/>
              <a:t>Jul 19, 1936 </a:t>
            </a:r>
          </a:p>
          <a:p>
            <a:r>
              <a:rPr lang="en-US" sz="1600"/>
              <a:t>After Nationalist troops take the town Fuentes de Andalucía of Seville, these troops rounded up the town's leftists and looted their houses. On July 25th, Nationalists shot the Socialist mayor and three Communist councilors. </a:t>
            </a:r>
            <a:br>
              <a:rPr lang="en-US" sz="1600"/>
            </a:br>
            <a:br>
              <a:rPr lang="en-US" sz="1600"/>
            </a:br>
            <a:br>
              <a:rPr lang="en-US" sz="1600"/>
            </a:br>
            <a:endParaRPr lang="en-US"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6478" y="386930"/>
            <a:ext cx="6927525" cy="1188950"/>
          </a:xfrm>
        </p:spPr>
        <p:txBody>
          <a:bodyPr anchor="b">
            <a:normAutofit/>
          </a:bodyPr>
          <a:lstStyle/>
          <a:p>
            <a:pPr>
              <a:lnSpc>
                <a:spcPct val="90000"/>
              </a:lnSpc>
            </a:pPr>
            <a:r>
              <a:rPr lang="en-US" sz="4000"/>
              <a:t>Nationalist Troops Take the Region of Galicia</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7607751" cy="3435531"/>
          </a:xfrm>
        </p:spPr>
        <p:txBody>
          <a:bodyPr anchor="ctr">
            <a:normAutofit/>
          </a:bodyPr>
          <a:lstStyle/>
          <a:p>
            <a:pPr marL="0" indent="0">
              <a:lnSpc>
                <a:spcPct val="90000"/>
              </a:lnSpc>
              <a:buNone/>
            </a:pPr>
            <a:r>
              <a:rPr lang="en-US" sz="1800" b="1" dirty="0"/>
              <a:t>July 20, 1936</a:t>
            </a:r>
          </a:p>
          <a:p>
            <a:pPr marL="0" indent="0">
              <a:lnSpc>
                <a:spcPct val="90000"/>
              </a:lnSpc>
              <a:buNone/>
            </a:pPr>
            <a:endParaRPr lang="en-US" sz="1800" b="1" dirty="0"/>
          </a:p>
          <a:p>
            <a:pPr>
              <a:lnSpc>
                <a:spcPct val="90000"/>
              </a:lnSpc>
            </a:pPr>
            <a:r>
              <a:rPr lang="en-US" sz="1800" dirty="0"/>
              <a:t>By July 20th, Nationalist forces occupied the region of Galicia and began to execute those who did not actively support the Nationalist military uprising. During the first few months of Nationalist occupation there were around 100 executions. Between August 1st and December 1936, there were around 2,500 executions. </a:t>
            </a:r>
          </a:p>
          <a:p>
            <a:pPr>
              <a:lnSpc>
                <a:spcPct val="90000"/>
              </a:lnSpc>
            </a:pPr>
            <a:r>
              <a:rPr lang="en-US" sz="1800" dirty="0"/>
              <a:t>Historian Paul Preston estimates that the total number of executions in the province is about 4,560 with about 836 of these being through military tribunal “trials.” In the town of A </a:t>
            </a:r>
            <a:r>
              <a:rPr lang="en-US" sz="1800" dirty="0" err="1"/>
              <a:t>Coruña</a:t>
            </a:r>
            <a:r>
              <a:rPr lang="en-US" sz="1800" dirty="0"/>
              <a:t>, there were around 1,600 executions. In Pontevedra, there were about 1,700. In Lugo, there were 418. Orense saw 569 executions. </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7565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Spanish Civil War: Main Actors</a:t>
            </a:r>
          </a:p>
        </p:txBody>
      </p:sp>
      <p:pic>
        <p:nvPicPr>
          <p:cNvPr id="4" name="Picture 3" descr="2d6bacb6b29149c091166b96523b30cc">
            <a:extLst>
              <a:ext uri="{FF2B5EF4-FFF2-40B4-BE49-F238E27FC236}">
                <a16:creationId xmlns:a16="http://schemas.microsoft.com/office/drawing/2014/main" id="{26B96473-D684-4BF2-9BA9-4BDF0C9D7ECB}"/>
              </a:ext>
            </a:extLst>
          </p:cNvPr>
          <p:cNvPicPr>
            <a:picLocks noChangeAspect="1"/>
          </p:cNvPicPr>
          <p:nvPr/>
        </p:nvPicPr>
        <p:blipFill rotWithShape="1">
          <a:blip r:embed="rId2"/>
          <a:srcRect r="-2" b="361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b="1" dirty="0">
                <a:solidFill>
                  <a:srgbClr val="FFFFFF"/>
                </a:solidFill>
              </a:rPr>
              <a:t>1936</a:t>
            </a:r>
          </a:p>
          <a:p>
            <a:pPr marL="0" indent="0">
              <a:lnSpc>
                <a:spcPct val="90000"/>
              </a:lnSpc>
              <a:buNone/>
            </a:pPr>
            <a:endParaRPr lang="en-US" sz="1400" b="1" dirty="0">
              <a:solidFill>
                <a:srgbClr val="FFFFFF"/>
              </a:solidFill>
            </a:endParaRPr>
          </a:p>
          <a:p>
            <a:pPr>
              <a:lnSpc>
                <a:spcPct val="90000"/>
              </a:lnSpc>
            </a:pPr>
            <a:r>
              <a:rPr lang="en-US" sz="1400" dirty="0">
                <a:solidFill>
                  <a:srgbClr val="FFFFFF"/>
                </a:solidFill>
              </a:rPr>
              <a:t>The Spanish Civil War began in 1936 and was fought between the Nationalists (rebels and supporters of the military coup) and the Republicans (supporting the Second Spanish republic).</a:t>
            </a:r>
          </a:p>
          <a:p>
            <a:pPr>
              <a:lnSpc>
                <a:spcPct val="90000"/>
              </a:lnSpc>
            </a:pPr>
            <a:r>
              <a:rPr lang="en-US" sz="1400" dirty="0">
                <a:solidFill>
                  <a:srgbClr val="FFFFFF"/>
                </a:solidFill>
              </a:rPr>
              <a:t>Nationalists included: The political right - Monarchists, Conservatives, Falangists/Fascists, rebel military members, Catholic Church, landowners, traditionalists. </a:t>
            </a:r>
          </a:p>
          <a:p>
            <a:pPr>
              <a:lnSpc>
                <a:spcPct val="90000"/>
              </a:lnSpc>
            </a:pPr>
            <a:r>
              <a:rPr lang="en-US" sz="1400" dirty="0">
                <a:solidFill>
                  <a:srgbClr val="FFFFFF"/>
                </a:solidFill>
              </a:rPr>
              <a:t>Republicans included: The political left - Progressives, Socialists, Marxists, Anarchists, trade unions and the working class.</a:t>
            </a:r>
            <a:br>
              <a:rPr lang="en-US" sz="1400" dirty="0">
                <a:solidFill>
                  <a:srgbClr val="FFFFFF"/>
                </a:solidFill>
              </a:rPr>
            </a:br>
            <a:endParaRPr lang="en-US" sz="1400"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dirty="0"/>
              <a:t>Siege of Alcazar</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b="1" dirty="0"/>
              <a:t>July 20, 1936 –  September 27, 1936 </a:t>
            </a:r>
          </a:p>
          <a:p>
            <a:r>
              <a:rPr lang="en-US" sz="1700" dirty="0"/>
              <a:t>As Republican forces entered Toledo, Nationalist military forces held the Alcazar of Toledo. 1,700 people, including 400 women and children, remained inside the Alcazar. Republican forces requested that women and children be allowed to leave but Nationalists refused. Republicans began daily bombardment and mining the fortress with TNT. </a:t>
            </a:r>
          </a:p>
          <a:p>
            <a:r>
              <a:rPr lang="en-US" sz="1700" dirty="0"/>
              <a:t>On the 27th of September, the Army of Africa, under Franco, arrived to relive the Nationalist forces. It became an important symbol for Nationalist propaganda. </a:t>
            </a:r>
          </a:p>
        </p:txBody>
      </p:sp>
      <p:pic>
        <p:nvPicPr>
          <p:cNvPr id="4" name="Picture 3" descr="da2baf7ab68e3de5a610695eed75f08b">
            <a:extLst>
              <a:ext uri="{FF2B5EF4-FFF2-40B4-BE49-F238E27FC236}">
                <a16:creationId xmlns:a16="http://schemas.microsoft.com/office/drawing/2014/main" id="{432EFBFA-1488-4952-B5E7-471A667FD65A}"/>
              </a:ext>
            </a:extLst>
          </p:cNvPr>
          <p:cNvPicPr>
            <a:picLocks noChangeAspect="1"/>
          </p:cNvPicPr>
          <p:nvPr/>
        </p:nvPicPr>
        <p:blipFill rotWithShape="1">
          <a:blip r:embed="rId2"/>
          <a:srcRect l="17590" r="16997"/>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12040" y="1070149"/>
            <a:ext cx="6719920" cy="1004836"/>
          </a:xfrm>
        </p:spPr>
        <p:txBody>
          <a:bodyPr anchor="ctr">
            <a:normAutofit/>
          </a:bodyPr>
          <a:lstStyle/>
          <a:p>
            <a:r>
              <a:rPr lang="en-US" sz="2800">
                <a:solidFill>
                  <a:srgbClr val="595959"/>
                </a:solidFill>
              </a:rPr>
              <a:t>Nationalist Troops Take Alcalá de Guadaira</a:t>
            </a:r>
          </a:p>
        </p:txBody>
      </p:sp>
      <p:sp>
        <p:nvSpPr>
          <p:cNvPr id="12" name="Rectangle 11">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12040" y="2768321"/>
            <a:ext cx="6719919" cy="2828543"/>
          </a:xfrm>
        </p:spPr>
        <p:txBody>
          <a:bodyPr anchor="ctr">
            <a:normAutofit/>
          </a:bodyPr>
          <a:lstStyle/>
          <a:p>
            <a:pPr marL="0" indent="0">
              <a:buNone/>
            </a:pPr>
            <a:r>
              <a:rPr lang="en-US" sz="2000" b="1" dirty="0">
                <a:solidFill>
                  <a:schemeClr val="tx1">
                    <a:lumMod val="65000"/>
                    <a:lumOff val="35000"/>
                  </a:schemeClr>
                </a:solidFill>
              </a:rPr>
              <a:t>July 21, 1936</a:t>
            </a:r>
          </a:p>
          <a:p>
            <a:pPr marL="0" indent="0">
              <a:buNone/>
            </a:pPr>
            <a:endParaRPr lang="en-US" sz="2000" b="1" dirty="0">
              <a:solidFill>
                <a:schemeClr val="tx1">
                  <a:lumMod val="65000"/>
                  <a:lumOff val="35000"/>
                </a:schemeClr>
              </a:solidFill>
            </a:endParaRPr>
          </a:p>
          <a:p>
            <a:pPr marL="0" indent="0">
              <a:buNone/>
            </a:pPr>
            <a:r>
              <a:rPr lang="en-US" sz="2000" dirty="0">
                <a:solidFill>
                  <a:schemeClr val="tx1">
                    <a:lumMod val="65000"/>
                    <a:lumOff val="35000"/>
                  </a:schemeClr>
                </a:solidFill>
              </a:rPr>
              <a:t>Nationalist troops took the town </a:t>
            </a:r>
            <a:r>
              <a:rPr lang="en-US" sz="2000" dirty="0" err="1">
                <a:solidFill>
                  <a:schemeClr val="tx1">
                    <a:lumMod val="65000"/>
                    <a:lumOff val="35000"/>
                  </a:schemeClr>
                </a:solidFill>
              </a:rPr>
              <a:t>Alcalá</a:t>
            </a:r>
            <a:r>
              <a:rPr lang="en-US" sz="2000" dirty="0">
                <a:solidFill>
                  <a:schemeClr val="tx1">
                    <a:lumMod val="65000"/>
                    <a:lumOff val="35000"/>
                  </a:schemeClr>
                </a:solidFill>
              </a:rPr>
              <a:t> de </a:t>
            </a:r>
            <a:r>
              <a:rPr lang="en-US" sz="2000" dirty="0" err="1">
                <a:solidFill>
                  <a:schemeClr val="tx1">
                    <a:lumMod val="65000"/>
                    <a:lumOff val="35000"/>
                  </a:schemeClr>
                </a:solidFill>
              </a:rPr>
              <a:t>Guadaira</a:t>
            </a:r>
            <a:r>
              <a:rPr lang="en-US" sz="2000" dirty="0">
                <a:solidFill>
                  <a:schemeClr val="tx1">
                    <a:lumMod val="65000"/>
                    <a:lumOff val="35000"/>
                  </a:schemeClr>
                </a:solidFill>
              </a:rPr>
              <a:t> of Seville. Nationalist troops murdered 137 Republican men and imprisoned and tortured another 350.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4e90c3712776b419b388516df3e36f5e">
            <a:extLst>
              <a:ext uri="{FF2B5EF4-FFF2-40B4-BE49-F238E27FC236}">
                <a16:creationId xmlns:a16="http://schemas.microsoft.com/office/drawing/2014/main" id="{8A1665FD-B1F9-43B2-BB53-69DEB2EB3689}"/>
              </a:ext>
            </a:extLst>
          </p:cNvPr>
          <p:cNvPicPr>
            <a:picLocks noChangeAspect="1"/>
          </p:cNvPicPr>
          <p:nvPr/>
        </p:nvPicPr>
        <p:blipFill rotWithShape="1">
          <a:blip r:embed="rId2"/>
          <a:srcRect l="11356"/>
          <a:stretch/>
        </p:blipFill>
        <p:spPr>
          <a:xfrm>
            <a:off x="20" y="10"/>
            <a:ext cx="9143980" cy="685799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pPr>
              <a:lnSpc>
                <a:spcPct val="90000"/>
              </a:lnSpc>
            </a:pPr>
            <a:r>
              <a:rPr lang="en-GB" sz="2600"/>
              <a:t>Nationalist Troops Take Sanlúcar de Barrameda</a:t>
            </a:r>
          </a:p>
        </p:txBody>
      </p:sp>
      <p:sp>
        <p:nvSpPr>
          <p:cNvPr id="3" name="Content Placeholder 2"/>
          <p:cNvSpPr>
            <a:spLocks noGrp="1"/>
          </p:cNvSpPr>
          <p:nvPr>
            <p:ph idx="1"/>
          </p:nvPr>
        </p:nvSpPr>
        <p:spPr>
          <a:xfrm>
            <a:off x="463547" y="4856921"/>
            <a:ext cx="7173771" cy="1249240"/>
          </a:xfrm>
        </p:spPr>
        <p:txBody>
          <a:bodyPr>
            <a:normAutofit/>
          </a:bodyPr>
          <a:lstStyle/>
          <a:p>
            <a:pPr marL="0" indent="0">
              <a:lnSpc>
                <a:spcPct val="90000"/>
              </a:lnSpc>
              <a:buNone/>
            </a:pPr>
            <a:r>
              <a:rPr lang="en-US" sz="1500" b="1" dirty="0"/>
              <a:t>July 21, 1936</a:t>
            </a:r>
          </a:p>
          <a:p>
            <a:pPr marL="0" indent="0">
              <a:lnSpc>
                <a:spcPct val="90000"/>
              </a:lnSpc>
              <a:buNone/>
            </a:pPr>
            <a:endParaRPr lang="en-US" sz="1500" dirty="0"/>
          </a:p>
          <a:p>
            <a:pPr marL="0" indent="0">
              <a:lnSpc>
                <a:spcPct val="90000"/>
              </a:lnSpc>
              <a:buNone/>
            </a:pPr>
            <a:r>
              <a:rPr lang="en-US" sz="1500" dirty="0"/>
              <a:t>After Nationalist forces took the city, Nationalist soldiers shot 80 Republicans. Executions of Republicans at the hands of Nationalist forces continued on August 8th.  </a:t>
            </a:r>
            <a:br>
              <a:rPr lang="en-US" sz="1500" dirty="0"/>
            </a:br>
            <a:r>
              <a:rPr lang="en-US" sz="1500" dirty="0"/>
              <a:t> </a:t>
            </a:r>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9b8ac20f8d5763688e60b3f1d254626e">
            <a:extLst>
              <a:ext uri="{FF2B5EF4-FFF2-40B4-BE49-F238E27FC236}">
                <a16:creationId xmlns:a16="http://schemas.microsoft.com/office/drawing/2014/main" id="{000DE91A-7ECB-447A-94F6-ECB8019898E1}"/>
              </a:ext>
            </a:extLst>
          </p:cNvPr>
          <p:cNvPicPr>
            <a:picLocks noChangeAspect="1"/>
          </p:cNvPicPr>
          <p:nvPr/>
        </p:nvPicPr>
        <p:blipFill rotWithShape="1">
          <a:blip r:embed="rId2"/>
          <a:srcRect l="9091" t="16597"/>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pPr>
              <a:lnSpc>
                <a:spcPct val="90000"/>
              </a:lnSpc>
            </a:pPr>
            <a:r>
              <a:rPr lang="en-GB" sz="3000"/>
              <a:t>Nationalist Troops take Carmona</a:t>
            </a:r>
          </a:p>
        </p:txBody>
      </p:sp>
      <p:sp>
        <p:nvSpPr>
          <p:cNvPr id="3" name="Content Placeholder 2"/>
          <p:cNvSpPr>
            <a:spLocks noGrp="1"/>
          </p:cNvSpPr>
          <p:nvPr>
            <p:ph idx="1"/>
          </p:nvPr>
        </p:nvSpPr>
        <p:spPr>
          <a:xfrm>
            <a:off x="5811967" y="2121763"/>
            <a:ext cx="2823620" cy="3773010"/>
          </a:xfrm>
        </p:spPr>
        <p:txBody>
          <a:bodyPr>
            <a:normAutofit/>
          </a:bodyPr>
          <a:lstStyle/>
          <a:p>
            <a:pPr marL="0" indent="0">
              <a:buNone/>
            </a:pPr>
            <a:r>
              <a:rPr lang="en-US" sz="1600" b="1" dirty="0"/>
              <a:t>July 21, 1936</a:t>
            </a:r>
          </a:p>
          <a:p>
            <a:pPr marL="0" indent="0">
              <a:buNone/>
            </a:pPr>
            <a:endParaRPr lang="en-US" sz="1600" dirty="0"/>
          </a:p>
          <a:p>
            <a:pPr marL="0" indent="0">
              <a:buNone/>
            </a:pPr>
            <a:r>
              <a:rPr lang="en-US" sz="1600" dirty="0"/>
              <a:t>Nationalist troops took the town Carmona of Seville. Over the next 4 months, Nationalists executed 218 Republicans (men and some women) without trial under the justification of martial law. Nationalists also conscripted large numbers of men into the Nationalist forces.</a:t>
            </a:r>
            <a:br>
              <a:rPr lang="en-US" sz="1600" dirty="0"/>
            </a:b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gn="l">
              <a:lnSpc>
                <a:spcPct val="90000"/>
              </a:lnSpc>
            </a:pPr>
            <a:r>
              <a:rPr lang="en-GB" sz="4300" dirty="0"/>
              <a:t>Nationalist Troops Take </a:t>
            </a:r>
            <a:r>
              <a:rPr lang="en-GB" sz="4300" dirty="0" err="1"/>
              <a:t>Arahal</a:t>
            </a:r>
            <a:endParaRPr lang="en-GB" sz="43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sz="1600" b="1" dirty="0"/>
              <a:t>July 21, 1936</a:t>
            </a:r>
          </a:p>
          <a:p>
            <a:pPr marL="0" indent="0">
              <a:lnSpc>
                <a:spcPct val="90000"/>
              </a:lnSpc>
              <a:buNone/>
            </a:pPr>
            <a:endParaRPr lang="en-US" sz="1600" dirty="0"/>
          </a:p>
          <a:p>
            <a:pPr marL="0" indent="0">
              <a:lnSpc>
                <a:spcPct val="90000"/>
              </a:lnSpc>
              <a:buNone/>
            </a:pPr>
            <a:r>
              <a:rPr lang="en-US" sz="1600" dirty="0"/>
              <a:t>After Nationalists troops took </a:t>
            </a:r>
            <a:r>
              <a:rPr lang="en-US" sz="1600" dirty="0" err="1"/>
              <a:t>Arahal</a:t>
            </a:r>
            <a:r>
              <a:rPr lang="en-US" sz="1600" dirty="0"/>
              <a:t> (town outside of Carmona), these troops began to execute those who were not active supporters of the Nationalist military uprising. Accounts of numbers executed vary and it is said that anywhere between 146-1,600 of the town’s inhabitants were executed by Nationalist forces. </a:t>
            </a:r>
            <a:br>
              <a:rPr lang="en-US" sz="1600" dirty="0"/>
            </a:br>
            <a:br>
              <a:rPr lang="en-US" sz="1600" dirty="0"/>
            </a:br>
            <a:endParaRPr lang="en-US" sz="1600" dirty="0"/>
          </a:p>
        </p:txBody>
      </p:sp>
      <p:pic>
        <p:nvPicPr>
          <p:cNvPr id="4" name="Picture 3" descr="433b1402ea34e1fd63c88fb04f30a2c9">
            <a:extLst>
              <a:ext uri="{FF2B5EF4-FFF2-40B4-BE49-F238E27FC236}">
                <a16:creationId xmlns:a16="http://schemas.microsoft.com/office/drawing/2014/main" id="{45A8EF01-CA41-4DD1-AA49-50034262C9D3}"/>
              </a:ext>
            </a:extLst>
          </p:cNvPr>
          <p:cNvPicPr>
            <a:picLocks noChangeAspect="1"/>
          </p:cNvPicPr>
          <p:nvPr/>
        </p:nvPicPr>
        <p:blipFill rotWithShape="1">
          <a:blip r:embed="rId2"/>
          <a:srcRect l="25539" r="32145"/>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9" name="Oval 18">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73202" y="684915"/>
            <a:ext cx="3488307" cy="1951075"/>
          </a:xfrm>
          <a:noFill/>
        </p:spPr>
        <p:txBody>
          <a:bodyPr anchor="t">
            <a:normAutofit/>
          </a:bodyPr>
          <a:lstStyle/>
          <a:p>
            <a:pPr algn="l">
              <a:lnSpc>
                <a:spcPct val="90000"/>
              </a:lnSpc>
            </a:pPr>
            <a:r>
              <a:rPr lang="en-GB" sz="4200">
                <a:solidFill>
                  <a:schemeClr val="bg1"/>
                </a:solidFill>
              </a:rPr>
              <a:t>Nationalist Troops Take Soria</a:t>
            </a:r>
          </a:p>
        </p:txBody>
      </p:sp>
      <p:sp>
        <p:nvSpPr>
          <p:cNvPr id="3" name="Content Placeholder 2"/>
          <p:cNvSpPr>
            <a:spLocks noGrp="1"/>
          </p:cNvSpPr>
          <p:nvPr>
            <p:ph idx="1"/>
          </p:nvPr>
        </p:nvSpPr>
        <p:spPr>
          <a:xfrm>
            <a:off x="4114560" y="684921"/>
            <a:ext cx="4255580" cy="1951087"/>
          </a:xfrm>
          <a:noFill/>
        </p:spPr>
        <p:txBody>
          <a:bodyPr anchor="t">
            <a:normAutofit/>
          </a:bodyPr>
          <a:lstStyle/>
          <a:p>
            <a:pPr marL="0" indent="0">
              <a:buNone/>
            </a:pPr>
            <a:r>
              <a:rPr lang="en-US" sz="1600" b="1" dirty="0">
                <a:solidFill>
                  <a:schemeClr val="bg1"/>
                </a:solidFill>
              </a:rPr>
              <a:t>July 22, 1936</a:t>
            </a:r>
          </a:p>
          <a:p>
            <a:pPr marL="0" indent="0">
              <a:buNone/>
            </a:pPr>
            <a:endParaRPr lang="en-US" sz="1600" dirty="0">
              <a:solidFill>
                <a:schemeClr val="bg1"/>
              </a:solidFill>
            </a:endParaRPr>
          </a:p>
          <a:p>
            <a:pPr marL="0" indent="0">
              <a:buNone/>
            </a:pPr>
            <a:r>
              <a:rPr lang="en-US" sz="1600" dirty="0">
                <a:solidFill>
                  <a:schemeClr val="bg1"/>
                </a:solidFill>
              </a:rPr>
              <a:t>After taking the city, Nationalist forces executed 300 Republicans.</a:t>
            </a:r>
            <a:br>
              <a:rPr lang="en-US" sz="1600" dirty="0">
                <a:solidFill>
                  <a:schemeClr val="bg1"/>
                </a:solidFill>
              </a:rPr>
            </a:br>
            <a:br>
              <a:rPr lang="en-US" sz="1600" dirty="0">
                <a:solidFill>
                  <a:schemeClr val="bg1"/>
                </a:solidFill>
              </a:rPr>
            </a:br>
            <a:endParaRPr lang="en-US" sz="1600" dirty="0">
              <a:solidFill>
                <a:schemeClr val="bg1"/>
              </a:solidFill>
            </a:endParaRPr>
          </a:p>
        </p:txBody>
      </p:sp>
      <p:sp>
        <p:nvSpPr>
          <p:cNvPr id="26" name="Rectangle 2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9" name="Straight Connector 2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7" name="Straight Connector 36">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7af37922d073086f8fd4ba72322b1140">
            <a:extLst>
              <a:ext uri="{FF2B5EF4-FFF2-40B4-BE49-F238E27FC236}">
                <a16:creationId xmlns:a16="http://schemas.microsoft.com/office/drawing/2014/main" id="{DFFB2050-C59B-41C6-B325-FED9CAC51EF5}"/>
              </a:ext>
            </a:extLst>
          </p:cNvPr>
          <p:cNvPicPr>
            <a:picLocks noChangeAspect="1"/>
          </p:cNvPicPr>
          <p:nvPr/>
        </p:nvPicPr>
        <p:blipFill rotWithShape="1">
          <a:blip r:embed="rId2"/>
          <a:srcRect l="1990" r="6684" b="2"/>
          <a:stretch/>
        </p:blipFill>
        <p:spPr>
          <a:xfrm>
            <a:off x="472228" y="2708781"/>
            <a:ext cx="8136047" cy="3496632"/>
          </a:xfrm>
          <a:prstGeom prst="rect">
            <a:avLst/>
          </a:prstGeom>
        </p:spPr>
      </p:pic>
      <p:grpSp>
        <p:nvGrpSpPr>
          <p:cNvPr id="42" name="Group 41">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2906481"/>
            <a:ext cx="304800" cy="322326"/>
            <a:chOff x="215328" y="-46937"/>
            <a:chExt cx="304800" cy="2773841"/>
          </a:xfrm>
        </p:grpSpPr>
        <p:cxnSp>
          <p:nvCxnSpPr>
            <p:cNvPr id="43" name="Straight Connector 42">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pPr>
              <a:lnSpc>
                <a:spcPct val="90000"/>
              </a:lnSpc>
            </a:pPr>
            <a:r>
              <a:rPr lang="en-US" sz="2800"/>
              <a:t>General Quiepo de Llano's Inciting Broadcast</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586822"/>
            <a:ext cx="4501977" cy="1645920"/>
          </a:xfrm>
        </p:spPr>
        <p:txBody>
          <a:bodyPr anchor="ctr">
            <a:normAutofit/>
          </a:bodyPr>
          <a:lstStyle/>
          <a:p>
            <a:pPr marL="0" indent="0">
              <a:lnSpc>
                <a:spcPct val="90000"/>
              </a:lnSpc>
              <a:buNone/>
            </a:pPr>
            <a:r>
              <a:rPr lang="en-US" sz="1500" b="1" dirty="0"/>
              <a:t>July 23, 1936</a:t>
            </a:r>
          </a:p>
          <a:p>
            <a:pPr marL="0" indent="0">
              <a:lnSpc>
                <a:spcPct val="90000"/>
              </a:lnSpc>
              <a:buNone/>
            </a:pPr>
            <a:endParaRPr lang="en-US" sz="1500" dirty="0"/>
          </a:p>
          <a:p>
            <a:pPr marL="0" indent="0">
              <a:lnSpc>
                <a:spcPct val="90000"/>
              </a:lnSpc>
              <a:buNone/>
            </a:pPr>
            <a:r>
              <a:rPr lang="en-US" sz="1500" dirty="0"/>
              <a:t>During his broadcast, General </a:t>
            </a:r>
            <a:r>
              <a:rPr lang="en-US" sz="1500" dirty="0" err="1"/>
              <a:t>Quiepo</a:t>
            </a:r>
            <a:r>
              <a:rPr lang="en-US" sz="1500" dirty="0"/>
              <a:t> de Llano made an explicit incitement for Nationalist soldiers to rape as they worked their way through the South </a:t>
            </a:r>
            <a:br>
              <a:rPr lang="en-US" sz="1500" dirty="0"/>
            </a:br>
            <a:br>
              <a:rPr lang="en-US" sz="1500" dirty="0"/>
            </a:br>
            <a:r>
              <a:rPr lang="en-US" sz="1500" dirty="0"/>
              <a:t> </a:t>
            </a:r>
          </a:p>
        </p:txBody>
      </p:sp>
      <p:pic>
        <p:nvPicPr>
          <p:cNvPr id="4" name="Picture 3" descr="06c30bf1e6f7055af4bb6dc8c93320ac">
            <a:extLst>
              <a:ext uri="{FF2B5EF4-FFF2-40B4-BE49-F238E27FC236}">
                <a16:creationId xmlns:a16="http://schemas.microsoft.com/office/drawing/2014/main" id="{8D1C7672-415E-4B8C-A195-7B66F651C50A}"/>
              </a:ext>
            </a:extLst>
          </p:cNvPr>
          <p:cNvPicPr>
            <a:picLocks noChangeAspect="1"/>
          </p:cNvPicPr>
          <p:nvPr/>
        </p:nvPicPr>
        <p:blipFill>
          <a:blip r:embed="rId2"/>
          <a:stretch>
            <a:fillRect/>
          </a:stretch>
        </p:blipFill>
        <p:spPr>
          <a:xfrm>
            <a:off x="1522082" y="2734056"/>
            <a:ext cx="6166130" cy="348386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GB" sz="4100"/>
              <a:t>Nationalist Troops Reach Salamanca</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600" b="1" dirty="0"/>
              <a:t>July 23, 1936</a:t>
            </a:r>
          </a:p>
          <a:p>
            <a:pPr marL="0" indent="0">
              <a:lnSpc>
                <a:spcPct val="90000"/>
              </a:lnSpc>
              <a:buNone/>
            </a:pPr>
            <a:endParaRPr lang="en-US" sz="1600" dirty="0"/>
          </a:p>
          <a:p>
            <a:pPr marL="0" indent="0">
              <a:lnSpc>
                <a:spcPct val="90000"/>
              </a:lnSpc>
              <a:buNone/>
            </a:pPr>
            <a:r>
              <a:rPr lang="en-US" sz="1600" dirty="0"/>
              <a:t>After the arrival of Nationalist troops, 65 leftists were imprisoned and then in the following week there were more than 400 leftist prisoners. Local Falangists demanded the name of every leftist arrested and then the “</a:t>
            </a:r>
            <a:r>
              <a:rPr lang="en-US" sz="1600" dirty="0" err="1"/>
              <a:t>sacas</a:t>
            </a:r>
            <a:r>
              <a:rPr lang="en-US" sz="1600" dirty="0"/>
              <a:t>” began where prisoners were taken out and shot in the countryside. In the case of Salamanca, lists of leftists had been drawn up in Spring 1936 by local Falangists outlining who was to  be eliminated when the military uprising began. The victims of Salamanca were those who opposed the coup, leftist leaders and politicians, union leaders, those who campaigned for the Popular Front.  </a:t>
            </a:r>
            <a:br>
              <a:rPr lang="en-US" sz="1600" dirty="0"/>
            </a:br>
            <a:br>
              <a:rPr lang="en-US" sz="1600" dirty="0"/>
            </a:br>
            <a:endParaRPr lang="en-US" sz="1600" dirty="0"/>
          </a:p>
        </p:txBody>
      </p:sp>
      <p:pic>
        <p:nvPicPr>
          <p:cNvPr id="4" name="Picture 3" descr="ee7b4c6be9f6fd98e52d1d6f1f15ce4c">
            <a:extLst>
              <a:ext uri="{FF2B5EF4-FFF2-40B4-BE49-F238E27FC236}">
                <a16:creationId xmlns:a16="http://schemas.microsoft.com/office/drawing/2014/main" id="{B5DCD3DA-F544-4E2B-9647-6B92131D93E8}"/>
              </a:ext>
            </a:extLst>
          </p:cNvPr>
          <p:cNvPicPr>
            <a:picLocks noChangeAspect="1"/>
          </p:cNvPicPr>
          <p:nvPr/>
        </p:nvPicPr>
        <p:blipFill rotWithShape="1">
          <a:blip r:embed="rId2"/>
          <a:srcRect l="31628" r="27157"/>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639ED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7" y="1332952"/>
            <a:ext cx="2945174" cy="3921176"/>
          </a:xfrm>
        </p:spPr>
        <p:txBody>
          <a:bodyPr anchor="ctr">
            <a:normAutofit/>
          </a:bodyPr>
          <a:lstStyle/>
          <a:p>
            <a:r>
              <a:rPr lang="en-US" sz="3600"/>
              <a:t>Establishment of the National Defense Junta</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ph idx="1"/>
          </p:nvPr>
        </p:nvSpPr>
        <p:spPr>
          <a:xfrm>
            <a:off x="4815840" y="499833"/>
            <a:ext cx="3825240" cy="5581226"/>
          </a:xfrm>
        </p:spPr>
        <p:txBody>
          <a:bodyPr anchor="ctr">
            <a:normAutofit/>
          </a:bodyPr>
          <a:lstStyle/>
          <a:p>
            <a:pPr marL="0" indent="0">
              <a:buNone/>
            </a:pPr>
            <a:r>
              <a:rPr sz="1900" b="1"/>
              <a:t>Jul</a:t>
            </a:r>
            <a:r>
              <a:rPr lang="en-US" sz="1900" b="1"/>
              <a:t>y</a:t>
            </a:r>
            <a:r>
              <a:rPr sz="1900" b="1"/>
              <a:t> 24, 1936</a:t>
            </a:r>
          </a:p>
          <a:p>
            <a:pPr marL="0" indent="0">
              <a:buNone/>
            </a:pPr>
            <a:endParaRPr lang="en-US" sz="1900"/>
          </a:p>
          <a:p>
            <a:pPr marL="0" indent="0">
              <a:buNone/>
            </a:pPr>
            <a:r>
              <a:rPr sz="1900"/>
              <a:t>The National Defense Junta claimed full state powers and declared themselves a legitimate government while claiming that the Republicans are in military rebellion against the “true” Nationalist government  </a:t>
            </a:r>
            <a:br>
              <a:rPr sz="1900"/>
            </a:br>
            <a:r>
              <a:rPr sz="190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6f8761c1fc1fef26995020391d2eec7">
            <a:extLst>
              <a:ext uri="{FF2B5EF4-FFF2-40B4-BE49-F238E27FC236}">
                <a16:creationId xmlns:a16="http://schemas.microsoft.com/office/drawing/2014/main" id="{676DB9E9-C1A5-4F97-AC3D-2BED0F3A12CF}"/>
              </a:ext>
            </a:extLst>
          </p:cNvPr>
          <p:cNvPicPr>
            <a:picLocks noChangeAspect="1"/>
          </p:cNvPicPr>
          <p:nvPr/>
        </p:nvPicPr>
        <p:blipFill rotWithShape="1">
          <a:blip r:embed="rId2"/>
          <a:srcRect t="11673" r="-1" b="-1"/>
          <a:stretch/>
        </p:blipFill>
        <p:spPr>
          <a:xfrm>
            <a:off x="240030" y="320040"/>
            <a:ext cx="8661654" cy="4303462"/>
          </a:xfrm>
          <a:prstGeom prst="rect">
            <a:avLst/>
          </a:prstGeom>
        </p:spPr>
      </p:pic>
      <p:sp>
        <p:nvSpPr>
          <p:cNvPr id="16" name="Rectangle 15">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pPr>
              <a:lnSpc>
                <a:spcPct val="90000"/>
              </a:lnSpc>
            </a:pPr>
            <a:r>
              <a:rPr lang="en-US" sz="1800">
                <a:solidFill>
                  <a:schemeClr val="bg1"/>
                </a:solidFill>
              </a:rPr>
              <a:t>Nationalist Repression of Working Class in Triana and La Macarena</a:t>
            </a:r>
          </a:p>
        </p:txBody>
      </p:sp>
      <p:cxnSp>
        <p:nvCxnSpPr>
          <p:cNvPr id="18" name="Straight Connector 17">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lnSpc>
                <a:spcPct val="90000"/>
              </a:lnSpc>
              <a:buNone/>
            </a:pPr>
            <a:r>
              <a:rPr lang="en-US" sz="1200" b="1" dirty="0">
                <a:solidFill>
                  <a:schemeClr val="bg1"/>
                </a:solidFill>
              </a:rPr>
              <a:t>July 25, 1936</a:t>
            </a:r>
          </a:p>
          <a:p>
            <a:pPr marL="0" indent="0">
              <a:lnSpc>
                <a:spcPct val="90000"/>
              </a:lnSpc>
              <a:buNone/>
            </a:pPr>
            <a:endParaRPr lang="en-US" sz="1200" dirty="0">
              <a:solidFill>
                <a:schemeClr val="bg1"/>
              </a:solidFill>
            </a:endParaRPr>
          </a:p>
          <a:p>
            <a:pPr marL="0" indent="0">
              <a:lnSpc>
                <a:spcPct val="90000"/>
              </a:lnSpc>
              <a:buNone/>
            </a:pPr>
            <a:r>
              <a:rPr lang="en-US" sz="1200" dirty="0">
                <a:solidFill>
                  <a:schemeClr val="bg1"/>
                </a:solidFill>
              </a:rPr>
              <a:t>Occupying Nationalist forces arrested men of the working-class districts of </a:t>
            </a:r>
            <a:r>
              <a:rPr lang="en-US" sz="1200" dirty="0" err="1">
                <a:solidFill>
                  <a:schemeClr val="bg1"/>
                </a:solidFill>
              </a:rPr>
              <a:t>Triana</a:t>
            </a:r>
            <a:r>
              <a:rPr lang="en-US" sz="1200" dirty="0">
                <a:solidFill>
                  <a:schemeClr val="bg1"/>
                </a:solidFill>
              </a:rPr>
              <a:t> and La Macarena. Nationalist troops then shot some of these prisoners while others were held on the prison ship Cabo </a:t>
            </a:r>
            <a:r>
              <a:rPr lang="en-US" sz="1200" dirty="0" err="1">
                <a:solidFill>
                  <a:schemeClr val="bg1"/>
                </a:solidFill>
              </a:rPr>
              <a:t>Carvoeiro</a:t>
            </a:r>
            <a:r>
              <a:rPr lang="en-US" sz="1200" dirty="0">
                <a:solidFill>
                  <a:schemeClr val="bg1"/>
                </a:solidFill>
              </a:rPr>
              <a:t>.</a:t>
            </a:r>
            <a:br>
              <a:rPr lang="en-US" sz="1200" dirty="0">
                <a:solidFill>
                  <a:schemeClr val="bg1"/>
                </a:solidFill>
              </a:rPr>
            </a:br>
            <a:endParaRPr lang="en-US" sz="1200"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GB" sz="4100"/>
              <a:t>The Second Spanish Republic</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300" b="1" dirty="0"/>
              <a:t>April 13, 1931 </a:t>
            </a:r>
          </a:p>
          <a:p>
            <a:pPr marL="0" indent="0">
              <a:lnSpc>
                <a:spcPct val="90000"/>
              </a:lnSpc>
              <a:buNone/>
            </a:pPr>
            <a:endParaRPr lang="en-US" sz="1300" dirty="0"/>
          </a:p>
          <a:p>
            <a:pPr>
              <a:lnSpc>
                <a:spcPct val="90000"/>
              </a:lnSpc>
            </a:pPr>
            <a:r>
              <a:rPr lang="en-US" sz="1300" dirty="0"/>
              <a:t>The fall of the monarchy led to the Second Republic. A reform agenda followed, in areas of land ownership, education, religion, and the army. It is supported by progressive Republicans (a political class consisting of mainly lawyers and teachers) and socialists and trade unions. However, those subjected to reform opposed them, such as members of the military - many of whom were demoted, including Generals Franco and Mola who would later lead the military coup. </a:t>
            </a:r>
          </a:p>
          <a:p>
            <a:pPr>
              <a:lnSpc>
                <a:spcPct val="90000"/>
              </a:lnSpc>
            </a:pPr>
            <a:r>
              <a:rPr lang="en-US" sz="1300" dirty="0"/>
              <a:t>Landowners were also mobilized against Republican reforms after the "Ley de Bases" (Agrarian Reform Bill) sought to end large-scale landholding ("</a:t>
            </a:r>
            <a:r>
              <a:rPr lang="en-US" sz="1300" dirty="0" err="1"/>
              <a:t>latifundismo</a:t>
            </a:r>
            <a:r>
              <a:rPr lang="en-US" sz="1300" dirty="0"/>
              <a:t>"). </a:t>
            </a:r>
          </a:p>
          <a:p>
            <a:pPr>
              <a:lnSpc>
                <a:spcPct val="90000"/>
              </a:lnSpc>
            </a:pPr>
            <a:r>
              <a:rPr lang="en-US" sz="1300" dirty="0"/>
              <a:t>Later during the war these Republican ideas of "reform" and their supporters came to represent social and cultural change that needed to be “cleansed” from the community to rid of the pollution and dangers they caused. </a:t>
            </a:r>
            <a:br>
              <a:rPr lang="en-US" sz="1300" dirty="0"/>
            </a:br>
            <a:br>
              <a:rPr lang="en-US" sz="1300" dirty="0"/>
            </a:br>
            <a:endParaRPr lang="en-US" sz="1300" dirty="0"/>
          </a:p>
        </p:txBody>
      </p:sp>
      <p:pic>
        <p:nvPicPr>
          <p:cNvPr id="4" name="Picture 3" descr="80fbb3a64b68d274c95d469c803beffb">
            <a:extLst>
              <a:ext uri="{FF2B5EF4-FFF2-40B4-BE49-F238E27FC236}">
                <a16:creationId xmlns:a16="http://schemas.microsoft.com/office/drawing/2014/main" id="{170D193F-C489-49DC-8315-E9152B26BDD3}"/>
              </a:ext>
            </a:extLst>
          </p:cNvPr>
          <p:cNvPicPr>
            <a:picLocks noChangeAspect="1"/>
          </p:cNvPicPr>
          <p:nvPr/>
        </p:nvPicPr>
        <p:blipFill rotWithShape="1">
          <a:blip r:embed="rId2"/>
          <a:srcRect l="16642" r="14470" b="1"/>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3A7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64D464-898B-4908-88FD-33A83D6ED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356447" cy="1146176"/>
          </a:xfrm>
        </p:spPr>
        <p:txBody>
          <a:bodyPr>
            <a:normAutofit/>
          </a:bodyPr>
          <a:lstStyle/>
          <a:p>
            <a:r>
              <a:rPr lang="en-US" sz="4100">
                <a:solidFill>
                  <a:schemeClr val="bg1"/>
                </a:solidFill>
              </a:rPr>
              <a:t>Executions of Leftists in Rociana</a:t>
            </a:r>
          </a:p>
        </p:txBody>
      </p:sp>
      <p:sp>
        <p:nvSpPr>
          <p:cNvPr id="10" name="Freeform: Shape 9">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0502" y="2"/>
            <a:ext cx="893498"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806499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8650" y="2055811"/>
            <a:ext cx="5486400" cy="4121152"/>
          </a:xfrm>
        </p:spPr>
        <p:txBody>
          <a:bodyPr>
            <a:normAutofit/>
          </a:bodyPr>
          <a:lstStyle/>
          <a:p>
            <a:pPr marL="0" indent="0">
              <a:buNone/>
            </a:pPr>
            <a:r>
              <a:rPr lang="en-US" sz="2100" b="1" dirty="0"/>
              <a:t>July 27, 1936</a:t>
            </a:r>
          </a:p>
          <a:p>
            <a:pPr marL="0" indent="0">
              <a:buNone/>
            </a:pPr>
            <a:endParaRPr lang="en-US" sz="2100" b="1" dirty="0"/>
          </a:p>
          <a:p>
            <a:pPr marL="0" indent="0">
              <a:buNone/>
            </a:pPr>
            <a:r>
              <a:rPr lang="en-US" sz="2100" dirty="0"/>
              <a:t>Occupying Nationalist Troops shot 60 Republicans </a:t>
            </a:r>
            <a:br>
              <a:rPr lang="en-US" sz="2100" dirty="0"/>
            </a:br>
            <a:br>
              <a:rPr lang="en-US" sz="2100" dirty="0"/>
            </a:br>
            <a:endParaRPr lang="en-US" sz="2100" dirty="0"/>
          </a:p>
        </p:txBody>
      </p:sp>
      <p:sp>
        <p:nvSpPr>
          <p:cNvPr id="14" name="Freeform: Shape 13">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2989" y="1690688"/>
            <a:ext cx="2751011"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0022" y="365760"/>
            <a:ext cx="7025402" cy="1188720"/>
          </a:xfrm>
        </p:spPr>
        <p:txBody>
          <a:bodyPr>
            <a:normAutofit/>
          </a:bodyPr>
          <a:lstStyle/>
          <a:p>
            <a:pPr>
              <a:lnSpc>
                <a:spcPct val="90000"/>
              </a:lnSpc>
            </a:pPr>
            <a:r>
              <a:rPr lang="en-US" sz="3700"/>
              <a:t>Nationalist Troops Arrive in Baena</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240022" y="2176272"/>
            <a:ext cx="7025403" cy="4041648"/>
          </a:xfrm>
        </p:spPr>
        <p:txBody>
          <a:bodyPr anchor="t">
            <a:normAutofit/>
          </a:bodyPr>
          <a:lstStyle/>
          <a:p>
            <a:pPr marL="0" indent="0">
              <a:buNone/>
            </a:pPr>
            <a:r>
              <a:rPr lang="en-US" sz="1900" b="1" dirty="0"/>
              <a:t>July 28, 1936</a:t>
            </a:r>
          </a:p>
          <a:p>
            <a:pPr marL="0" indent="0">
              <a:buNone/>
            </a:pPr>
            <a:endParaRPr lang="en-US" sz="1900" dirty="0"/>
          </a:p>
          <a:p>
            <a:r>
              <a:rPr lang="en-US" sz="1900" dirty="0"/>
              <a:t>When the Nationalist forces arrive das reinforcement on July 28th, the anarchist guerillas found themselves outgunned and the town fell to the control of Nationalists. </a:t>
            </a:r>
          </a:p>
          <a:p>
            <a:r>
              <a:rPr lang="en-US" sz="1900" dirty="0"/>
              <a:t>After their victory, Nationalist forces  went door to door killing and looting  indiscriminately. Those even slightly suspected of opposing the Nationalist cause and supporting the anarchists or the Republic were denounced, rounded up, and shot in the town square. During this time, Nationalists killed 81 hostages, and in the next 2 months, around 700 inhabitants were killed.  </a:t>
            </a:r>
            <a:br>
              <a:rPr lang="en-US" sz="1900" dirty="0"/>
            </a:br>
            <a:br>
              <a:rPr lang="en-US" sz="1900" dirty="0"/>
            </a:br>
            <a:endParaRPr lang="en-US" sz="19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d5dcf6d001e89efaefbdb26d81d22fa">
            <a:extLst>
              <a:ext uri="{FF2B5EF4-FFF2-40B4-BE49-F238E27FC236}">
                <a16:creationId xmlns:a16="http://schemas.microsoft.com/office/drawing/2014/main" id="{DB940945-49A5-4288-8176-53384235F9ED}"/>
              </a:ext>
            </a:extLst>
          </p:cNvPr>
          <p:cNvPicPr>
            <a:picLocks noChangeAspect="1"/>
          </p:cNvPicPr>
          <p:nvPr/>
        </p:nvPicPr>
        <p:blipFill rotWithShape="1">
          <a:blip r:embed="rId2"/>
          <a:srcRect l="14042" r="6647"/>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GB" sz="3500"/>
              <a:t>Nationalist Troops Take Huelva</a:t>
            </a:r>
          </a:p>
        </p:txBody>
      </p:sp>
      <p:sp>
        <p:nvSpPr>
          <p:cNvPr id="3" name="Content Placeholder 2"/>
          <p:cNvSpPr>
            <a:spLocks noGrp="1"/>
          </p:cNvSpPr>
          <p:nvPr>
            <p:ph idx="1"/>
          </p:nvPr>
        </p:nvSpPr>
        <p:spPr>
          <a:xfrm>
            <a:off x="5648706" y="2434201"/>
            <a:ext cx="3106673" cy="4058674"/>
          </a:xfrm>
        </p:spPr>
        <p:txBody>
          <a:bodyPr>
            <a:normAutofit fontScale="70000" lnSpcReduction="20000"/>
          </a:bodyPr>
          <a:lstStyle/>
          <a:p>
            <a:pPr marL="0" indent="0">
              <a:lnSpc>
                <a:spcPct val="90000"/>
              </a:lnSpc>
              <a:buNone/>
            </a:pPr>
            <a:r>
              <a:rPr lang="en-US" sz="2600" b="1" dirty="0"/>
              <a:t>July 29, 1936</a:t>
            </a:r>
          </a:p>
          <a:p>
            <a:pPr marL="0" indent="0">
              <a:lnSpc>
                <a:spcPct val="90000"/>
              </a:lnSpc>
              <a:buNone/>
            </a:pPr>
            <a:endParaRPr lang="en-US" sz="2600" dirty="0"/>
          </a:p>
          <a:p>
            <a:pPr marL="0" indent="0">
              <a:lnSpc>
                <a:spcPct val="90000"/>
              </a:lnSpc>
              <a:buNone/>
            </a:pPr>
            <a:r>
              <a:rPr lang="en-US" sz="2600" dirty="0"/>
              <a:t>After the occupation of Nationalist forces, 400 leftist prisoners were arrested and executed. The city of Huelva became the center for further trials of those in the province who did not actively support the Nationalist military uprising. However, these prisoners were usually murdered in route to Huelva.  </a:t>
            </a:r>
            <a:br>
              <a:rPr lang="en-US" sz="2600" dirty="0"/>
            </a:br>
            <a:r>
              <a:rPr lang="en-US" sz="2600" dirty="0"/>
              <a:t>In 75 of Huelva’s 78 towns, 6, 019 were executed.  Many of these executions were part of the extra-judicial nightly shootings of those who did not stand “trial.”  </a:t>
            </a:r>
            <a:br>
              <a:rPr lang="en-US" sz="2600" dirty="0"/>
            </a:br>
            <a:br>
              <a:rPr lang="en-US" sz="1300" dirty="0"/>
            </a:br>
            <a:endParaRPr lang="en-US" sz="13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pPr>
              <a:lnSpc>
                <a:spcPct val="90000"/>
              </a:lnSpc>
            </a:pPr>
            <a:r>
              <a:rPr lang="en-US">
                <a:solidFill>
                  <a:srgbClr val="FFFFFF"/>
                </a:solidFill>
              </a:rPr>
              <a:t>Nationalist Troops Take Cantillana</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2" y="2798385"/>
            <a:ext cx="7948296" cy="3283260"/>
          </a:xfrm>
        </p:spPr>
        <p:txBody>
          <a:bodyPr anchor="ctr">
            <a:normAutofit/>
          </a:bodyPr>
          <a:lstStyle/>
          <a:p>
            <a:pPr marL="0" indent="0">
              <a:lnSpc>
                <a:spcPct val="90000"/>
              </a:lnSpc>
              <a:buNone/>
            </a:pPr>
            <a:r>
              <a:rPr lang="en-US" sz="2000" b="1" dirty="0"/>
              <a:t>July 30, 1936</a:t>
            </a:r>
          </a:p>
          <a:p>
            <a:pPr>
              <a:lnSpc>
                <a:spcPct val="90000"/>
              </a:lnSpc>
            </a:pPr>
            <a:endParaRPr lang="en-US" sz="2000" dirty="0"/>
          </a:p>
          <a:p>
            <a:pPr marL="0" indent="0">
              <a:lnSpc>
                <a:spcPct val="90000"/>
              </a:lnSpc>
              <a:buNone/>
            </a:pPr>
            <a:r>
              <a:rPr lang="en-US" sz="2000" dirty="0"/>
              <a:t>After Nationalist forces took </a:t>
            </a:r>
            <a:r>
              <a:rPr lang="en-US" sz="2000" dirty="0" err="1"/>
              <a:t>Cantillana</a:t>
            </a:r>
            <a:r>
              <a:rPr lang="en-US" sz="2000" dirty="0"/>
              <a:t>, Nationalist troops imprisoned many townspeople who did not actively support the military uprising. More than 60 were arrested and then transported to Seville to be executed. Over 100 were executed in military trials and 1,000 men (from a town of 9,000) were conscripted to the Nationalist army. To fill in this population gap, women and older men were used by Nationalist forces as slave labor.  </a:t>
            </a:r>
            <a:br>
              <a:rPr lang="en-US" sz="2000" dirty="0"/>
            </a:br>
            <a:br>
              <a:rPr lang="en-US" sz="2000" dirty="0"/>
            </a:br>
            <a:endParaRPr lang="en-US"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F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GB">
                <a:solidFill>
                  <a:srgbClr val="FFFFFF"/>
                </a:solidFill>
              </a:rPr>
              <a:t>France Calls for Non-Intervention</a:t>
            </a:r>
          </a:p>
        </p:txBody>
      </p:sp>
      <p:pic>
        <p:nvPicPr>
          <p:cNvPr id="4" name="Picture 3" descr="50d1126b0277d9631b86e765d8aa2b9b">
            <a:extLst>
              <a:ext uri="{FF2B5EF4-FFF2-40B4-BE49-F238E27FC236}">
                <a16:creationId xmlns:a16="http://schemas.microsoft.com/office/drawing/2014/main" id="{B386E5D4-CD2A-4B16-9E6F-CCE799501248}"/>
              </a:ext>
            </a:extLst>
          </p:cNvPr>
          <p:cNvPicPr>
            <a:picLocks noChangeAspect="1"/>
          </p:cNvPicPr>
          <p:nvPr/>
        </p:nvPicPr>
        <p:blipFill rotWithShape="1">
          <a:blip r:embed="rId2"/>
          <a:srcRect t="2396" r="-1" b="2395"/>
          <a:stretch/>
        </p:blipFill>
        <p:spPr>
          <a:xfrm>
            <a:off x="245659" y="2454903"/>
            <a:ext cx="2582101" cy="4080254"/>
          </a:xfrm>
          <a:prstGeom prst="rect">
            <a:avLst/>
          </a:prstGeom>
        </p:spPr>
      </p:pic>
      <p:pic>
        <p:nvPicPr>
          <p:cNvPr id="6" name="Picture 5" descr="93e89f298f379af9550d3bf95975fc8b">
            <a:extLst>
              <a:ext uri="{FF2B5EF4-FFF2-40B4-BE49-F238E27FC236}">
                <a16:creationId xmlns:a16="http://schemas.microsoft.com/office/drawing/2014/main" id="{FBD87D1E-63D5-4C08-B534-D07403E0F423}"/>
              </a:ext>
            </a:extLst>
          </p:cNvPr>
          <p:cNvPicPr>
            <a:picLocks noChangeAspect="1"/>
          </p:cNvPicPr>
          <p:nvPr/>
        </p:nvPicPr>
        <p:blipFill rotWithShape="1">
          <a:blip r:embed="rId3"/>
          <a:srcRect l="7850" r="7209" b="4"/>
          <a:stretch/>
        </p:blipFill>
        <p:spPr>
          <a:xfrm>
            <a:off x="2956695" y="2454901"/>
            <a:ext cx="2582102" cy="4080255"/>
          </a:xfrm>
          <a:prstGeom prst="rect">
            <a:avLst/>
          </a:prstGeom>
        </p:spPr>
      </p:pic>
      <p:sp>
        <p:nvSpPr>
          <p:cNvPr id="24"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968479" y="763523"/>
            <a:ext cx="2633472" cy="5330952"/>
          </a:xfrm>
        </p:spPr>
        <p:txBody>
          <a:bodyPr anchor="ctr">
            <a:normAutofit/>
          </a:bodyPr>
          <a:lstStyle/>
          <a:p>
            <a:pPr marL="0" indent="0">
              <a:lnSpc>
                <a:spcPct val="90000"/>
              </a:lnSpc>
              <a:buNone/>
            </a:pPr>
            <a:r>
              <a:rPr lang="en-US" sz="1300" b="1" dirty="0">
                <a:solidFill>
                  <a:srgbClr val="FFFFFF"/>
                </a:solidFill>
              </a:rPr>
              <a:t>July 31, 1936</a:t>
            </a:r>
          </a:p>
          <a:p>
            <a:pPr>
              <a:lnSpc>
                <a:spcPct val="90000"/>
              </a:lnSpc>
            </a:pPr>
            <a:endParaRPr lang="en-US" sz="1300" dirty="0">
              <a:solidFill>
                <a:srgbClr val="FFFFFF"/>
              </a:solidFill>
            </a:endParaRPr>
          </a:p>
          <a:p>
            <a:pPr>
              <a:lnSpc>
                <a:spcPct val="90000"/>
              </a:lnSpc>
            </a:pPr>
            <a:r>
              <a:rPr lang="en-US" sz="1300" dirty="0">
                <a:solidFill>
                  <a:srgbClr val="FFFFFF"/>
                </a:solidFill>
              </a:rPr>
              <a:t>France appealed for Britain and Italy to adopt a non-intervention agreement. France, Britain, Italy, Germany, and the U.S.S.R eventually signed this agreement.</a:t>
            </a:r>
          </a:p>
          <a:p>
            <a:pPr>
              <a:lnSpc>
                <a:spcPct val="90000"/>
              </a:lnSpc>
            </a:pPr>
            <a:r>
              <a:rPr lang="en-US" sz="1300" dirty="0">
                <a:solidFill>
                  <a:srgbClr val="FFFFFF"/>
                </a:solidFill>
              </a:rPr>
              <a:t>However, Italy and Germany openly violated the agreement by providing military equipment and personnel. </a:t>
            </a:r>
          </a:p>
          <a:p>
            <a:pPr>
              <a:lnSpc>
                <a:spcPct val="90000"/>
              </a:lnSpc>
            </a:pPr>
            <a:r>
              <a:rPr lang="en-US" sz="1300" dirty="0">
                <a:solidFill>
                  <a:srgbClr val="FFFFFF"/>
                </a:solidFill>
              </a:rPr>
              <a:t>France operated a selective non-intervention policy, sometimes allowing a porous border with Spain. This meant that the Republican side was unable to adequately plan, though it received some assistance from the U.S.S.R.</a:t>
            </a:r>
          </a:p>
          <a:p>
            <a:pPr>
              <a:lnSpc>
                <a:spcPct val="90000"/>
              </a:lnSpc>
            </a:pPr>
            <a:r>
              <a:rPr lang="en-US" sz="1300" dirty="0">
                <a:solidFill>
                  <a:srgbClr val="FFFFFF"/>
                </a:solidFill>
              </a:rPr>
              <a:t>In October, the first International Brigades arrived in Spain. Over the course of the war, 60,000 foreign volunteers, directed by Communist International, fought on the Republican side.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GB" sz="4100"/>
              <a:t>Nationalist Troops Arrive in Puente Genil</a:t>
            </a:r>
          </a:p>
        </p:txBody>
      </p:sp>
      <p:sp>
        <p:nvSpPr>
          <p:cNvPr id="3" name="Content Placeholder 2"/>
          <p:cNvSpPr>
            <a:spLocks noGrp="1"/>
          </p:cNvSpPr>
          <p:nvPr>
            <p:ph idx="1"/>
          </p:nvPr>
        </p:nvSpPr>
        <p:spPr>
          <a:xfrm>
            <a:off x="3724073" y="2438400"/>
            <a:ext cx="4939867" cy="3785419"/>
          </a:xfrm>
        </p:spPr>
        <p:txBody>
          <a:bodyPr>
            <a:normAutofit lnSpcReduction="10000"/>
          </a:bodyPr>
          <a:lstStyle/>
          <a:p>
            <a:pPr marL="0" indent="0">
              <a:buNone/>
            </a:pPr>
            <a:r>
              <a:rPr lang="en-US" sz="1600" b="1" dirty="0"/>
              <a:t>August 1, 1936</a:t>
            </a:r>
          </a:p>
          <a:p>
            <a:pPr marL="0" indent="0">
              <a:buNone/>
            </a:pPr>
            <a:endParaRPr lang="en-US" sz="1600" dirty="0"/>
          </a:p>
          <a:p>
            <a:pPr marL="0" indent="0">
              <a:buNone/>
            </a:pPr>
            <a:r>
              <a:rPr lang="en-US" sz="1600" dirty="0"/>
              <a:t> On August 1st, additional Nationalist troops made their way to Puente </a:t>
            </a:r>
            <a:r>
              <a:rPr lang="en-US" sz="1600" dirty="0" err="1"/>
              <a:t>Genil</a:t>
            </a:r>
            <a:r>
              <a:rPr lang="en-US" sz="1600" dirty="0"/>
              <a:t> and threatened to take 100 lives for every right-wing victim of leftist reprisals. Once Nationalist forces entered the town, Nationalist soldiers began to indiscriminately kill and rape the town's leftist population. Leftist men were taken off the street or pulled from their homes by Nationalist forces who then tortured and shot them. It is said that 500 leftists were killed by Nationalists on the first day of occupation. Over the next few months another 1,000 leftists were executed by Nationalists.</a:t>
            </a:r>
            <a:br>
              <a:rPr lang="en-US" sz="1600" dirty="0"/>
            </a:br>
            <a:br>
              <a:rPr lang="en-US" sz="1600" dirty="0"/>
            </a:br>
            <a:endParaRPr lang="en-US" sz="1600" dirty="0"/>
          </a:p>
        </p:txBody>
      </p:sp>
      <p:pic>
        <p:nvPicPr>
          <p:cNvPr id="4" name="Picture 3" descr="08108ad7369d092f8e9b966f555838bc">
            <a:extLst>
              <a:ext uri="{FF2B5EF4-FFF2-40B4-BE49-F238E27FC236}">
                <a16:creationId xmlns:a16="http://schemas.microsoft.com/office/drawing/2014/main" id="{07CF5FC5-639A-4AB8-951C-26754EFA39A8}"/>
              </a:ext>
            </a:extLst>
          </p:cNvPr>
          <p:cNvPicPr>
            <a:picLocks noChangeAspect="1"/>
          </p:cNvPicPr>
          <p:nvPr/>
        </p:nvPicPr>
        <p:blipFill rotWithShape="1">
          <a:blip r:embed="rId2"/>
          <a:srcRect l="3792" r="14770"/>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EE4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GB" sz="4100"/>
              <a:t>Executions in Pamplona </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b="1" dirty="0"/>
              <a:t>August 1936</a:t>
            </a:r>
          </a:p>
          <a:p>
            <a:pPr marL="0" indent="0">
              <a:buNone/>
            </a:pPr>
            <a:endParaRPr lang="en-US" sz="1700" dirty="0"/>
          </a:p>
          <a:p>
            <a:pPr marL="0" indent="0">
              <a:buNone/>
            </a:pPr>
            <a:r>
              <a:rPr lang="en-US" sz="1700" dirty="0"/>
              <a:t>Executions began in Pamplona in front of large crowds. Many of these executions were reprisals committed by zealous Nationalist  supporters who also took hostages. Some leftists were kidnapped after dark by the Falangist squad “Black Eagle” and then shot in the outskirts of the city.  Historian Paul Preston estimates that around 2,822 men and 35 women were killed in the province and  305 died due to conditions in the prisons. </a:t>
            </a:r>
            <a:br>
              <a:rPr lang="en-US" sz="1700" dirty="0"/>
            </a:br>
            <a:endParaRPr lang="en-US" sz="1700" dirty="0"/>
          </a:p>
        </p:txBody>
      </p:sp>
      <p:pic>
        <p:nvPicPr>
          <p:cNvPr id="4" name="Picture 3" descr="81e6a51ae568c2f7dd17ae9ed8a29625">
            <a:extLst>
              <a:ext uri="{FF2B5EF4-FFF2-40B4-BE49-F238E27FC236}">
                <a16:creationId xmlns:a16="http://schemas.microsoft.com/office/drawing/2014/main" id="{C6DD1D17-46EF-4788-81CE-8EA8FFC385B5}"/>
              </a:ext>
            </a:extLst>
          </p:cNvPr>
          <p:cNvPicPr>
            <a:picLocks noChangeAspect="1"/>
          </p:cNvPicPr>
          <p:nvPr/>
        </p:nvPicPr>
        <p:blipFill rotWithShape="1">
          <a:blip r:embed="rId2"/>
          <a:srcRect l="25785" r="36194"/>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8E79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1C574E90-1949-4924-B663-AEA13DB79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5">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3522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6008" y="710273"/>
            <a:ext cx="3264236" cy="2813320"/>
          </a:xfrm>
        </p:spPr>
        <p:txBody>
          <a:bodyPr>
            <a:normAutofit/>
          </a:bodyPr>
          <a:lstStyle/>
          <a:p>
            <a:r>
              <a:rPr lang="en-GB"/>
              <a:t>Nationalist Forces Take Córdoba </a:t>
            </a:r>
          </a:p>
        </p:txBody>
      </p:sp>
      <p:sp>
        <p:nvSpPr>
          <p:cNvPr id="18" name="Rectangle 1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7363"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CF1CD8B-D430-49E7-8630-84152C414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6639" y="73152"/>
            <a:ext cx="884223" cy="232963"/>
            <a:chOff x="7763256" y="73152"/>
            <a:chExt cx="1178966" cy="232963"/>
          </a:xfrm>
        </p:grpSpPr>
        <p:sp>
          <p:nvSpPr>
            <p:cNvPr id="21"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058e7844b76313090b063333d3d67eb4">
            <a:extLst>
              <a:ext uri="{FF2B5EF4-FFF2-40B4-BE49-F238E27FC236}">
                <a16:creationId xmlns:a16="http://schemas.microsoft.com/office/drawing/2014/main" id="{1453702E-8332-4FF4-A72B-57855461E02C}"/>
              </a:ext>
            </a:extLst>
          </p:cNvPr>
          <p:cNvPicPr>
            <a:picLocks noChangeAspect="1"/>
          </p:cNvPicPr>
          <p:nvPr/>
        </p:nvPicPr>
        <p:blipFill rotWithShape="1">
          <a:blip r:embed="rId2"/>
          <a:srcRect t="9091" r="17273"/>
          <a:stretch/>
        </p:blipFill>
        <p:spPr>
          <a:xfrm>
            <a:off x="4456926" y="282227"/>
            <a:ext cx="4483411" cy="3362567"/>
          </a:xfrm>
          <a:prstGeom prst="rect">
            <a:avLst/>
          </a:prstGeom>
        </p:spPr>
      </p:pic>
      <p:sp>
        <p:nvSpPr>
          <p:cNvPr id="3" name="Content Placeholder 2"/>
          <p:cNvSpPr>
            <a:spLocks noGrp="1"/>
          </p:cNvSpPr>
          <p:nvPr>
            <p:ph idx="1"/>
          </p:nvPr>
        </p:nvSpPr>
        <p:spPr>
          <a:xfrm>
            <a:off x="548639" y="4099034"/>
            <a:ext cx="8088893" cy="2196771"/>
          </a:xfrm>
        </p:spPr>
        <p:txBody>
          <a:bodyPr anchor="ctr">
            <a:normAutofit/>
          </a:bodyPr>
          <a:lstStyle/>
          <a:p>
            <a:pPr marL="0" indent="0">
              <a:lnSpc>
                <a:spcPct val="90000"/>
              </a:lnSpc>
              <a:buNone/>
            </a:pPr>
            <a:r>
              <a:rPr lang="en-US" sz="1600" b="1" dirty="0"/>
              <a:t>August 5, 1936</a:t>
            </a:r>
          </a:p>
          <a:p>
            <a:pPr marL="0" indent="0">
              <a:lnSpc>
                <a:spcPct val="90000"/>
              </a:lnSpc>
              <a:buNone/>
            </a:pPr>
            <a:endParaRPr lang="en-US" sz="1600" dirty="0"/>
          </a:p>
          <a:p>
            <a:pPr marL="0" indent="0">
              <a:lnSpc>
                <a:spcPct val="90000"/>
              </a:lnSpc>
              <a:buNone/>
            </a:pPr>
            <a:r>
              <a:rPr lang="en-US" sz="1600" dirty="0"/>
              <a:t>Almost all of Córdoba was in Nationalist hands. Arrests and executions of those who did not actively support the military uprising began based on denunciation lists provided by local landowners and priests. Nationalists arrested 109 and killed the mayor. Others are shot by Nationalist soldiers and left in the street.  Historian Paul Preston estimates that 11,500 people are executed by Nationalists in the province of Córdoba between 1936-1945.</a:t>
            </a:r>
            <a:endParaRPr lang="en-US" sz="1300" dirty="0"/>
          </a:p>
        </p:txBody>
      </p:sp>
      <p:sp>
        <p:nvSpPr>
          <p:cNvPr id="42" name="Rectangle 4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9143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pPr>
              <a:lnSpc>
                <a:spcPct val="90000"/>
              </a:lnSpc>
            </a:pPr>
            <a:r>
              <a:rPr lang="es-ES" sz="2600"/>
              <a:t>Nationalists Troops Take El Poderoso, Constantina, and Cazalla de la Sierra</a:t>
            </a:r>
          </a:p>
        </p:txBody>
      </p:sp>
      <p:pic>
        <p:nvPicPr>
          <p:cNvPr id="4" name="Picture 3" descr="53ac921840a73d0d1698528036c8b1ee">
            <a:extLst>
              <a:ext uri="{FF2B5EF4-FFF2-40B4-BE49-F238E27FC236}">
                <a16:creationId xmlns:a16="http://schemas.microsoft.com/office/drawing/2014/main" id="{FBCEB696-DD13-4D55-A61C-84459C3AB20B}"/>
              </a:ext>
            </a:extLst>
          </p:cNvPr>
          <p:cNvPicPr>
            <a:picLocks noChangeAspect="1"/>
          </p:cNvPicPr>
          <p:nvPr/>
        </p:nvPicPr>
        <p:blipFill rotWithShape="1">
          <a:blip r:embed="rId2"/>
          <a:srcRect t="17605" b="1025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b="1" dirty="0"/>
              <a:t>August 5, 1936 – August 12, 1936</a:t>
            </a:r>
          </a:p>
          <a:p>
            <a:pPr marL="0" indent="0">
              <a:buNone/>
            </a:pPr>
            <a:endParaRPr lang="en-US" sz="1600" dirty="0"/>
          </a:p>
          <a:p>
            <a:pPr marL="0" indent="0">
              <a:buNone/>
            </a:pPr>
            <a:r>
              <a:rPr lang="en-US" sz="1600" dirty="0"/>
              <a:t>In </a:t>
            </a:r>
            <a:r>
              <a:rPr lang="en-US" sz="1600" dirty="0" err="1"/>
              <a:t>Constantina</a:t>
            </a:r>
            <a:r>
              <a:rPr lang="en-US" sz="1600" dirty="0"/>
              <a:t>, Nationalist forces carried out reprisals for the atrocities committed by anarchist groups against Nationalist supporters. 300 inhabitants were executed by Nationalists and 3,000 flee the town. Similar reprisals were carried out by Nationalist troops in </a:t>
            </a:r>
            <a:r>
              <a:rPr lang="en-US" sz="1600" dirty="0" err="1"/>
              <a:t>Cazalla</a:t>
            </a:r>
            <a:r>
              <a:rPr lang="en-US" sz="1600" dirty="0"/>
              <a:t> de la Sierra where 76 were tried and executed.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pPr>
              <a:lnSpc>
                <a:spcPct val="90000"/>
              </a:lnSpc>
            </a:pPr>
            <a:r>
              <a:rPr lang="en-US" sz="4300"/>
              <a:t>Nationalist Forces Take Lora del Río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929384"/>
            <a:ext cx="7886700" cy="4251960"/>
          </a:xfrm>
        </p:spPr>
        <p:txBody>
          <a:bodyPr>
            <a:normAutofit/>
          </a:bodyPr>
          <a:lstStyle/>
          <a:p>
            <a:pPr marL="0" indent="0">
              <a:buNone/>
            </a:pPr>
            <a:r>
              <a:rPr lang="en-US" sz="1900" b="1" dirty="0"/>
              <a:t>August 7, 1936</a:t>
            </a:r>
          </a:p>
          <a:p>
            <a:pPr marL="0" indent="0">
              <a:buNone/>
            </a:pPr>
            <a:endParaRPr lang="en-US" sz="1900" b="1" dirty="0"/>
          </a:p>
          <a:p>
            <a:r>
              <a:rPr lang="en-US" sz="1900" dirty="0"/>
              <a:t> On August 7th, Nationalist troops arrived and began reprisals against Republican forces. Inhabitants of the town were shot by Nationalists based on denunciations.  </a:t>
            </a:r>
          </a:p>
          <a:p>
            <a:r>
              <a:rPr lang="en-US" sz="1900" dirty="0"/>
              <a:t>Nationalists then tried 300 townspeople without any opportunity for defense. Between 600-1,000 inhabitants of Lora del Río were killed with these Nationalist military tribunals.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pPr>
              <a:lnSpc>
                <a:spcPct val="90000"/>
              </a:lnSpc>
            </a:pPr>
            <a:r>
              <a:rPr lang="en-US" sz="3700"/>
              <a:t>Land reform proposals rejected</a:t>
            </a:r>
          </a:p>
        </p:txBody>
      </p:sp>
      <p:sp>
        <p:nvSpPr>
          <p:cNvPr id="3" name="Content Placeholder 2"/>
          <p:cNvSpPr>
            <a:spLocks noGrp="1"/>
          </p:cNvSpPr>
          <p:nvPr>
            <p:ph idx="1"/>
          </p:nvPr>
        </p:nvSpPr>
        <p:spPr>
          <a:xfrm>
            <a:off x="486698" y="2438400"/>
            <a:ext cx="2629120" cy="3785419"/>
          </a:xfrm>
        </p:spPr>
        <p:txBody>
          <a:bodyPr>
            <a:normAutofit/>
          </a:bodyPr>
          <a:lstStyle/>
          <a:p>
            <a:pPr marL="0" indent="0">
              <a:lnSpc>
                <a:spcPct val="90000"/>
              </a:lnSpc>
              <a:buNone/>
            </a:pPr>
            <a:r>
              <a:rPr lang="en-US" sz="1700" b="1"/>
              <a:t>June 30, 1931</a:t>
            </a:r>
          </a:p>
          <a:p>
            <a:pPr marL="0" indent="0">
              <a:lnSpc>
                <a:spcPct val="90000"/>
              </a:lnSpc>
              <a:buNone/>
            </a:pPr>
            <a:endParaRPr lang="en-US" sz="1700"/>
          </a:p>
          <a:p>
            <a:pPr>
              <a:lnSpc>
                <a:spcPct val="90000"/>
              </a:lnSpc>
            </a:pPr>
            <a:r>
              <a:rPr lang="en-US" sz="1700"/>
              <a:t>Initial proposals for land reform were introduced to the Cortes (Spanish legislature) but all were rejected due to lack of agreement by the left (socialists and conservatives). </a:t>
            </a:r>
          </a:p>
          <a:p>
            <a:pPr>
              <a:lnSpc>
                <a:spcPct val="90000"/>
              </a:lnSpc>
            </a:pPr>
            <a:r>
              <a:rPr lang="en-US" sz="1700"/>
              <a:t>The left encompassed a broad spectrum of ideologies, making consensus a challenge. </a:t>
            </a:r>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11B310-08D0-D945-B165-B7B643E5D067}"/>
              </a:ext>
            </a:extLst>
          </p:cNvPr>
          <p:cNvPicPr>
            <a:picLocks noChangeAspect="1"/>
          </p:cNvPicPr>
          <p:nvPr/>
        </p:nvPicPr>
        <p:blipFill>
          <a:blip r:embed="rId2"/>
          <a:stretch>
            <a:fillRect/>
          </a:stretch>
        </p:blipFill>
        <p:spPr>
          <a:xfrm>
            <a:off x="4054396" y="1879955"/>
            <a:ext cx="4514498" cy="3094844"/>
          </a:xfrm>
          <a:prstGeom prst="rect">
            <a:avLst/>
          </a:prstGeom>
          <a:effectLst/>
        </p:spPr>
      </p:pic>
      <p:sp>
        <p:nvSpPr>
          <p:cNvPr id="6" name="TextBox 5">
            <a:extLst>
              <a:ext uri="{FF2B5EF4-FFF2-40B4-BE49-F238E27FC236}">
                <a16:creationId xmlns:a16="http://schemas.microsoft.com/office/drawing/2014/main" id="{8A3104A6-C613-A14B-931C-3971F907FC48}"/>
              </a:ext>
            </a:extLst>
          </p:cNvPr>
          <p:cNvSpPr txBox="1"/>
          <p:nvPr/>
        </p:nvSpPr>
        <p:spPr>
          <a:xfrm>
            <a:off x="4054396" y="5161612"/>
            <a:ext cx="4514498" cy="738664"/>
          </a:xfrm>
          <a:prstGeom prst="rect">
            <a:avLst/>
          </a:prstGeom>
          <a:noFill/>
        </p:spPr>
        <p:txBody>
          <a:bodyPr wrap="square" rtlCol="0">
            <a:spAutoFit/>
          </a:bodyPr>
          <a:lstStyle/>
          <a:p>
            <a:pPr algn="ctr" fontAlgn="t"/>
            <a:r>
              <a:rPr lang="en-US" sz="1400" dirty="0"/>
              <a:t>Translation: The </a:t>
            </a:r>
            <a:r>
              <a:rPr lang="en-US" sz="1400" dirty="0" err="1"/>
              <a:t>rabaissaire</a:t>
            </a:r>
            <a:r>
              <a:rPr lang="en-US" sz="1400" dirty="0"/>
              <a:t> question: Peasant: You sweat by coming here to claim your part of the harvest, you would be sweating more if you were to grow it by yourself.</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5099" y="991261"/>
            <a:ext cx="4316022" cy="1837349"/>
          </a:xfrm>
        </p:spPr>
        <p:txBody>
          <a:bodyPr anchor="b">
            <a:normAutofit/>
          </a:bodyPr>
          <a:lstStyle/>
          <a:p>
            <a:r>
              <a:rPr lang="en-US" sz="3100">
                <a:solidFill>
                  <a:schemeClr val="tx2"/>
                </a:solidFill>
              </a:rPr>
              <a:t>Franco promises liberal democracy after war </a:t>
            </a:r>
          </a:p>
        </p:txBody>
      </p:sp>
      <p:grpSp>
        <p:nvGrpSpPr>
          <p:cNvPr id="25" name="Group 9">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8414" y="3985"/>
            <a:ext cx="7310715" cy="6858000"/>
            <a:chOff x="1318434" y="36937"/>
            <a:chExt cx="9747620" cy="6858000"/>
          </a:xfrm>
        </p:grpSpPr>
        <p:sp>
          <p:nvSpPr>
            <p:cNvPr id="11" name="Freeform: Shape 10">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11">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12">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13">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14">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p:cNvSpPr>
            <a:spLocks noGrp="1"/>
          </p:cNvSpPr>
          <p:nvPr>
            <p:ph idx="1"/>
          </p:nvPr>
        </p:nvSpPr>
        <p:spPr>
          <a:xfrm>
            <a:off x="2291965" y="2979336"/>
            <a:ext cx="4282291" cy="2430864"/>
          </a:xfrm>
        </p:spPr>
        <p:txBody>
          <a:bodyPr anchor="t">
            <a:normAutofit/>
          </a:bodyPr>
          <a:lstStyle/>
          <a:p>
            <a:pPr marL="0" indent="0">
              <a:buNone/>
            </a:pPr>
            <a:r>
              <a:rPr lang="en-US" sz="1700" b="1" dirty="0">
                <a:solidFill>
                  <a:schemeClr val="tx2"/>
                </a:solidFill>
              </a:rPr>
              <a:t>August 8, 1936</a:t>
            </a:r>
          </a:p>
          <a:p>
            <a:pPr marL="0" indent="0">
              <a:buNone/>
            </a:pPr>
            <a:endParaRPr lang="en-US" sz="1700" dirty="0">
              <a:solidFill>
                <a:schemeClr val="tx2"/>
              </a:solidFill>
            </a:endParaRPr>
          </a:p>
          <a:p>
            <a:pPr marL="0" indent="0">
              <a:buNone/>
            </a:pPr>
            <a:r>
              <a:rPr lang="en-US" sz="1700" dirty="0">
                <a:solidFill>
                  <a:schemeClr val="tx2"/>
                </a:solidFill>
              </a:rPr>
              <a:t>“We started the revolt only after it had become self-evident that the government were playing into the hands of the Communists and extreme Socialists and that there was no justice for others”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GB" sz="3100"/>
              <a:t>Nationalist Troops Take Villamartín</a:t>
            </a:r>
          </a:p>
        </p:txBody>
      </p:sp>
      <p:pic>
        <p:nvPicPr>
          <p:cNvPr id="4" name="Picture 3" descr="f6f6029560f63a877892fb719de1224f">
            <a:extLst>
              <a:ext uri="{FF2B5EF4-FFF2-40B4-BE49-F238E27FC236}">
                <a16:creationId xmlns:a16="http://schemas.microsoft.com/office/drawing/2014/main" id="{0F1C729D-16F8-49B5-837D-B801144EB83F}"/>
              </a:ext>
            </a:extLst>
          </p:cNvPr>
          <p:cNvPicPr>
            <a:picLocks noChangeAspect="1"/>
          </p:cNvPicPr>
          <p:nvPr/>
        </p:nvPicPr>
        <p:blipFill rotWithShape="1">
          <a:blip r:embed="rId2"/>
          <a:srcRect t="19624" b="2627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b="1" dirty="0"/>
              <a:t>August 13, 1936</a:t>
            </a:r>
          </a:p>
          <a:p>
            <a:pPr marL="0" indent="0">
              <a:buNone/>
            </a:pPr>
            <a:endParaRPr lang="en-US" sz="1600" dirty="0"/>
          </a:p>
          <a:p>
            <a:pPr marL="0" indent="0">
              <a:buNone/>
            </a:pPr>
            <a:r>
              <a:rPr lang="en-US" sz="1600" dirty="0"/>
              <a:t>After Nationalist forces take the city, between July 1936 and February 1937, 112 Republicans were shot by Nationalists.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485d9a9ef529755a552a13698612ba8">
            <a:extLst>
              <a:ext uri="{FF2B5EF4-FFF2-40B4-BE49-F238E27FC236}">
                <a16:creationId xmlns:a16="http://schemas.microsoft.com/office/drawing/2014/main" id="{B121FE95-D675-4CA6-B779-88355E0C3DEF}"/>
              </a:ext>
            </a:extLst>
          </p:cNvPr>
          <p:cNvPicPr>
            <a:picLocks noChangeAspect="1"/>
          </p:cNvPicPr>
          <p:nvPr/>
        </p:nvPicPr>
        <p:blipFill rotWithShape="1">
          <a:blip r:embed="rId2">
            <a:alphaModFix amt="40000"/>
          </a:blip>
          <a:srcRect l="3256" r="9194" b="2"/>
          <a:stretch/>
        </p:blipFill>
        <p:spPr>
          <a:xfrm>
            <a:off x="20" y="10"/>
            <a:ext cx="9141694"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lang="en-GB"/>
              <a:t>Nationalists Troops Take Badajoz</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pPr marL="0" indent="0">
              <a:buNone/>
            </a:pPr>
            <a:r>
              <a:rPr lang="en-US" sz="1700" b="1" dirty="0"/>
              <a:t>August 14, 1936</a:t>
            </a:r>
          </a:p>
          <a:p>
            <a:pPr marL="0" indent="0">
              <a:buNone/>
            </a:pPr>
            <a:endParaRPr lang="en-US" sz="1700" dirty="0"/>
          </a:p>
          <a:p>
            <a:pPr marL="0" indent="0">
              <a:buNone/>
            </a:pPr>
            <a:r>
              <a:rPr lang="en-US" sz="1700" dirty="0"/>
              <a:t>As Nationalist forces led by Colonel Juan </a:t>
            </a:r>
            <a:r>
              <a:rPr lang="en-US" sz="1700" dirty="0" err="1"/>
              <a:t>Yague</a:t>
            </a:r>
            <a:r>
              <a:rPr lang="en-US" sz="1700" dirty="0"/>
              <a:t> took the city, </a:t>
            </a:r>
            <a:r>
              <a:rPr lang="en-US" sz="1700" dirty="0" err="1"/>
              <a:t>Yague</a:t>
            </a:r>
            <a:r>
              <a:rPr lang="en-US" sz="1700" dirty="0"/>
              <a:t> encouraged troops to rape supporters of the Popular Front and became known as “The Butcher of Badajoz.” It is estimated that 2,000-4,000 civilians were massacred, namely by the Moroccan troops.</a:t>
            </a:r>
            <a:br>
              <a:rPr lang="en-US" sz="1700" dirty="0"/>
            </a:br>
            <a:endParaRPr lang="en-US" sz="1700" dirty="0"/>
          </a:p>
        </p:txBody>
      </p:sp>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pPr>
              <a:lnSpc>
                <a:spcPct val="90000"/>
              </a:lnSpc>
            </a:pPr>
            <a:r>
              <a:rPr lang="en-US" sz="5400"/>
              <a:t>Nationalist Reprisals in Triana </a:t>
            </a:r>
          </a:p>
        </p:txBody>
      </p:sp>
      <p:sp>
        <p:nvSpPr>
          <p:cNvPr id="3" name="Content Placeholder 2"/>
          <p:cNvSpPr>
            <a:spLocks noGrp="1"/>
          </p:cNvSpPr>
          <p:nvPr>
            <p:ph idx="1"/>
          </p:nvPr>
        </p:nvSpPr>
        <p:spPr>
          <a:xfrm>
            <a:off x="963930" y="2969469"/>
            <a:ext cx="6056111" cy="2800395"/>
          </a:xfrm>
        </p:spPr>
        <p:txBody>
          <a:bodyPr anchor="t">
            <a:normAutofit/>
          </a:bodyPr>
          <a:lstStyle/>
          <a:p>
            <a:pPr marL="0" indent="0">
              <a:buNone/>
            </a:pPr>
            <a:r>
              <a:rPr lang="en-US" sz="2100" b="1" dirty="0"/>
              <a:t>August 16, 1936</a:t>
            </a:r>
          </a:p>
          <a:p>
            <a:pPr marL="0" indent="0">
              <a:buNone/>
            </a:pPr>
            <a:endParaRPr lang="en-US" sz="2100" dirty="0"/>
          </a:p>
          <a:p>
            <a:pPr marL="0" indent="0">
              <a:buNone/>
            </a:pPr>
            <a:r>
              <a:rPr lang="en-US" sz="2100" dirty="0"/>
              <a:t>72 Republicans were shot by Nationalists  during reprisals in </a:t>
            </a:r>
            <a:r>
              <a:rPr lang="en-US" sz="2100" dirty="0" err="1"/>
              <a:t>Triana</a:t>
            </a:r>
            <a:r>
              <a:rPr lang="en-US" sz="2100" dirty="0"/>
              <a:t>. </a:t>
            </a:r>
            <a:br>
              <a:rPr lang="en-US" sz="2100" dirty="0"/>
            </a:br>
            <a:br>
              <a:rPr lang="en-US" sz="2100" dirty="0"/>
            </a:br>
            <a:endParaRPr lang="en-US" sz="21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0022" y="365760"/>
            <a:ext cx="7025402" cy="1188720"/>
          </a:xfrm>
        </p:spPr>
        <p:txBody>
          <a:bodyPr>
            <a:normAutofit/>
          </a:bodyPr>
          <a:lstStyle/>
          <a:p>
            <a:pPr>
              <a:lnSpc>
                <a:spcPct val="90000"/>
              </a:lnSpc>
            </a:pPr>
            <a:r>
              <a:rPr lang="en-US" sz="3700"/>
              <a:t>Nationalist Troops Take Benambomba</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2">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240022" y="2176272"/>
            <a:ext cx="7025403" cy="4041648"/>
          </a:xfrm>
        </p:spPr>
        <p:txBody>
          <a:bodyPr anchor="t">
            <a:normAutofit/>
          </a:bodyPr>
          <a:lstStyle/>
          <a:p>
            <a:pPr marL="0" indent="0">
              <a:buNone/>
            </a:pPr>
            <a:r>
              <a:rPr lang="en-US" sz="2100" b="1" dirty="0"/>
              <a:t>August 18, 1936</a:t>
            </a:r>
          </a:p>
          <a:p>
            <a:pPr marL="0" indent="0">
              <a:buNone/>
            </a:pPr>
            <a:endParaRPr lang="en-US" sz="2100" dirty="0"/>
          </a:p>
          <a:p>
            <a:pPr marL="0" indent="0">
              <a:buNone/>
            </a:pPr>
            <a:r>
              <a:rPr lang="en-US" sz="2100" dirty="0"/>
              <a:t>After Nationalist forces took the city, 50 leftist prisoners were detained, beaten, and shot by Nationalist soldiers. These soldiers also looted prisoners' houses and sexually abused their spouses.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505311" y="4610244"/>
            <a:ext cx="2737278" cy="1714500"/>
          </a:xfrm>
        </p:spPr>
        <p:txBody>
          <a:bodyPr>
            <a:normAutofit/>
          </a:bodyPr>
          <a:lstStyle/>
          <a:p>
            <a:r>
              <a:rPr lang="en-GB" sz="2400"/>
              <a:t>Nationalist Troops Take Granada</a:t>
            </a:r>
          </a:p>
        </p:txBody>
      </p:sp>
      <p:pic>
        <p:nvPicPr>
          <p:cNvPr id="4" name="Picture 3" descr="3142c3ad65f378ff701527350904945c">
            <a:extLst>
              <a:ext uri="{FF2B5EF4-FFF2-40B4-BE49-F238E27FC236}">
                <a16:creationId xmlns:a16="http://schemas.microsoft.com/office/drawing/2014/main" id="{E99ACFD9-5EAB-4ECA-8962-8646DD7D652A}"/>
              </a:ext>
            </a:extLst>
          </p:cNvPr>
          <p:cNvPicPr>
            <a:picLocks noChangeAspect="1"/>
          </p:cNvPicPr>
          <p:nvPr/>
        </p:nvPicPr>
        <p:blipFill rotWithShape="1">
          <a:blip r:embed="rId2"/>
          <a:srcRect l="4108" r="5" b="5"/>
          <a:stretch/>
        </p:blipFill>
        <p:spPr>
          <a:xfrm>
            <a:off x="505311" y="370320"/>
            <a:ext cx="2787179" cy="4051011"/>
          </a:xfrm>
          <a:prstGeom prst="rect">
            <a:avLst/>
          </a:prstGeom>
        </p:spPr>
      </p:pic>
      <p:pic>
        <p:nvPicPr>
          <p:cNvPr id="6" name="Picture 5" descr="58d5cad50fab2aaaafe960ce1656e6f5">
            <a:extLst>
              <a:ext uri="{FF2B5EF4-FFF2-40B4-BE49-F238E27FC236}">
                <a16:creationId xmlns:a16="http://schemas.microsoft.com/office/drawing/2014/main" id="{E024E1E5-68C9-408B-8A1E-0B97B38E5687}"/>
              </a:ext>
            </a:extLst>
          </p:cNvPr>
          <p:cNvPicPr>
            <a:picLocks noChangeAspect="1"/>
          </p:cNvPicPr>
          <p:nvPr/>
        </p:nvPicPr>
        <p:blipFill rotWithShape="1">
          <a:blip r:embed="rId3"/>
          <a:srcRect r="8427"/>
          <a:stretch/>
        </p:blipFill>
        <p:spPr>
          <a:xfrm>
            <a:off x="3539508" y="370320"/>
            <a:ext cx="5099178" cy="4051011"/>
          </a:xfrm>
          <a:prstGeom prst="rect">
            <a:avLst/>
          </a:prstGeom>
        </p:spPr>
      </p:pic>
      <p:cxnSp>
        <p:nvCxnSpPr>
          <p:cNvPr id="16" name="Straight Connector 15">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10522"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94764" y="4610244"/>
            <a:ext cx="5043924" cy="1714500"/>
          </a:xfrm>
        </p:spPr>
        <p:txBody>
          <a:bodyPr anchor="ctr">
            <a:normAutofit/>
          </a:bodyPr>
          <a:lstStyle/>
          <a:p>
            <a:pPr marL="0" indent="0">
              <a:lnSpc>
                <a:spcPct val="90000"/>
              </a:lnSpc>
              <a:buNone/>
            </a:pPr>
            <a:r>
              <a:rPr lang="en-US" sz="1200" b="1" dirty="0"/>
              <a:t>August 18, 1936</a:t>
            </a:r>
          </a:p>
          <a:p>
            <a:pPr marL="0" indent="0">
              <a:lnSpc>
                <a:spcPct val="90000"/>
              </a:lnSpc>
              <a:buNone/>
            </a:pPr>
            <a:endParaRPr lang="en-US" sz="1200" dirty="0"/>
          </a:p>
          <a:p>
            <a:pPr marL="0" indent="0">
              <a:lnSpc>
                <a:spcPct val="90000"/>
              </a:lnSpc>
              <a:buNone/>
            </a:pPr>
            <a:r>
              <a:rPr lang="en-US" sz="1200" dirty="0"/>
              <a:t>The center of Republican resistance in Granada, the working-class district of the Albaicin, fell. Doctors, lawyers, writers, artists, schoolteachers, and workers were taken out of their homes at night and shot in the cemetery. The killings were carried out for the most part by locals recruited to the Nationalist cause. One group, the “Black Squad,” was given permission by Nationalist forces to terrorize the town.</a:t>
            </a:r>
          </a:p>
        </p:txBody>
      </p:sp>
    </p:spTree>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US" sz="4300"/>
              <a:t>Nationalist Troops Take El Campillo</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pPr marL="0" indent="0">
              <a:buNone/>
            </a:pPr>
            <a:r>
              <a:rPr lang="en-US" sz="1900" b="1" dirty="0"/>
              <a:t>August 28, 1936</a:t>
            </a:r>
          </a:p>
          <a:p>
            <a:pPr marL="0" indent="0">
              <a:buNone/>
            </a:pPr>
            <a:endParaRPr lang="en-US" sz="1900" dirty="0"/>
          </a:p>
          <a:p>
            <a:pPr marL="0" indent="0">
              <a:buNone/>
            </a:pPr>
            <a:r>
              <a:rPr lang="en-US" sz="1900" dirty="0"/>
              <a:t>After the Nationalist troops took the village, Nationalist soldiers executed 288 inhabitants who did not actively support the uprising. Nationalist soldiers executed another 143 as they fled north to Badajoz.</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Nationalist Military Granted Judicial Powers </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US" sz="1700" b="1" dirty="0"/>
              <a:t>August 31, 1936</a:t>
            </a:r>
          </a:p>
          <a:p>
            <a:pPr marL="0" indent="0">
              <a:buNone/>
            </a:pPr>
            <a:endParaRPr lang="en-US" sz="1700" dirty="0"/>
          </a:p>
          <a:p>
            <a:pPr marL="0" indent="0">
              <a:buNone/>
            </a:pPr>
            <a:r>
              <a:rPr lang="en-US" sz="1700" dirty="0"/>
              <a:t>After the declaration of martial law in any territory in Nationalist hands, this decree allowed any military officer to act as a prosecutor, judge, or defender in the trials of those deemed enemies of the Nationalists.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d7c4c78bc42a838a59d5dd109095fe6">
            <a:extLst>
              <a:ext uri="{FF2B5EF4-FFF2-40B4-BE49-F238E27FC236}">
                <a16:creationId xmlns:a16="http://schemas.microsoft.com/office/drawing/2014/main" id="{95193018-C540-4CB8-80B7-DE2CD716E18B}"/>
              </a:ext>
            </a:extLst>
          </p:cNvPr>
          <p:cNvPicPr>
            <a:picLocks noChangeAspect="1"/>
          </p:cNvPicPr>
          <p:nvPr/>
        </p:nvPicPr>
        <p:blipFill rotWithShape="1">
          <a:blip r:embed="rId2"/>
          <a:srcRect t="1695" r="-1" b="9977"/>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a:solidFill>
                  <a:schemeClr val="bg1"/>
                </a:solidFill>
              </a:rPr>
              <a:t>Nationalists Troops Take Mallorca</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buNone/>
            </a:pPr>
            <a:r>
              <a:rPr lang="en-US" sz="1500" b="1" dirty="0">
                <a:solidFill>
                  <a:schemeClr val="bg1"/>
                </a:solidFill>
              </a:rPr>
              <a:t>September 12, 1936</a:t>
            </a:r>
          </a:p>
          <a:p>
            <a:pPr marL="0" indent="0">
              <a:buNone/>
            </a:pPr>
            <a:endParaRPr lang="en-US" sz="1100" b="1" dirty="0">
              <a:solidFill>
                <a:schemeClr val="bg1"/>
              </a:solidFill>
            </a:endParaRPr>
          </a:p>
          <a:p>
            <a:pPr marL="0" indent="0">
              <a:buNone/>
            </a:pPr>
            <a:r>
              <a:rPr lang="en-US" sz="1500" dirty="0">
                <a:solidFill>
                  <a:schemeClr val="bg1"/>
                </a:solidFill>
              </a:rPr>
              <a:t>In Mallorca, Nationalist troops executed 1,200.</a:t>
            </a:r>
          </a:p>
        </p:txBody>
      </p:sp>
    </p:spTree>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1698171"/>
            <a:ext cx="2971546" cy="4516360"/>
          </a:xfrm>
        </p:spPr>
        <p:txBody>
          <a:bodyPr anchor="t">
            <a:normAutofit/>
          </a:bodyPr>
          <a:lstStyle/>
          <a:p>
            <a:r>
              <a:rPr lang="en-US" sz="3100"/>
              <a:t>Outlawing of Parties and Organizations Against the Nationalist Movement</a:t>
            </a:r>
          </a:p>
        </p:txBody>
      </p:sp>
      <p:sp>
        <p:nvSpPr>
          <p:cNvPr id="17"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6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09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3802515" y="1698170"/>
            <a:ext cx="4858884" cy="4516361"/>
          </a:xfrm>
        </p:spPr>
        <p:txBody>
          <a:bodyPr>
            <a:normAutofit/>
          </a:bodyPr>
          <a:lstStyle/>
          <a:p>
            <a:pPr marL="0" indent="0">
              <a:buNone/>
            </a:pPr>
            <a:r>
              <a:rPr lang="en-US" sz="1700" b="1" dirty="0"/>
              <a:t>September 13, 1936</a:t>
            </a:r>
          </a:p>
          <a:p>
            <a:pPr marL="0" indent="0">
              <a:buNone/>
            </a:pPr>
            <a:endParaRPr lang="en-US" sz="1700" dirty="0"/>
          </a:p>
          <a:p>
            <a:pPr marL="0" indent="0">
              <a:buNone/>
            </a:pPr>
            <a:r>
              <a:rPr lang="en-US" sz="1700" dirty="0"/>
              <a:t>The National Defense Junta outlawed all parties, trade unions, and social organizations that supported the Popular Front and opposed the National Movement. The documents and property of these entities were also seized. In additions to political parties and leftist organizations, Freemasons and Jews were also made targets. The decree also ordered the purging of Civil servants, schoolteachers, etc. who supported the Republic and its institutions.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7" y="6115501"/>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2" y="6453143"/>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t>Failed coup attempt</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700" b="1" dirty="0"/>
              <a:t>August 9, 1932 </a:t>
            </a:r>
          </a:p>
          <a:p>
            <a:pPr>
              <a:lnSpc>
                <a:spcPct val="90000"/>
              </a:lnSpc>
            </a:pPr>
            <a:endParaRPr lang="en-US" sz="1700" dirty="0"/>
          </a:p>
          <a:p>
            <a:pPr>
              <a:lnSpc>
                <a:spcPct val="90000"/>
              </a:lnSpc>
            </a:pPr>
            <a:r>
              <a:rPr lang="en-US" sz="1700" dirty="0"/>
              <a:t>General José </a:t>
            </a:r>
            <a:r>
              <a:rPr lang="en-US" sz="1700" dirty="0" err="1"/>
              <a:t>Sanjurjo</a:t>
            </a:r>
            <a:r>
              <a:rPr lang="en-US" sz="1700" dirty="0"/>
              <a:t> became disillusioned with the government and attempted a coup that initially succeeded in taking control of Seville but collapsed within days due to an inability to attract the support of senior military figures. 10 people were killed. General </a:t>
            </a:r>
            <a:r>
              <a:rPr lang="en-US" sz="1700" dirty="0" err="1"/>
              <a:t>Sanjurjo</a:t>
            </a:r>
            <a:r>
              <a:rPr lang="en-US" sz="1700" dirty="0"/>
              <a:t> and 150 others were sentenced to death. General </a:t>
            </a:r>
            <a:r>
              <a:rPr lang="en-US" sz="1700" dirty="0" err="1"/>
              <a:t>Sanjurjo's</a:t>
            </a:r>
            <a:r>
              <a:rPr lang="en-US" sz="1700" dirty="0"/>
              <a:t> sentence was later commuted to life imprisonment. </a:t>
            </a:r>
          </a:p>
          <a:p>
            <a:pPr>
              <a:lnSpc>
                <a:spcPct val="90000"/>
              </a:lnSpc>
            </a:pPr>
            <a:r>
              <a:rPr lang="en-US" sz="1700" dirty="0"/>
              <a:t>In 1934, the new government adopted amnesty, freeing those sentenced. Many later played a role in the 1936 coup. </a:t>
            </a:r>
          </a:p>
        </p:txBody>
      </p:sp>
      <p:pic>
        <p:nvPicPr>
          <p:cNvPr id="6" name="Picture 5" descr="A person in a military uniform&#10;&#10;Description automatically generated with medium confidence">
            <a:extLst>
              <a:ext uri="{FF2B5EF4-FFF2-40B4-BE49-F238E27FC236}">
                <a16:creationId xmlns:a16="http://schemas.microsoft.com/office/drawing/2014/main" id="{E8D3C69E-C47C-C64B-B1E3-2FA478044176}"/>
              </a:ext>
            </a:extLst>
          </p:cNvPr>
          <p:cNvPicPr>
            <a:picLocks noChangeAspect="1"/>
          </p:cNvPicPr>
          <p:nvPr/>
        </p:nvPicPr>
        <p:blipFill rotWithShape="1">
          <a:blip r:embed="rId2"/>
          <a:srcRect l="15519" r="19068"/>
          <a:stretch/>
        </p:blipFill>
        <p:spPr>
          <a:xfrm>
            <a:off x="20" y="10"/>
            <a:ext cx="3476673"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4100">
                <a:solidFill>
                  <a:schemeClr val="accent1"/>
                </a:solidFill>
              </a:rPr>
              <a:t>Nationalist Troops Take Alcalá del Valle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0" indent="0">
              <a:buNone/>
            </a:pPr>
            <a:r>
              <a:rPr lang="en-US" sz="2100" b="1" dirty="0"/>
              <a:t>September 18, 1936</a:t>
            </a:r>
          </a:p>
          <a:p>
            <a:pPr marL="0" indent="0">
              <a:buNone/>
            </a:pPr>
            <a:endParaRPr lang="en-US" sz="2100" dirty="0"/>
          </a:p>
          <a:p>
            <a:pPr marL="0" indent="0">
              <a:buNone/>
            </a:pPr>
            <a:r>
              <a:rPr lang="en-US" sz="2100" dirty="0"/>
              <a:t>Nationalist troops arrested 30 inhabitants who did not actively support the uprising. These prisoners were then tortured and shot.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f73693213fab4d320c25276c5e679e1">
            <a:extLst>
              <a:ext uri="{FF2B5EF4-FFF2-40B4-BE49-F238E27FC236}">
                <a16:creationId xmlns:a16="http://schemas.microsoft.com/office/drawing/2014/main" id="{9FF4CEEF-5E1D-4553-B0F4-860029CB9A6F}"/>
              </a:ext>
            </a:extLst>
          </p:cNvPr>
          <p:cNvPicPr>
            <a:picLocks noChangeAspect="1"/>
          </p:cNvPicPr>
          <p:nvPr/>
        </p:nvPicPr>
        <p:blipFill rotWithShape="1">
          <a:blip r:embed="rId2"/>
          <a:srcRect t="10209" r="-2" b="2799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7acd897521c6aca8a65831a223bb808c">
            <a:extLst>
              <a:ext uri="{FF2B5EF4-FFF2-40B4-BE49-F238E27FC236}">
                <a16:creationId xmlns:a16="http://schemas.microsoft.com/office/drawing/2014/main" id="{4BE2B8D4-7939-4BC2-A8F5-B19A4CCE98E1}"/>
              </a:ext>
            </a:extLst>
          </p:cNvPr>
          <p:cNvPicPr>
            <a:picLocks noChangeAspect="1"/>
          </p:cNvPicPr>
          <p:nvPr/>
        </p:nvPicPr>
        <p:blipFill rotWithShape="1">
          <a:blip r:embed="rId3"/>
          <a:srcRect r="-2" b="3861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a:normAutofit/>
          </a:bodyPr>
          <a:lstStyle/>
          <a:p>
            <a:r>
              <a:rPr lang="en-GB" sz="3000"/>
              <a:t>General Franco </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36042" y="2512611"/>
            <a:ext cx="3624602" cy="3664351"/>
          </a:xfrm>
        </p:spPr>
        <p:txBody>
          <a:bodyPr>
            <a:normAutofit lnSpcReduction="10000"/>
          </a:bodyPr>
          <a:lstStyle/>
          <a:p>
            <a:pPr marL="0" indent="0">
              <a:lnSpc>
                <a:spcPct val="90000"/>
              </a:lnSpc>
              <a:buNone/>
            </a:pPr>
            <a:r>
              <a:rPr lang="en-US" sz="1400" b="1" dirty="0"/>
              <a:t>October 1, 1936</a:t>
            </a:r>
          </a:p>
          <a:p>
            <a:pPr marL="0" indent="0">
              <a:lnSpc>
                <a:spcPct val="90000"/>
              </a:lnSpc>
              <a:buNone/>
            </a:pPr>
            <a:endParaRPr lang="en-US" sz="1400" b="1" dirty="0"/>
          </a:p>
          <a:p>
            <a:pPr>
              <a:lnSpc>
                <a:spcPct val="90000"/>
              </a:lnSpc>
            </a:pPr>
            <a:r>
              <a:rPr lang="en-US" sz="1400" dirty="0"/>
              <a:t>Franco was officially declared head of the rebel state on October 1</a:t>
            </a:r>
            <a:r>
              <a:rPr lang="en-US" sz="1400" baseline="30000" dirty="0"/>
              <a:t>st</a:t>
            </a:r>
            <a:r>
              <a:rPr lang="en-US" sz="1400" dirty="0"/>
              <a:t>, 1936. </a:t>
            </a:r>
          </a:p>
          <a:p>
            <a:pPr>
              <a:lnSpc>
                <a:spcPct val="90000"/>
              </a:lnSpc>
            </a:pPr>
            <a:r>
              <a:rPr lang="en-US" sz="1400" dirty="0"/>
              <a:t>Franco spent 10 and a half years in Spanish North Africa as head of the Spanish Legionnaires, which would later be responsible for massacres during the war. Many of the other "</a:t>
            </a:r>
            <a:r>
              <a:rPr lang="en-US" sz="1400" dirty="0" err="1"/>
              <a:t>Africanista</a:t>
            </a:r>
            <a:r>
              <a:rPr lang="en-US" sz="1400" dirty="0"/>
              <a:t>" army officers played a key role in the Nationalist troops, and as such, they adopted a similar colonial attitude to the landless poor, viewing them as virtual slaves. He later declared that his experience in Africa made the "saving of Spain" possible: "without Africa I cannot explain myself to myself or my comrades in arms."</a:t>
            </a:r>
            <a:br>
              <a:rPr lang="en-US" sz="1300" dirty="0"/>
            </a:br>
            <a:br>
              <a:rPr lang="en-US" sz="1300" dirty="0"/>
            </a:br>
            <a:endParaRPr lang="en-US" sz="13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r>
              <a:rPr lang="en-GB" sz="3500"/>
              <a:t>Repression in Ribera </a:t>
            </a:r>
          </a:p>
        </p:txBody>
      </p:sp>
      <p:pic>
        <p:nvPicPr>
          <p:cNvPr id="4" name="Picture 3" descr="b86973abbdb3bc6bae85d722060fe41a">
            <a:extLst>
              <a:ext uri="{FF2B5EF4-FFF2-40B4-BE49-F238E27FC236}">
                <a16:creationId xmlns:a16="http://schemas.microsoft.com/office/drawing/2014/main" id="{ACB96A26-0453-488A-BE9F-BB28D9DD7CF5}"/>
              </a:ext>
            </a:extLst>
          </p:cNvPr>
          <p:cNvPicPr>
            <a:picLocks noChangeAspect="1"/>
          </p:cNvPicPr>
          <p:nvPr/>
        </p:nvPicPr>
        <p:blipFill rotWithShape="1">
          <a:blip r:embed="rId2"/>
          <a:srcRect l="30538" r="19451" b="1"/>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rmAutofit/>
          </a:bodyPr>
          <a:lstStyle/>
          <a:p>
            <a:pPr marL="0" indent="0">
              <a:buNone/>
            </a:pPr>
            <a:r>
              <a:rPr lang="en-US" sz="1600" b="1" dirty="0"/>
              <a:t>October 1936</a:t>
            </a:r>
          </a:p>
          <a:p>
            <a:pPr marL="0" indent="0">
              <a:buNone/>
            </a:pPr>
            <a:endParaRPr lang="en-US" sz="1600" dirty="0"/>
          </a:p>
          <a:p>
            <a:pPr marL="0" indent="0">
              <a:buNone/>
            </a:pPr>
            <a:r>
              <a:rPr lang="en-US" sz="1600" dirty="0"/>
              <a:t>After Nationalist forces took the region, Nationalist troops began a harsh repression of Ribera which had been a stronghold of the Socialist land workers union. In </a:t>
            </a:r>
            <a:r>
              <a:rPr lang="en-US" sz="1600" dirty="0" err="1"/>
              <a:t>Sartaguda</a:t>
            </a:r>
            <a:r>
              <a:rPr lang="en-US" sz="1600" dirty="0"/>
              <a:t>, 84 of its 1,242 inhabitants were killed through extrajudicial executions. It is  estimated that 10% of working-class men were killed.  In Peralta, 89 of its 3,830 inhabitants were killed.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GB" sz="2700"/>
              <a:t>International Brigades arrive in Spain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b="1" dirty="0"/>
              <a:t>October 13, 1936</a:t>
            </a:r>
          </a:p>
          <a:p>
            <a:pPr marL="0" indent="0">
              <a:buNone/>
            </a:pPr>
            <a:endParaRPr lang="en-US" sz="1700" dirty="0"/>
          </a:p>
          <a:p>
            <a:pPr marL="0" indent="0">
              <a:buNone/>
            </a:pPr>
            <a:r>
              <a:rPr lang="en-US" sz="1700" dirty="0"/>
              <a:t>First International Brigades arrived in Spain. 60,000 foreign volunteers fought on the Republican side over the course of the war directed by the Communist International.</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424505970c65c3028d48ad54fbd7a55">
            <a:extLst>
              <a:ext uri="{FF2B5EF4-FFF2-40B4-BE49-F238E27FC236}">
                <a16:creationId xmlns:a16="http://schemas.microsoft.com/office/drawing/2014/main" id="{2EE3E899-47C1-47A0-A877-E54669A210EC}"/>
              </a:ext>
            </a:extLst>
          </p:cNvPr>
          <p:cNvPicPr>
            <a:picLocks noChangeAspect="1"/>
          </p:cNvPicPr>
          <p:nvPr/>
        </p:nvPicPr>
        <p:blipFill rotWithShape="1">
          <a:blip r:embed="rId2"/>
          <a:srcRect b="1769"/>
          <a:stretch/>
        </p:blipFill>
        <p:spPr>
          <a:xfrm>
            <a:off x="4483341" y="799352"/>
            <a:ext cx="4069057" cy="525929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5" y="1396686"/>
            <a:ext cx="2430380" cy="4064628"/>
          </a:xfrm>
        </p:spPr>
        <p:txBody>
          <a:bodyPr>
            <a:normAutofit/>
          </a:bodyPr>
          <a:lstStyle/>
          <a:p>
            <a:r>
              <a:rPr lang="en-US" sz="3700">
                <a:solidFill>
                  <a:srgbClr val="FFFFFF"/>
                </a:solidFill>
              </a:rPr>
              <a:t>Nationalist Troops Reach Monreal</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27614" y="1526033"/>
            <a:ext cx="4152298" cy="3935281"/>
          </a:xfrm>
        </p:spPr>
        <p:txBody>
          <a:bodyPr>
            <a:normAutofit/>
          </a:bodyPr>
          <a:lstStyle/>
          <a:p>
            <a:pPr marL="0" indent="0">
              <a:buNone/>
            </a:pPr>
            <a:r>
              <a:rPr lang="en-US" sz="3000" b="1" dirty="0"/>
              <a:t>October 21, 1936</a:t>
            </a:r>
          </a:p>
          <a:p>
            <a:pPr marL="0" indent="0">
              <a:buNone/>
            </a:pPr>
            <a:endParaRPr lang="en-US" sz="3000" dirty="0"/>
          </a:p>
          <a:p>
            <a:pPr marL="0" indent="0">
              <a:buNone/>
            </a:pPr>
            <a:r>
              <a:rPr lang="en-US" sz="3000" dirty="0"/>
              <a:t>Nationalist forces executed 65 Republican prisoners near </a:t>
            </a:r>
            <a:r>
              <a:rPr lang="en-US" sz="3000" dirty="0" err="1"/>
              <a:t>Monreal</a:t>
            </a:r>
            <a:r>
              <a:rPr lang="en-US" sz="3000" dirty="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be8e1c92106a06f96cad2e67baa7043">
            <a:extLst>
              <a:ext uri="{FF2B5EF4-FFF2-40B4-BE49-F238E27FC236}">
                <a16:creationId xmlns:a16="http://schemas.microsoft.com/office/drawing/2014/main" id="{D4941EAF-4F60-4B1C-8526-5D2ACF7F33CF}"/>
              </a:ext>
            </a:extLst>
          </p:cNvPr>
          <p:cNvPicPr>
            <a:picLocks noChangeAspect="1"/>
          </p:cNvPicPr>
          <p:nvPr/>
        </p:nvPicPr>
        <p:blipFill rotWithShape="1">
          <a:blip r:embed="rId2"/>
          <a:srcRect t="20996" r="-3" b="30488"/>
          <a:stretch/>
        </p:blipFill>
        <p:spPr>
          <a:xfrm>
            <a:off x="4511330" y="-1"/>
            <a:ext cx="4632671" cy="2937954"/>
          </a:xfrm>
          <a:prstGeom prst="rect">
            <a:avLst/>
          </a:prstGeom>
        </p:spPr>
      </p:pic>
      <p:pic>
        <p:nvPicPr>
          <p:cNvPr id="6" name="Picture 5" descr="ce52081862a72f1c0c85dcd826ca88eb">
            <a:extLst>
              <a:ext uri="{FF2B5EF4-FFF2-40B4-BE49-F238E27FC236}">
                <a16:creationId xmlns:a16="http://schemas.microsoft.com/office/drawing/2014/main" id="{BABB2EE9-AD6C-4BA4-B058-6E2801B34A00}"/>
              </a:ext>
            </a:extLst>
          </p:cNvPr>
          <p:cNvPicPr>
            <a:picLocks noChangeAspect="1"/>
          </p:cNvPicPr>
          <p:nvPr/>
        </p:nvPicPr>
        <p:blipFill rotWithShape="1">
          <a:blip r:embed="rId3"/>
          <a:srcRect t="13093" r="-2" b="36853"/>
          <a:stretch/>
        </p:blipFill>
        <p:spPr>
          <a:xfrm>
            <a:off x="3152728" y="2937953"/>
            <a:ext cx="5991270" cy="3920047"/>
          </a:xfrm>
          <a:prstGeom prst="rect">
            <a:avLst/>
          </a:prstGeom>
        </p:spPr>
      </p:pic>
      <p:sp>
        <p:nvSpPr>
          <p:cNvPr id="23" name="Freeform: Shape 2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365125"/>
            <a:ext cx="3949616" cy="1325563"/>
          </a:xfrm>
        </p:spPr>
        <p:txBody>
          <a:bodyPr>
            <a:normAutofit/>
          </a:bodyPr>
          <a:lstStyle/>
          <a:p>
            <a:r>
              <a:rPr lang="en-GB" dirty="0"/>
              <a:t>Siege of Madrid </a:t>
            </a:r>
          </a:p>
        </p:txBody>
      </p:sp>
      <p:sp>
        <p:nvSpPr>
          <p:cNvPr id="3" name="Content Placeholder 2"/>
          <p:cNvSpPr>
            <a:spLocks noGrp="1"/>
          </p:cNvSpPr>
          <p:nvPr>
            <p:ph idx="1"/>
          </p:nvPr>
        </p:nvSpPr>
        <p:spPr>
          <a:xfrm>
            <a:off x="603504" y="2022601"/>
            <a:ext cx="2956124" cy="4154361"/>
          </a:xfrm>
        </p:spPr>
        <p:txBody>
          <a:bodyPr>
            <a:normAutofit/>
          </a:bodyPr>
          <a:lstStyle/>
          <a:p>
            <a:pPr marL="0" indent="0">
              <a:lnSpc>
                <a:spcPct val="90000"/>
              </a:lnSpc>
              <a:buNone/>
            </a:pPr>
            <a:r>
              <a:rPr lang="en-US" sz="1400" b="1" dirty="0"/>
              <a:t>Oct 1936 – Mar 1939</a:t>
            </a:r>
          </a:p>
          <a:p>
            <a:pPr marL="0" indent="0">
              <a:lnSpc>
                <a:spcPct val="90000"/>
              </a:lnSpc>
              <a:buNone/>
            </a:pPr>
            <a:endParaRPr lang="en-US" sz="1400" b="1" dirty="0"/>
          </a:p>
          <a:p>
            <a:pPr>
              <a:lnSpc>
                <a:spcPct val="90000"/>
              </a:lnSpc>
            </a:pPr>
            <a:r>
              <a:rPr lang="en-US" sz="1400" dirty="0"/>
              <a:t>The siege of Republican-held Madrid by Nationalist forces began in November 1936 and lasted 28 months. </a:t>
            </a:r>
          </a:p>
          <a:p>
            <a:pPr>
              <a:lnSpc>
                <a:spcPct val="90000"/>
              </a:lnSpc>
            </a:pPr>
            <a:r>
              <a:rPr lang="en-US" sz="1400" dirty="0"/>
              <a:t>Nationalists initially made attempts at taking the city but fail after vital arms were sent from the USSR to the Republican troops. This turned into a long war of attrition, with battles on the outskirts of the city, including some of the bloodiest battles of the war. Nationalist troops bombed the city and food shortages occurred throughout the siege.</a:t>
            </a:r>
            <a:br>
              <a:rPr lang="en-US" sz="1400" dirty="0"/>
            </a:br>
            <a:endParaRPr lang="en-US" sz="1400" dirty="0"/>
          </a:p>
        </p:txBody>
      </p:sp>
    </p:spTree>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35305" y="743447"/>
            <a:ext cx="2980039" cy="3692028"/>
          </a:xfrm>
          <a:noFill/>
        </p:spPr>
        <p:txBody>
          <a:bodyPr vert="horz" lIns="91440" tIns="45720" rIns="91440" bIns="45720" rtlCol="0" anchor="b">
            <a:normAutofit/>
          </a:bodyPr>
          <a:lstStyle/>
          <a:p>
            <a:pPr algn="l" defTabSz="914400">
              <a:lnSpc>
                <a:spcPct val="90000"/>
              </a:lnSpc>
            </a:pPr>
            <a:r>
              <a:rPr lang="en-US" sz="4500"/>
              <a:t>Prime Minister Primo de Rivera Executed </a:t>
            </a:r>
          </a:p>
        </p:txBody>
      </p:sp>
      <p:sp>
        <p:nvSpPr>
          <p:cNvPr id="3" name="Content Placeholder 2"/>
          <p:cNvSpPr>
            <a:spLocks noGrp="1"/>
          </p:cNvSpPr>
          <p:nvPr>
            <p:ph idx="1"/>
          </p:nvPr>
        </p:nvSpPr>
        <p:spPr>
          <a:xfrm>
            <a:off x="5535306" y="4629234"/>
            <a:ext cx="2980039" cy="1485319"/>
          </a:xfrm>
          <a:noFill/>
        </p:spPr>
        <p:txBody>
          <a:bodyPr vert="horz" lIns="91440" tIns="45720" rIns="91440" bIns="45720" rtlCol="0">
            <a:normAutofit/>
          </a:bodyPr>
          <a:lstStyle/>
          <a:p>
            <a:pPr marL="0" indent="0" defTabSz="914400">
              <a:lnSpc>
                <a:spcPct val="90000"/>
              </a:lnSpc>
              <a:spcBef>
                <a:spcPts val="1000"/>
              </a:spcBef>
              <a:buNone/>
            </a:pPr>
            <a:r>
              <a:rPr lang="en-US" sz="2400" b="1" dirty="0"/>
              <a:t>November 30, 1936</a:t>
            </a:r>
          </a:p>
        </p:txBody>
      </p:sp>
      <p:pic>
        <p:nvPicPr>
          <p:cNvPr id="4" name="Picture 3" descr="83ec866ec7be3dc1f6ad0a42bf4d255a">
            <a:extLst>
              <a:ext uri="{FF2B5EF4-FFF2-40B4-BE49-F238E27FC236}">
                <a16:creationId xmlns:a16="http://schemas.microsoft.com/office/drawing/2014/main" id="{92EDD01E-3E7E-4E62-8B9D-67E71B6AA5C4}"/>
              </a:ext>
            </a:extLst>
          </p:cNvPr>
          <p:cNvPicPr>
            <a:picLocks noChangeAspect="1"/>
          </p:cNvPicPr>
          <p:nvPr/>
        </p:nvPicPr>
        <p:blipFill rotWithShape="1">
          <a:blip r:embed="rId2"/>
          <a:srcRect r="1534"/>
          <a:stretch/>
        </p:blipFill>
        <p:spPr>
          <a:xfrm>
            <a:off x="20" y="10"/>
            <a:ext cx="5244655" cy="685799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r>
              <a:rPr lang="en-US">
                <a:solidFill>
                  <a:srgbClr val="FFFFFF"/>
                </a:solidFill>
              </a:rPr>
              <a:t>Executions in La Rioja Province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rmAutofit/>
          </a:bodyPr>
          <a:lstStyle/>
          <a:p>
            <a:pPr marL="0" indent="0">
              <a:lnSpc>
                <a:spcPct val="90000"/>
              </a:lnSpc>
              <a:buNone/>
            </a:pPr>
            <a:r>
              <a:rPr lang="en-US" sz="2200" b="1" dirty="0"/>
              <a:t>December 1936</a:t>
            </a:r>
          </a:p>
          <a:p>
            <a:pPr marL="0" indent="0">
              <a:lnSpc>
                <a:spcPct val="90000"/>
              </a:lnSpc>
              <a:buNone/>
            </a:pPr>
            <a:endParaRPr lang="en-US" sz="2200" dirty="0"/>
          </a:p>
          <a:p>
            <a:pPr marL="0" indent="0">
              <a:lnSpc>
                <a:spcPct val="90000"/>
              </a:lnSpc>
              <a:buNone/>
            </a:pPr>
            <a:r>
              <a:rPr lang="en-US" sz="2200" dirty="0"/>
              <a:t>Historian Paul Preston estimates that by December 1936 there had been 2,000 executions of Republicans in La Rioja province with the harshest repression in the towns along the River Ebro where the Popular Front got the most votes in the region. In </a:t>
            </a:r>
            <a:r>
              <a:rPr lang="en-US" sz="2200" dirty="0" err="1"/>
              <a:t>Logroño</a:t>
            </a:r>
            <a:r>
              <a:rPr lang="en-US" sz="2200" dirty="0"/>
              <a:t> 595 were executed, </a:t>
            </a:r>
            <a:r>
              <a:rPr lang="en-US" sz="2200" dirty="0" err="1"/>
              <a:t>Calahorra</a:t>
            </a:r>
            <a:r>
              <a:rPr lang="en-US" sz="2200" dirty="0"/>
              <a:t> 504, </a:t>
            </a:r>
            <a:r>
              <a:rPr lang="en-US" sz="2200" dirty="0" err="1"/>
              <a:t>Harro</a:t>
            </a:r>
            <a:r>
              <a:rPr lang="en-US" sz="2200" dirty="0"/>
              <a:t> 309, Alfaro 253, and </a:t>
            </a:r>
            <a:r>
              <a:rPr lang="en-US" sz="2200" dirty="0" err="1"/>
              <a:t>Arnedo</a:t>
            </a:r>
            <a:r>
              <a:rPr lang="en-US" sz="2200" dirty="0"/>
              <a:t> 190.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54E981E-CC43-441C-9490-A5746F3FC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0906" y="830180"/>
            <a:ext cx="1841174" cy="5041232"/>
          </a:xfrm>
        </p:spPr>
        <p:txBody>
          <a:bodyPr>
            <a:normAutofit/>
          </a:bodyPr>
          <a:lstStyle/>
          <a:p>
            <a:r>
              <a:rPr lang="en-GB" sz="3200"/>
              <a:t>Attack on Málaga Begins </a:t>
            </a:r>
          </a:p>
        </p:txBody>
      </p:sp>
      <p:grpSp>
        <p:nvGrpSpPr>
          <p:cNvPr id="16" name="Group 15">
            <a:extLst>
              <a:ext uri="{FF2B5EF4-FFF2-40B4-BE49-F238E27FC236}">
                <a16:creationId xmlns:a16="http://schemas.microsoft.com/office/drawing/2014/main" id="{0F1DE4A4-C51D-435D-BCF7-FB5D2288E3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0899" y="73152"/>
            <a:ext cx="884223" cy="232963"/>
            <a:chOff x="7763256" y="73152"/>
            <a:chExt cx="1178966" cy="232963"/>
          </a:xfrm>
        </p:grpSpPr>
        <p:sp>
          <p:nvSpPr>
            <p:cNvPr id="17" name="Rectangle 64">
              <a:extLst>
                <a:ext uri="{FF2B5EF4-FFF2-40B4-BE49-F238E27FC236}">
                  <a16:creationId xmlns:a16="http://schemas.microsoft.com/office/drawing/2014/main" id="{4DEED3C0-DC5D-48DC-8BE4-AAD3D59EA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25D9B196-E222-4378-A879-A52B3749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74F0D8BF-5C21-4914-A609-BFD7BFDF6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5792FAC4-BA95-48A9-AA06-B6F04B3FE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9DA0BD9-1DA6-455D-A1AD-D3F4D08FC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C624920E-4BD6-4D86-AB0B-270612D0D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3CA609EE-9AC9-4BFB-9097-F90D8F149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D7AAE633-61FD-45D5-9B1E-36AC5F9B5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C29BDA0-50EA-4617-B59D-46081506B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0FC415A-1390-44A7-98CC-69C584F90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029F4916-D73F-4B0C-8E14-4496669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508CD296-9A3C-4C96-9752-136E99028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FD20ED4-D351-4B6E-A212-BA7046950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1B6DC04-3C68-468B-B655-377C60986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65838D8-3130-4A08-826C-8E2D331AC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67C63EDA-CA6D-4C22-AFE0-17B833A21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ECD865CB-2D48-4FD6-B383-2483C4752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7B8314F-F41A-4B7E-B0E5-9C54D6AEA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7C009569-81FE-4C0C-A576-95DA7F1E3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2A1E6E1-817C-404F-8AE5-F217248FCD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7981"/>
            <a:ext cx="137160" cy="5468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6"/>
            <a:ext cx="9143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bd4a2a189618fd386ed80c89d2703e0">
            <a:extLst>
              <a:ext uri="{FF2B5EF4-FFF2-40B4-BE49-F238E27FC236}">
                <a16:creationId xmlns:a16="http://schemas.microsoft.com/office/drawing/2014/main" id="{F059ED86-53AB-4B59-AD43-D0327F7297CA}"/>
              </a:ext>
            </a:extLst>
          </p:cNvPr>
          <p:cNvPicPr>
            <a:picLocks noChangeAspect="1"/>
          </p:cNvPicPr>
          <p:nvPr/>
        </p:nvPicPr>
        <p:blipFill rotWithShape="1">
          <a:blip r:embed="rId2"/>
          <a:srcRect l="20208" r="3542"/>
          <a:stretch/>
        </p:blipFill>
        <p:spPr>
          <a:xfrm>
            <a:off x="2491344" y="10"/>
            <a:ext cx="3765023" cy="6857989"/>
          </a:xfrm>
          <a:prstGeom prst="rect">
            <a:avLst/>
          </a:prstGeom>
        </p:spPr>
      </p:pic>
      <p:sp>
        <p:nvSpPr>
          <p:cNvPr id="42" name="Rectangle 4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19" y="617983"/>
            <a:ext cx="3002279" cy="54656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1884" y="883985"/>
            <a:ext cx="2465092" cy="4933622"/>
          </a:xfrm>
        </p:spPr>
        <p:txBody>
          <a:bodyPr anchor="ctr">
            <a:normAutofit/>
          </a:bodyPr>
          <a:lstStyle/>
          <a:p>
            <a:pPr marL="0" indent="0">
              <a:buNone/>
            </a:pPr>
            <a:r>
              <a:rPr lang="en-GB" sz="1600" b="1" dirty="0"/>
              <a:t>January 17, 1937</a:t>
            </a:r>
          </a:p>
          <a:p>
            <a:pPr marL="0" indent="0">
              <a:buNone/>
            </a:pPr>
            <a:endParaRPr lang="en-GB" sz="1600" dirty="0"/>
          </a:p>
          <a:p>
            <a:pPr marL="0" indent="0">
              <a:buNone/>
            </a:pPr>
            <a:r>
              <a:rPr lang="en-GB" sz="1600" dirty="0"/>
              <a:t>General </a:t>
            </a:r>
            <a:r>
              <a:rPr lang="en-GB" sz="1600" dirty="0" err="1"/>
              <a:t>Queipo</a:t>
            </a:r>
            <a:r>
              <a:rPr lang="en-GB" sz="1600" dirty="0"/>
              <a:t> de Llano launched an attack on Málaga.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23851" y="885651"/>
            <a:ext cx="2422352" cy="4624603"/>
          </a:xfrm>
        </p:spPr>
        <p:txBody>
          <a:bodyPr>
            <a:normAutofit/>
          </a:bodyPr>
          <a:lstStyle/>
          <a:p>
            <a:r>
              <a:rPr lang="en-US" sz="3700">
                <a:solidFill>
                  <a:srgbClr val="FFFFFF"/>
                </a:solidFill>
              </a:rPr>
              <a:t>Nationalist Troops Take Málaga</a:t>
            </a:r>
          </a:p>
        </p:txBody>
      </p:sp>
      <p:sp>
        <p:nvSpPr>
          <p:cNvPr id="3" name="Content Placeholder 2"/>
          <p:cNvSpPr>
            <a:spLocks noGrp="1"/>
          </p:cNvSpPr>
          <p:nvPr>
            <p:ph idx="1"/>
          </p:nvPr>
        </p:nvSpPr>
        <p:spPr>
          <a:xfrm>
            <a:off x="3734031" y="885651"/>
            <a:ext cx="4893915" cy="4616849"/>
          </a:xfrm>
        </p:spPr>
        <p:txBody>
          <a:bodyPr anchor="ctr">
            <a:normAutofit/>
          </a:bodyPr>
          <a:lstStyle/>
          <a:p>
            <a:pPr marL="0" indent="0">
              <a:lnSpc>
                <a:spcPct val="90000"/>
              </a:lnSpc>
              <a:buNone/>
            </a:pPr>
            <a:r>
              <a:rPr lang="en-US" sz="1500" b="1" dirty="0"/>
              <a:t>February 8, 1937</a:t>
            </a:r>
          </a:p>
          <a:p>
            <a:pPr marL="0" indent="0">
              <a:lnSpc>
                <a:spcPct val="90000"/>
              </a:lnSpc>
              <a:buNone/>
            </a:pPr>
            <a:endParaRPr lang="en-US" sz="1500" b="1" dirty="0"/>
          </a:p>
          <a:p>
            <a:pPr>
              <a:lnSpc>
                <a:spcPct val="90000"/>
              </a:lnSpc>
            </a:pPr>
            <a:r>
              <a:rPr lang="en-US" sz="1500" dirty="0"/>
              <a:t>After Nationalist and Italian troops occupied the city, for a week, civilians were barred from entering the city proper as Republicans were rounded up by Nationalist forces and shot based on the slightest denunciation.</a:t>
            </a:r>
          </a:p>
          <a:p>
            <a:pPr>
              <a:lnSpc>
                <a:spcPct val="90000"/>
              </a:lnSpc>
            </a:pPr>
            <a:r>
              <a:rPr lang="en-US" sz="1500" dirty="0"/>
              <a:t>After the initial roundup and shootings, there were so many prisoners that concentration camps were established at Torremolinos and </a:t>
            </a:r>
            <a:r>
              <a:rPr lang="en-US" sz="1500" dirty="0" err="1"/>
              <a:t>Alhaurin</a:t>
            </a:r>
            <a:r>
              <a:rPr lang="en-US" sz="1500" dirty="0"/>
              <a:t> el Grande. In the following 7 weeks, 3,401 people had been tried by Nationalist military tribunals, and of those, 1574 had been executed. Around 100,000 refugees attempted to flee on the road to Almería, however, with little supplies, around 3,000 died in route. </a:t>
            </a:r>
          </a:p>
          <a:p>
            <a:pPr>
              <a:lnSpc>
                <a:spcPct val="90000"/>
              </a:lnSpc>
            </a:pPr>
            <a:r>
              <a:rPr lang="en-US" sz="1500" dirty="0"/>
              <a:t>By the end of 1938, Nationalist forces execute at least 3,027 people.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f1d05146583e429a932c56611b54aa6">
            <a:extLst>
              <a:ext uri="{FF2B5EF4-FFF2-40B4-BE49-F238E27FC236}">
                <a16:creationId xmlns:a16="http://schemas.microsoft.com/office/drawing/2014/main" id="{2FA4097B-581B-4F06-9B32-D23C45F37991}"/>
              </a:ext>
            </a:extLst>
          </p:cNvPr>
          <p:cNvPicPr>
            <a:picLocks noChangeAspect="1"/>
          </p:cNvPicPr>
          <p:nvPr/>
        </p:nvPicPr>
        <p:blipFill rotWithShape="1">
          <a:blip r:embed="rId2"/>
          <a:srcRect t="31233" r="-1" b="-1"/>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GB" sz="2300">
                <a:solidFill>
                  <a:schemeClr val="bg1"/>
                </a:solidFill>
              </a:rPr>
              <a:t>Agrarian Reform Bill passed </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buNone/>
            </a:pPr>
            <a:r>
              <a:rPr lang="en-US" sz="1500" b="1" dirty="0">
                <a:solidFill>
                  <a:schemeClr val="bg1"/>
                </a:solidFill>
              </a:rPr>
              <a:t>September 7, 1932 </a:t>
            </a:r>
          </a:p>
          <a:p>
            <a:pPr marL="0" indent="0">
              <a:buNone/>
            </a:pPr>
            <a:endParaRPr lang="en-US" sz="1000" dirty="0">
              <a:solidFill>
                <a:schemeClr val="bg1"/>
              </a:solidFill>
            </a:endParaRPr>
          </a:p>
          <a:p>
            <a:pPr marL="0" indent="0">
              <a:buNone/>
            </a:pPr>
            <a:r>
              <a:rPr lang="en-US" sz="1500" dirty="0">
                <a:solidFill>
                  <a:schemeClr val="bg1"/>
                </a:solidFill>
              </a:rPr>
              <a:t>The "Ley de Bases" (Agrarian Reform Bill) sought to end large-scale landholding ("</a:t>
            </a:r>
            <a:r>
              <a:rPr lang="en-US" sz="1500" dirty="0" err="1">
                <a:solidFill>
                  <a:schemeClr val="bg1"/>
                </a:solidFill>
              </a:rPr>
              <a:t>latifundismo</a:t>
            </a:r>
            <a:r>
              <a:rPr lang="en-US" sz="1500" dirty="0">
                <a:solidFill>
                  <a:schemeClr val="bg1"/>
                </a:solidFill>
              </a:rPr>
              <a:t>"). This mobilized landowners in opposition to Republican reforms.</a:t>
            </a:r>
          </a:p>
        </p:txBody>
      </p:sp>
    </p:spTree>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55097" y="585216"/>
            <a:ext cx="3073319" cy="1330839"/>
          </a:xfrm>
        </p:spPr>
        <p:txBody>
          <a:bodyPr>
            <a:normAutofit/>
          </a:bodyPr>
          <a:lstStyle/>
          <a:p>
            <a:pPr>
              <a:lnSpc>
                <a:spcPct val="90000"/>
              </a:lnSpc>
            </a:pPr>
            <a:r>
              <a:rPr lang="en-GB" sz="2800" dirty="0"/>
              <a:t>Concentration Camps for Vizcaya Offense</a:t>
            </a:r>
          </a:p>
        </p:txBody>
      </p:sp>
      <p:sp>
        <p:nvSpPr>
          <p:cNvPr id="3" name="Content Placeholder 2"/>
          <p:cNvSpPr>
            <a:spLocks noGrp="1"/>
          </p:cNvSpPr>
          <p:nvPr>
            <p:ph idx="1"/>
          </p:nvPr>
        </p:nvSpPr>
        <p:spPr>
          <a:xfrm>
            <a:off x="255097" y="2218486"/>
            <a:ext cx="3073319" cy="3908586"/>
          </a:xfrm>
        </p:spPr>
        <p:txBody>
          <a:bodyPr>
            <a:normAutofit/>
          </a:bodyPr>
          <a:lstStyle/>
          <a:p>
            <a:pPr marL="0" indent="0">
              <a:lnSpc>
                <a:spcPct val="90000"/>
              </a:lnSpc>
              <a:buNone/>
            </a:pPr>
            <a:r>
              <a:rPr lang="en-US" sz="1600" b="1" dirty="0"/>
              <a:t>March 1937</a:t>
            </a:r>
          </a:p>
          <a:p>
            <a:pPr marL="0" indent="0">
              <a:lnSpc>
                <a:spcPct val="90000"/>
              </a:lnSpc>
              <a:buNone/>
            </a:pPr>
            <a:endParaRPr lang="en-US" sz="1600" b="1" dirty="0"/>
          </a:p>
          <a:p>
            <a:pPr>
              <a:lnSpc>
                <a:spcPct val="90000"/>
              </a:lnSpc>
            </a:pPr>
            <a:r>
              <a:rPr lang="en-US" sz="1600" dirty="0"/>
              <a:t>In preparation for an offensive on Vizcaya, Franco ordered the creation concentration camps to handle the potential number of prisoners.</a:t>
            </a:r>
          </a:p>
          <a:p>
            <a:pPr>
              <a:lnSpc>
                <a:spcPct val="90000"/>
              </a:lnSpc>
            </a:pPr>
            <a:r>
              <a:rPr lang="en-US" sz="1600" dirty="0"/>
              <a:t>Camps classified prisoners as: suspected “red criminals” (to be sent to military courts), “</a:t>
            </a:r>
            <a:r>
              <a:rPr lang="en-US" sz="1600" dirty="0" err="1"/>
              <a:t>sympathisers</a:t>
            </a:r>
            <a:r>
              <a:rPr lang="en-US" sz="1600" dirty="0"/>
              <a:t> of Nationalists” (to be released) and prisoners of war (to be used as labor). </a:t>
            </a:r>
          </a:p>
        </p:txBody>
      </p:sp>
      <p:pic>
        <p:nvPicPr>
          <p:cNvPr id="4" name="Picture 3" descr="e81f5197f834ad9be1a024b7c34ceaa7">
            <a:extLst>
              <a:ext uri="{FF2B5EF4-FFF2-40B4-BE49-F238E27FC236}">
                <a16:creationId xmlns:a16="http://schemas.microsoft.com/office/drawing/2014/main" id="{F2444447-4328-47B1-A09F-51FE91D683AA}"/>
              </a:ext>
            </a:extLst>
          </p:cNvPr>
          <p:cNvPicPr>
            <a:picLocks noChangeAspect="1"/>
          </p:cNvPicPr>
          <p:nvPr/>
        </p:nvPicPr>
        <p:blipFill rotWithShape="1">
          <a:blip r:embed="rId2"/>
          <a:srcRect t="3226"/>
          <a:stretch/>
        </p:blipFill>
        <p:spPr>
          <a:xfrm>
            <a:off x="4084092" y="1709740"/>
            <a:ext cx="4616356" cy="346226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565096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72" y="0"/>
            <a:ext cx="349302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742" y="637763"/>
            <a:ext cx="2187269" cy="1483190"/>
          </a:xfrm>
        </p:spPr>
        <p:txBody>
          <a:bodyPr anchor="t">
            <a:normAutofit/>
          </a:bodyPr>
          <a:lstStyle/>
          <a:p>
            <a:pPr algn="l"/>
            <a:r>
              <a:rPr lang="en-GB" sz="3200"/>
              <a:t>Bombing of Guernica</a:t>
            </a:r>
          </a:p>
        </p:txBody>
      </p:sp>
      <p:pic>
        <p:nvPicPr>
          <p:cNvPr id="5" name="Picture 4" descr="b1ea4ab477e8136a773829052a97d458">
            <a:extLst>
              <a:ext uri="{FF2B5EF4-FFF2-40B4-BE49-F238E27FC236}">
                <a16:creationId xmlns:a16="http://schemas.microsoft.com/office/drawing/2014/main" id="{48A8CEB4-99D4-4836-87DC-00B7F2C5A22F}"/>
              </a:ext>
            </a:extLst>
          </p:cNvPr>
          <p:cNvPicPr>
            <a:picLocks noChangeAspect="1"/>
          </p:cNvPicPr>
          <p:nvPr/>
        </p:nvPicPr>
        <p:blipFill rotWithShape="1">
          <a:blip r:embed="rId2"/>
          <a:srcRect t="13018" r="-4" b="2661"/>
          <a:stretch/>
        </p:blipFill>
        <p:spPr>
          <a:xfrm>
            <a:off x="467095" y="336137"/>
            <a:ext cx="4774203" cy="3019135"/>
          </a:xfrm>
          <a:prstGeom prst="rect">
            <a:avLst/>
          </a:prstGeom>
        </p:spPr>
      </p:pic>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742" y="2375763"/>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518508d1c9ea8a185badb2cef79585d">
            <a:extLst>
              <a:ext uri="{FF2B5EF4-FFF2-40B4-BE49-F238E27FC236}">
                <a16:creationId xmlns:a16="http://schemas.microsoft.com/office/drawing/2014/main" id="{320053DC-78A3-476F-B408-80A556D876E2}"/>
              </a:ext>
            </a:extLst>
          </p:cNvPr>
          <p:cNvPicPr>
            <a:picLocks noChangeAspect="1"/>
          </p:cNvPicPr>
          <p:nvPr/>
        </p:nvPicPr>
        <p:blipFill rotWithShape="1">
          <a:blip r:embed="rId3"/>
          <a:srcRect l="10112" r="17962" b="1"/>
          <a:stretch/>
        </p:blipFill>
        <p:spPr>
          <a:xfrm>
            <a:off x="467095" y="3620871"/>
            <a:ext cx="4769624" cy="3017206"/>
          </a:xfrm>
          <a:prstGeom prst="rect">
            <a:avLst/>
          </a:prstGeom>
        </p:spPr>
      </p:pic>
      <p:sp>
        <p:nvSpPr>
          <p:cNvPr id="3" name="Content Placeholder 2"/>
          <p:cNvSpPr>
            <a:spLocks noGrp="1"/>
          </p:cNvSpPr>
          <p:nvPr>
            <p:ph idx="1"/>
          </p:nvPr>
        </p:nvSpPr>
        <p:spPr>
          <a:xfrm>
            <a:off x="6096702" y="2576645"/>
            <a:ext cx="2462082" cy="3875970"/>
          </a:xfrm>
        </p:spPr>
        <p:txBody>
          <a:bodyPr>
            <a:normAutofit lnSpcReduction="10000"/>
          </a:bodyPr>
          <a:lstStyle/>
          <a:p>
            <a:pPr marL="0" indent="0">
              <a:lnSpc>
                <a:spcPct val="90000"/>
              </a:lnSpc>
              <a:buNone/>
            </a:pPr>
            <a:r>
              <a:rPr lang="en-US" sz="1500" b="1" dirty="0"/>
              <a:t>April 26, 1937</a:t>
            </a:r>
          </a:p>
          <a:p>
            <a:pPr marL="0" indent="0">
              <a:lnSpc>
                <a:spcPct val="90000"/>
              </a:lnSpc>
              <a:buNone/>
            </a:pPr>
            <a:endParaRPr lang="en-US" sz="1500" dirty="0"/>
          </a:p>
          <a:p>
            <a:pPr>
              <a:lnSpc>
                <a:spcPct val="90000"/>
              </a:lnSpc>
            </a:pPr>
            <a:r>
              <a:rPr lang="en-US" sz="1500" dirty="0"/>
              <a:t>The city of Guernica was bombed by the German air force (Luftwaffe).  </a:t>
            </a:r>
            <a:br>
              <a:rPr lang="en-US" sz="1500" dirty="0"/>
            </a:br>
            <a:r>
              <a:rPr lang="en-US" sz="1500" dirty="0"/>
              <a:t>Hundreds of civilians are killed to quell Basque appetite for independence and demoralize civilians. Its brutality inspired a painting by Pablo Picasso. </a:t>
            </a:r>
          </a:p>
          <a:p>
            <a:pPr>
              <a:lnSpc>
                <a:spcPct val="90000"/>
              </a:lnSpc>
            </a:pPr>
            <a:r>
              <a:rPr lang="en-US" sz="1500" dirty="0"/>
              <a:t>This event also  demonstrated the effectiveness of terror bombing to Nazi commanders.  </a:t>
            </a:r>
            <a:br>
              <a:rPr lang="en-US" sz="1500" dirty="0"/>
            </a:br>
            <a:br>
              <a:rPr lang="en-US" sz="1200" dirty="0"/>
            </a:br>
            <a:endParaRPr lang="en-US" sz="12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226" y="1472184"/>
            <a:ext cx="2825496" cy="4581144"/>
          </a:xfrm>
        </p:spPr>
        <p:txBody>
          <a:bodyPr anchor="t">
            <a:normAutofit/>
          </a:bodyPr>
          <a:lstStyle/>
          <a:p>
            <a:r>
              <a:rPr lang="en-US" sz="4700"/>
              <a:t>Identifying Enemies of the Patria </a:t>
            </a:r>
          </a:p>
        </p:txBody>
      </p:sp>
      <p:sp>
        <p:nvSpPr>
          <p:cNvPr id="3" name="Content Placeholder 2"/>
          <p:cNvSpPr>
            <a:spLocks noGrp="1"/>
          </p:cNvSpPr>
          <p:nvPr>
            <p:ph idx="1"/>
          </p:nvPr>
        </p:nvSpPr>
        <p:spPr>
          <a:xfrm>
            <a:off x="3936492" y="1472184"/>
            <a:ext cx="4615434" cy="4581144"/>
          </a:xfrm>
        </p:spPr>
        <p:txBody>
          <a:bodyPr>
            <a:normAutofit/>
          </a:bodyPr>
          <a:lstStyle/>
          <a:p>
            <a:pPr marL="0" indent="0">
              <a:lnSpc>
                <a:spcPct val="90000"/>
              </a:lnSpc>
              <a:buNone/>
            </a:pPr>
            <a:r>
              <a:rPr lang="en-US" sz="2100" b="1" dirty="0"/>
              <a:t>May 29, 1937</a:t>
            </a:r>
          </a:p>
          <a:p>
            <a:pPr marL="0" indent="0">
              <a:lnSpc>
                <a:spcPct val="90000"/>
              </a:lnSpc>
              <a:buNone/>
            </a:pPr>
            <a:endParaRPr lang="en-US" sz="2100" dirty="0"/>
          </a:p>
          <a:p>
            <a:pPr marL="0" indent="0">
              <a:lnSpc>
                <a:spcPct val="90000"/>
              </a:lnSpc>
              <a:buNone/>
            </a:pPr>
            <a:r>
              <a:rPr lang="en-US" sz="2100" dirty="0"/>
              <a:t>Marcelino de Ulibarri </a:t>
            </a:r>
            <a:r>
              <a:rPr lang="en-US" sz="2100" dirty="0" err="1"/>
              <a:t>Eguílaz</a:t>
            </a:r>
            <a:r>
              <a:rPr lang="en-US" sz="2100" dirty="0"/>
              <a:t> was named head of the Delegation of Special Services which was to recover all documentation on enemies of the Patria where it can be classified and archived in an effort to identify and punish these enemies. The Office for the Recovery of Documents was established and eventually merged to become State Delegation for the Recuperation of Documents (DERD).</a:t>
            </a:r>
          </a:p>
        </p:txBody>
      </p:sp>
      <p:grpSp>
        <p:nvGrpSpPr>
          <p:cNvPr id="8" name="Group 7">
            <a:extLst>
              <a:ext uri="{FF2B5EF4-FFF2-40B4-BE49-F238E27FC236}">
                <a16:creationId xmlns:a16="http://schemas.microsoft.com/office/drawing/2014/main" id="{DDAE397D-2F47-480F-95CA-D5EDB2433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9" name="Freeform 5">
              <a:extLst>
                <a:ext uri="{FF2B5EF4-FFF2-40B4-BE49-F238E27FC236}">
                  <a16:creationId xmlns:a16="http://schemas.microsoft.com/office/drawing/2014/main" id="{BD66E0D2-4D47-45F5-9F6C-04DF950CB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C36CD79E-81FA-41B2-9A38-E0E26BCBE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58CF2E87-8DCB-4A21-A926-1879E39DE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E8EBCED8-09A7-4078-908F-87C5C9094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881B8E24-1A3B-4288-834C-5C75EE61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CE6C6947-62CC-47B5-8006-0DBB11057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5A3EA873-FF38-49B1-AA18-6CAA8278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2B74FB34-BB05-4313-9474-A4F9B27A5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3673863D-063E-49A6-9856-52014BB4D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59E7384A-6379-482C-8070-680EA33AF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C6A49E1B-06B5-467F-97A5-EE77945A7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C67D60A3-4CE7-453B-97D1-08DD83271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1333C1DC-BC77-4584-B472-AE19C4A09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30CC34F2-2D02-4DC8-8951-5E29E0866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C77A3E1B-1C72-4437-A8A1-FC659C9E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4EE3E561-115A-4994-832B-FB79E4498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D389D14E-E715-4844-8E58-ED5A66AB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4208B28A-82FB-48D4-9087-806354C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1330334B-C28B-49CB-8643-6EF946230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221AA9B-1DD9-4FC4-947F-90C0582F7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9214B596-B3CC-43CB-A72A-2ADABBE5B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Isosceles Triangle 30">
            <a:extLst>
              <a:ext uri="{FF2B5EF4-FFF2-40B4-BE49-F238E27FC236}">
                <a16:creationId xmlns:a16="http://schemas.microsoft.com/office/drawing/2014/main" id="{64F9BF67-14D7-4F9D-A8E4-4BB8DE351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1418" y="1331697"/>
            <a:ext cx="144937" cy="1665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dirty="0"/>
          </a:p>
        </p:txBody>
      </p:sp>
    </p:spTree>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Nationalist Forces Take Segovia</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lnSpc>
                <a:spcPct val="90000"/>
              </a:lnSpc>
              <a:buNone/>
            </a:pPr>
            <a:r>
              <a:rPr lang="en-US" sz="1600" b="1" dirty="0"/>
              <a:t>June 6, 1937</a:t>
            </a:r>
          </a:p>
          <a:p>
            <a:pPr marL="0" indent="0">
              <a:lnSpc>
                <a:spcPct val="90000"/>
              </a:lnSpc>
              <a:buNone/>
            </a:pPr>
            <a:endParaRPr lang="en-US" sz="1600" b="1" dirty="0"/>
          </a:p>
          <a:p>
            <a:pPr>
              <a:lnSpc>
                <a:spcPct val="90000"/>
              </a:lnSpc>
            </a:pPr>
            <a:r>
              <a:rPr lang="en-US" sz="1600" dirty="0"/>
              <a:t>After Nationalist forces took the city, Nationalist supporters looted, tortured, sexually violated, and killed those supporters of the Republic under the loose supervision of the new Nationalist Civil Governor. Nationalist military authorities either turned a blind eye to, provided justification for, or even ordered the murder of those that did not actively support the coup. The military allowed local vigilantes who went around in mobile units to carry out their “dirty work.” </a:t>
            </a:r>
          </a:p>
          <a:p>
            <a:pPr>
              <a:lnSpc>
                <a:spcPct val="90000"/>
              </a:lnSpc>
            </a:pPr>
            <a:r>
              <a:rPr lang="en-US" sz="1600" dirty="0"/>
              <a:t>After the initial purging of the city, killings continued on the basis of denunciations. Victims were usually those that were accused of being Republicans, Freemasons, and Marxists. There were no “judicial proceedings” and those that the Nationalists rounded up were taken to the capital and shot in route. Some prisoners were taken by truck and let go, but then were shot in the back by Nationalists as they tried to flee.  217 were executed over the course of the war, 175 died after sentences in military tribunals, 195 died due to the conditions in prison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3100">
                <a:solidFill>
                  <a:schemeClr val="accent1"/>
                </a:solidFill>
              </a:rPr>
              <a:t>Franco Takes Control of Concentration Camps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0" indent="0">
              <a:buNone/>
            </a:pPr>
            <a:r>
              <a:rPr lang="en-US" sz="2100" b="1" dirty="0"/>
              <a:t>July 1937</a:t>
            </a:r>
          </a:p>
          <a:p>
            <a:pPr marL="0" indent="0">
              <a:buNone/>
            </a:pPr>
            <a:endParaRPr lang="en-US" sz="2100" dirty="0"/>
          </a:p>
          <a:p>
            <a:pPr marL="0" indent="0">
              <a:buNone/>
            </a:pPr>
            <a:r>
              <a:rPr lang="en-US" sz="2100" dirty="0"/>
              <a:t>The Inspectorate of Prisoner Concentration Camps was established for the duration of the war. This agency took the place of territorial armies and assumed control of the camps. Through this agency, Franco was able to take direct control of the camps.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4883544"/>
            <a:ext cx="2907065" cy="1556907"/>
          </a:xfrm>
        </p:spPr>
        <p:txBody>
          <a:bodyPr anchor="ctr">
            <a:normAutofit/>
          </a:bodyPr>
          <a:lstStyle/>
          <a:p>
            <a:pPr>
              <a:lnSpc>
                <a:spcPct val="90000"/>
              </a:lnSpc>
            </a:pPr>
            <a:r>
              <a:rPr lang="en-GB" sz="2600"/>
              <a:t>Amassing Information on Enemies in Salamanca</a:t>
            </a:r>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df84601a8d74f8060cf99d601401890">
            <a:extLst>
              <a:ext uri="{FF2B5EF4-FFF2-40B4-BE49-F238E27FC236}">
                <a16:creationId xmlns:a16="http://schemas.microsoft.com/office/drawing/2014/main" id="{008EFB0F-A3C3-4015-89AD-F77D5F708720}"/>
              </a:ext>
            </a:extLst>
          </p:cNvPr>
          <p:cNvPicPr>
            <a:picLocks noChangeAspect="1"/>
          </p:cNvPicPr>
          <p:nvPr/>
        </p:nvPicPr>
        <p:blipFill rotWithShape="1">
          <a:blip r:embed="rId2"/>
          <a:srcRect b="11187"/>
          <a:stretch/>
        </p:blipFill>
        <p:spPr>
          <a:xfrm>
            <a:off x="719403" y="364142"/>
            <a:ext cx="7777234" cy="3867993"/>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039" y="4883544"/>
            <a:ext cx="4940186" cy="1556907"/>
          </a:xfrm>
        </p:spPr>
        <p:txBody>
          <a:bodyPr anchor="ctr">
            <a:normAutofit/>
          </a:bodyPr>
          <a:lstStyle/>
          <a:p>
            <a:pPr marL="0" indent="0">
              <a:lnSpc>
                <a:spcPct val="90000"/>
              </a:lnSpc>
              <a:buNone/>
            </a:pPr>
            <a:r>
              <a:rPr lang="en-US" sz="1400" b="1" dirty="0"/>
              <a:t>November 1937</a:t>
            </a:r>
          </a:p>
          <a:p>
            <a:pPr marL="0" indent="0">
              <a:lnSpc>
                <a:spcPct val="90000"/>
              </a:lnSpc>
              <a:buNone/>
            </a:pPr>
            <a:endParaRPr lang="en-US" sz="1100" b="1" dirty="0"/>
          </a:p>
          <a:p>
            <a:pPr marL="0" indent="0">
              <a:lnSpc>
                <a:spcPct val="90000"/>
              </a:lnSpc>
              <a:buNone/>
            </a:pPr>
            <a:r>
              <a:rPr lang="en-US" sz="1400" dirty="0"/>
              <a:t>Nationalists created a political information repository from captured Republican documents in Salamanca. This redoubled efforts to amass detailed information on individuals from documents seized from leftist, Freemasonry, anarchist, pacifist, feminists, etc. organizations.</a:t>
            </a:r>
          </a:p>
          <a:p>
            <a:pPr marL="0" indent="0">
              <a:buNone/>
            </a:pPr>
            <a:endParaRPr lang="en-US"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5170932" cy="1783080"/>
          </a:xfrm>
        </p:spPr>
        <p:txBody>
          <a:bodyPr anchor="b">
            <a:normAutofit/>
          </a:bodyPr>
          <a:lstStyle/>
          <a:p>
            <a:pPr algn="l">
              <a:lnSpc>
                <a:spcPct val="90000"/>
              </a:lnSpc>
            </a:pPr>
            <a:r>
              <a:rPr lang="en-GB" sz="5700" dirty="0"/>
              <a:t>Air Raids on Barcelona</a:t>
            </a:r>
          </a:p>
        </p:txBody>
      </p:sp>
      <p:sp>
        <p:nvSpPr>
          <p:cNvPr id="17"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706624"/>
            <a:ext cx="5170932" cy="3483864"/>
          </a:xfrm>
        </p:spPr>
        <p:txBody>
          <a:bodyPr>
            <a:normAutofit/>
          </a:bodyPr>
          <a:lstStyle/>
          <a:p>
            <a:pPr marL="0" indent="0">
              <a:lnSpc>
                <a:spcPct val="90000"/>
              </a:lnSpc>
              <a:buNone/>
            </a:pPr>
            <a:r>
              <a:rPr lang="en-US" sz="1600" b="1" dirty="0"/>
              <a:t>December 1937</a:t>
            </a:r>
          </a:p>
          <a:p>
            <a:pPr marL="0" indent="0">
              <a:lnSpc>
                <a:spcPct val="90000"/>
              </a:lnSpc>
              <a:buNone/>
            </a:pPr>
            <a:endParaRPr lang="en-US" sz="1600" b="1" dirty="0"/>
          </a:p>
          <a:p>
            <a:pPr>
              <a:lnSpc>
                <a:spcPct val="90000"/>
              </a:lnSpc>
            </a:pPr>
            <a:r>
              <a:rPr lang="en-US" sz="1600" dirty="0"/>
              <a:t>Nationalist air raids on Barcelona began. These air bombings were devastating; outside observers found disbelief that Franco was bombing his “own” people. Franco's idea of the purification of Spain led  these cities to be seen as sources of “moral pollution.”  </a:t>
            </a:r>
          </a:p>
          <a:p>
            <a:pPr>
              <a:lnSpc>
                <a:spcPct val="90000"/>
              </a:lnSpc>
            </a:pPr>
            <a:r>
              <a:rPr lang="en-US" sz="1600" dirty="0"/>
              <a:t>From the 16th to the 18th of March, further bombings by Italian planes killed 1,300 and injured 2,000. </a:t>
            </a:r>
          </a:p>
          <a:p>
            <a:pPr>
              <a:lnSpc>
                <a:spcPct val="90000"/>
              </a:lnSpc>
            </a:pPr>
            <a:r>
              <a:rPr lang="en-US" sz="1600" dirty="0"/>
              <a:t>After taking the city in January 1939, Nationalist forces declared martial law and began military investigations against Catalonia’s pre-war Civil Guard, which stayed loyal to the Republic. These Civil Guards faced the firing squad for the crime of “military rebellion.”</a:t>
            </a:r>
          </a:p>
        </p:txBody>
      </p:sp>
      <p:pic>
        <p:nvPicPr>
          <p:cNvPr id="4" name="Picture 3" descr="9e14ad406803b68d8c762e26594fd210">
            <a:extLst>
              <a:ext uri="{FF2B5EF4-FFF2-40B4-BE49-F238E27FC236}">
                <a16:creationId xmlns:a16="http://schemas.microsoft.com/office/drawing/2014/main" id="{6B5E5CD7-7259-47E1-8AF8-DC071A505AC4}"/>
              </a:ext>
            </a:extLst>
          </p:cNvPr>
          <p:cNvPicPr>
            <a:picLocks noChangeAspect="1"/>
          </p:cNvPicPr>
          <p:nvPr/>
        </p:nvPicPr>
        <p:blipFill rotWithShape="1">
          <a:blip r:embed="rId2"/>
          <a:srcRect t="18677" r="-3" b="1587"/>
          <a:stretch/>
        </p:blipFill>
        <p:spPr>
          <a:xfrm>
            <a:off x="6117340" y="-7"/>
            <a:ext cx="3026660"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descr="cc947a7223111a806ad346a46b54f043">
            <a:extLst>
              <a:ext uri="{FF2B5EF4-FFF2-40B4-BE49-F238E27FC236}">
                <a16:creationId xmlns:a16="http://schemas.microsoft.com/office/drawing/2014/main" id="{861C7970-DF44-48E5-BE45-4634E6ABAA0B}"/>
              </a:ext>
            </a:extLst>
          </p:cNvPr>
          <p:cNvPicPr>
            <a:picLocks noChangeAspect="1"/>
          </p:cNvPicPr>
          <p:nvPr/>
        </p:nvPicPr>
        <p:blipFill rotWithShape="1">
          <a:blip r:embed="rId3"/>
          <a:srcRect l="17588" r="6836" b="1"/>
          <a:stretch/>
        </p:blipFill>
        <p:spPr>
          <a:xfrm>
            <a:off x="6108267" y="4267201"/>
            <a:ext cx="3035733"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en-US" sz="3400">
                <a:solidFill>
                  <a:srgbClr val="FFFFFF"/>
                </a:solidFill>
              </a:rPr>
              <a:t>Collecting Information on Republican Enemies</a:t>
            </a:r>
          </a:p>
        </p:txBody>
      </p:sp>
      <p:sp>
        <p:nvSpPr>
          <p:cNvPr id="2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lnSpc>
                <a:spcPct val="90000"/>
              </a:lnSpc>
              <a:buNone/>
            </a:pPr>
            <a:r>
              <a:rPr lang="en-US" sz="3000" b="1" dirty="0"/>
              <a:t>February 1938</a:t>
            </a:r>
          </a:p>
          <a:p>
            <a:pPr marL="0" indent="0">
              <a:lnSpc>
                <a:spcPct val="90000"/>
              </a:lnSpc>
              <a:buNone/>
            </a:pPr>
            <a:endParaRPr lang="en-US" sz="3000" dirty="0"/>
          </a:p>
          <a:p>
            <a:pPr marL="0" indent="0">
              <a:lnSpc>
                <a:spcPct val="90000"/>
              </a:lnSpc>
              <a:buNone/>
            </a:pPr>
            <a:r>
              <a:rPr lang="en-US" sz="3000" dirty="0"/>
              <a:t>The regime had been collecting information on suspected Republicans, and by this time, information had been collected on over 500,000 Republicans nationally in the form of blacklists.</a:t>
            </a:r>
            <a:br>
              <a:rPr lang="en-US" sz="3000" dirty="0"/>
            </a:br>
            <a:br>
              <a:rPr lang="en-US" sz="3000" dirty="0"/>
            </a:br>
            <a:br>
              <a:rPr lang="en-US" sz="3000" dirty="0"/>
            </a:br>
            <a:endParaRPr lang="en-US" sz="3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64D464-898B-4908-88FD-33A83D6ED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356447" cy="1146176"/>
          </a:xfrm>
        </p:spPr>
        <p:txBody>
          <a:bodyPr>
            <a:normAutofit/>
          </a:bodyPr>
          <a:lstStyle/>
          <a:p>
            <a:pPr>
              <a:lnSpc>
                <a:spcPct val="90000"/>
              </a:lnSpc>
            </a:pPr>
            <a:r>
              <a:rPr lang="en-US" sz="3700">
                <a:solidFill>
                  <a:schemeClr val="bg1"/>
                </a:solidFill>
              </a:rPr>
              <a:t>Consolidating Agencies to Identify Enemies</a:t>
            </a:r>
          </a:p>
        </p:txBody>
      </p:sp>
      <p:sp>
        <p:nvSpPr>
          <p:cNvPr id="10" name="Freeform: Shape 9">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0502" y="2"/>
            <a:ext cx="893498"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806499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8650" y="2055811"/>
            <a:ext cx="5486400" cy="4121152"/>
          </a:xfrm>
        </p:spPr>
        <p:txBody>
          <a:bodyPr>
            <a:normAutofit/>
          </a:bodyPr>
          <a:lstStyle/>
          <a:p>
            <a:pPr marL="0" indent="0">
              <a:lnSpc>
                <a:spcPct val="90000"/>
              </a:lnSpc>
              <a:buNone/>
            </a:pPr>
            <a:r>
              <a:rPr lang="en-US" sz="2100" b="1" dirty="0"/>
              <a:t>August 1938</a:t>
            </a:r>
          </a:p>
          <a:p>
            <a:pPr marL="0" indent="0">
              <a:lnSpc>
                <a:spcPct val="90000"/>
              </a:lnSpc>
              <a:buNone/>
            </a:pPr>
            <a:endParaRPr lang="en-US" sz="2100" dirty="0"/>
          </a:p>
          <a:p>
            <a:pPr marL="0" indent="0">
              <a:lnSpc>
                <a:spcPct val="90000"/>
              </a:lnSpc>
              <a:buNone/>
            </a:pPr>
            <a:r>
              <a:rPr lang="en-US" sz="2100" dirty="0"/>
              <a:t>All security services and document agencies were unified under the National Security Service under Lt Cl José Medina. The National Security Service contained the department, Investigation and Security Police, which had the </a:t>
            </a:r>
            <a:r>
              <a:rPr lang="en-US" sz="2100" dirty="0" err="1"/>
              <a:t>Antimarxism</a:t>
            </a:r>
            <a:r>
              <a:rPr lang="en-US" sz="2100" dirty="0"/>
              <a:t> division with subsections for the investigations of Freemasonry, Judaism, and publications. This overarching agency redoubled efforts to sift through captured documents. The files put together by this agency would help carry out the purges under the Special Tribunal in 1940.</a:t>
            </a:r>
          </a:p>
        </p:txBody>
      </p:sp>
      <p:sp>
        <p:nvSpPr>
          <p:cNvPr id="14" name="Freeform: Shape 13">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2989" y="1690688"/>
            <a:ext cx="2751011"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4784" y="328548"/>
            <a:ext cx="4629150" cy="1828800"/>
          </a:xfrm>
        </p:spPr>
        <p:txBody>
          <a:bodyPr>
            <a:normAutofit/>
          </a:bodyPr>
          <a:lstStyle/>
          <a:p>
            <a:pPr>
              <a:lnSpc>
                <a:spcPct val="90000"/>
              </a:lnSpc>
            </a:pPr>
            <a:r>
              <a:rPr lang="en-US" sz="3700" dirty="0"/>
              <a:t>Francoist Postwar Rewriting of the History of the Civil War</a:t>
            </a:r>
          </a:p>
        </p:txBody>
      </p:sp>
      <p:pic>
        <p:nvPicPr>
          <p:cNvPr id="4" name="Picture 3" descr="f4b9fea8f9a1a8c4b1ac458289ce5d40">
            <a:extLst>
              <a:ext uri="{FF2B5EF4-FFF2-40B4-BE49-F238E27FC236}">
                <a16:creationId xmlns:a16="http://schemas.microsoft.com/office/drawing/2014/main" id="{AFE1C2A3-A672-4004-BF4E-D00033D718CF}"/>
              </a:ext>
            </a:extLst>
          </p:cNvPr>
          <p:cNvPicPr>
            <a:picLocks noChangeAspect="1"/>
          </p:cNvPicPr>
          <p:nvPr/>
        </p:nvPicPr>
        <p:blipFill rotWithShape="1">
          <a:blip r:embed="rId2"/>
          <a:srcRect l="33481" r="36075"/>
          <a:stretch/>
        </p:blipFill>
        <p:spPr>
          <a:xfrm>
            <a:off x="20" y="10"/>
            <a:ext cx="3479779" cy="6857990"/>
          </a:xfrm>
          <a:prstGeom prst="rect">
            <a:avLst/>
          </a:prstGeom>
        </p:spPr>
      </p:pic>
      <p:sp>
        <p:nvSpPr>
          <p:cNvPr id="3" name="Content Placeholder 2"/>
          <p:cNvSpPr>
            <a:spLocks noGrp="1"/>
          </p:cNvSpPr>
          <p:nvPr>
            <p:ph idx="1"/>
          </p:nvPr>
        </p:nvSpPr>
        <p:spPr>
          <a:xfrm>
            <a:off x="3694176" y="2322576"/>
            <a:ext cx="5230367" cy="4297680"/>
          </a:xfrm>
        </p:spPr>
        <p:txBody>
          <a:bodyPr>
            <a:normAutofit/>
          </a:bodyPr>
          <a:lstStyle/>
          <a:p>
            <a:pPr marL="0" indent="0">
              <a:lnSpc>
                <a:spcPct val="90000"/>
              </a:lnSpc>
              <a:buNone/>
            </a:pPr>
            <a:r>
              <a:rPr lang="en-US" sz="1400" b="1" dirty="0"/>
              <a:t>1939 – 1975</a:t>
            </a:r>
          </a:p>
          <a:p>
            <a:pPr marL="0" indent="0">
              <a:lnSpc>
                <a:spcPct val="90000"/>
              </a:lnSpc>
              <a:buNone/>
            </a:pPr>
            <a:endParaRPr lang="en-US" sz="1400" b="1" dirty="0"/>
          </a:p>
          <a:p>
            <a:pPr>
              <a:lnSpc>
                <a:spcPct val="90000"/>
              </a:lnSpc>
            </a:pPr>
            <a:r>
              <a:rPr lang="en-US" sz="1400" dirty="0"/>
              <a:t>Control over the history of the Spanish Civil War, Republican repression, and crimes committed against Nationalists was a way for the victors to retroactively justify the military uprising and their rule, as well as craft a new Spanish identity under the regime and uplift the martyrs who died for the Nationalist cause. Nationalists interpreted the Spanish history of colonial and religious wars as proof that Spanish identity is defined by struggle. Therefore, the civil war was justified and affirmed the Spanish identity. Nationalists also painted the Civil War as a means to re-Christianize Spain and to eliminate the decadence of the “Red” Republican government. This interpretation reflected the marriage of Nationalism and Catholicism in Francoist ideology. </a:t>
            </a:r>
          </a:p>
          <a:p>
            <a:pPr>
              <a:lnSpc>
                <a:spcPct val="90000"/>
              </a:lnSpc>
            </a:pPr>
            <a:r>
              <a:rPr lang="en-US" sz="1400" dirty="0"/>
              <a:t>Schools had indoctrination courses, such as “Formation of the National Spirit” for boys and “Teachings of the Home” for girls. Nationalists established holidays and monuments, such as the Valley of the Fallen, to honor its martyrs. Churches across the country had lists of local martyrs displayed in commemoration.</a:t>
            </a:r>
            <a:br>
              <a:rPr lang="en-US" sz="1200" dirty="0"/>
            </a:br>
            <a:endParaRPr lang="en-US" sz="1200" dirty="0"/>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421221" y="479493"/>
            <a:ext cx="4094129" cy="1325563"/>
          </a:xfrm>
        </p:spPr>
        <p:txBody>
          <a:bodyPr>
            <a:normAutofit/>
          </a:bodyPr>
          <a:lstStyle/>
          <a:p>
            <a:pPr>
              <a:lnSpc>
                <a:spcPct val="90000"/>
              </a:lnSpc>
            </a:pPr>
            <a:r>
              <a:t>CEDA win elections</a:t>
            </a:r>
            <a:endParaRPr lang="en-US"/>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da3512efd32aba57900af20f7d9732d6">
            <a:extLst>
              <a:ext uri="{FF2B5EF4-FFF2-40B4-BE49-F238E27FC236}">
                <a16:creationId xmlns:a16="http://schemas.microsoft.com/office/drawing/2014/main" id="{82F40E4F-9034-4A01-B183-168D5B87C02D}"/>
              </a:ext>
            </a:extLst>
          </p:cNvPr>
          <p:cNvPicPr>
            <a:picLocks noChangeAspect="1"/>
          </p:cNvPicPr>
          <p:nvPr/>
        </p:nvPicPr>
        <p:blipFill>
          <a:blip r:embed="rId2"/>
          <a:stretch>
            <a:fillRect/>
          </a:stretch>
        </p:blipFill>
        <p:spPr>
          <a:xfrm>
            <a:off x="527386" y="775643"/>
            <a:ext cx="3583036" cy="51369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4421221" y="1984443"/>
            <a:ext cx="4094129" cy="4192520"/>
          </a:xfrm>
        </p:spPr>
        <p:txBody>
          <a:bodyPr>
            <a:normAutofit/>
          </a:bodyPr>
          <a:lstStyle/>
          <a:p>
            <a:pPr marL="0" indent="0">
              <a:lnSpc>
                <a:spcPct val="90000"/>
              </a:lnSpc>
              <a:buNone/>
            </a:pPr>
            <a:r>
              <a:rPr lang="en-US" sz="1500" b="1" dirty="0"/>
              <a:t>November 18, 1933</a:t>
            </a:r>
          </a:p>
          <a:p>
            <a:pPr marL="0" indent="0">
              <a:lnSpc>
                <a:spcPct val="90000"/>
              </a:lnSpc>
              <a:buNone/>
            </a:pPr>
            <a:endParaRPr lang="en-US" sz="1500" b="1" dirty="0"/>
          </a:p>
          <a:p>
            <a:pPr>
              <a:lnSpc>
                <a:spcPct val="90000"/>
              </a:lnSpc>
            </a:pPr>
            <a:r>
              <a:rPr lang="en-US" sz="1500" dirty="0"/>
              <a:t>The right-wing </a:t>
            </a:r>
            <a:r>
              <a:rPr lang="en-US" sz="1500" dirty="0" err="1"/>
              <a:t>Confederación</a:t>
            </a:r>
            <a:r>
              <a:rPr lang="en-US" sz="1500" dirty="0"/>
              <a:t> Española de </a:t>
            </a:r>
            <a:r>
              <a:rPr lang="en-US" sz="1500" dirty="0" err="1"/>
              <a:t>Derechas</a:t>
            </a:r>
            <a:r>
              <a:rPr lang="en-US" sz="1500" dirty="0"/>
              <a:t> </a:t>
            </a:r>
            <a:r>
              <a:rPr lang="en-US" sz="1500" dirty="0" err="1"/>
              <a:t>Autónomas</a:t>
            </a:r>
            <a:r>
              <a:rPr lang="en-US" sz="1500" dirty="0"/>
              <a:t> (CEDA) won the majority of seats in parliament, led by Gil Robles from </a:t>
            </a:r>
            <a:r>
              <a:rPr lang="en-US" sz="1500" dirty="0" err="1"/>
              <a:t>Acción</a:t>
            </a:r>
            <a:r>
              <a:rPr lang="en-US" sz="1500" dirty="0"/>
              <a:t> Popular. The left-wing, middle-class party </a:t>
            </a:r>
            <a:r>
              <a:rPr lang="en-US" sz="1500" dirty="0" err="1"/>
              <a:t>Lerroux's</a:t>
            </a:r>
            <a:r>
              <a:rPr lang="en-US" sz="1500" dirty="0"/>
              <a:t> Radicals won the second most seats and was called upon to form a government rather than CEDA.  This illustrated a sharply divided Spain between left and right political ideologies. </a:t>
            </a:r>
          </a:p>
          <a:p>
            <a:pPr>
              <a:lnSpc>
                <a:spcPct val="90000"/>
              </a:lnSpc>
            </a:pPr>
            <a:r>
              <a:rPr lang="en-US" sz="1500" dirty="0" err="1"/>
              <a:t>Lerroux</a:t>
            </a:r>
            <a:r>
              <a:rPr lang="en-US" sz="1500" dirty="0"/>
              <a:t> was unable to form a government without CEDA's support and eventually included four CEDA ministers into his cabinet, causing strikes and calls for a revolution from socialists.</a:t>
            </a:r>
            <a:br>
              <a:rPr lang="en-US" sz="1500" dirty="0"/>
            </a:br>
            <a:br>
              <a:rPr lang="en-US" sz="1500" dirty="0"/>
            </a:br>
            <a:endParaRPr lang="en-US" sz="15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4168866" cy="1325563"/>
          </a:xfrm>
        </p:spPr>
        <p:txBody>
          <a:bodyPr>
            <a:normAutofit/>
          </a:bodyPr>
          <a:lstStyle/>
          <a:p>
            <a:pPr>
              <a:lnSpc>
                <a:spcPct val="90000"/>
              </a:lnSpc>
            </a:pPr>
            <a:r>
              <a:rPr lang="en-US" sz="2800"/>
              <a:t>Redemption of Sentences through Work Program </a:t>
            </a:r>
          </a:p>
        </p:txBody>
      </p:sp>
      <p:sp>
        <p:nvSpPr>
          <p:cNvPr id="21"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8650" y="1825625"/>
            <a:ext cx="4168866" cy="4351338"/>
          </a:xfrm>
        </p:spPr>
        <p:txBody>
          <a:bodyPr>
            <a:normAutofit/>
          </a:bodyPr>
          <a:lstStyle/>
          <a:p>
            <a:pPr marL="0" indent="0">
              <a:lnSpc>
                <a:spcPct val="90000"/>
              </a:lnSpc>
              <a:buNone/>
            </a:pPr>
            <a:r>
              <a:rPr lang="en-US" sz="2200" b="1" dirty="0"/>
              <a:t>1939</a:t>
            </a:r>
          </a:p>
          <a:p>
            <a:pPr marL="0" indent="0">
              <a:lnSpc>
                <a:spcPct val="90000"/>
              </a:lnSpc>
              <a:buNone/>
            </a:pPr>
            <a:endParaRPr lang="en-US" sz="2200" dirty="0"/>
          </a:p>
          <a:p>
            <a:pPr marL="0" indent="0">
              <a:lnSpc>
                <a:spcPct val="90000"/>
              </a:lnSpc>
              <a:buNone/>
            </a:pPr>
            <a:r>
              <a:rPr lang="en-US" sz="2200" dirty="0"/>
              <a:t>The Redemption of Sentences through Work program (</a:t>
            </a:r>
            <a:r>
              <a:rPr lang="en-US" sz="2200" dirty="0" err="1"/>
              <a:t>Redención</a:t>
            </a:r>
            <a:r>
              <a:rPr lang="en-US" sz="2200" dirty="0"/>
              <a:t> de </a:t>
            </a:r>
            <a:r>
              <a:rPr lang="en-US" sz="2200" dirty="0" err="1"/>
              <a:t>Penas</a:t>
            </a:r>
            <a:r>
              <a:rPr lang="en-US" sz="2200" dirty="0"/>
              <a:t> por el </a:t>
            </a:r>
            <a:r>
              <a:rPr lang="en-US" sz="2200" dirty="0" err="1"/>
              <a:t>Trabajo</a:t>
            </a:r>
            <a:r>
              <a:rPr lang="en-US" sz="2200" dirty="0"/>
              <a:t>) was established so that convicted prisoners could “redeem” themselves of their crimes through forced labor </a:t>
            </a:r>
            <a:br>
              <a:rPr lang="en-US" sz="2200" dirty="0"/>
            </a:br>
            <a:br>
              <a:rPr lang="en-US" sz="2200" dirty="0"/>
            </a:br>
            <a:br>
              <a:rPr lang="en-US" sz="2200" dirty="0"/>
            </a:br>
            <a:endParaRPr lang="en-US" sz="2200" dirty="0"/>
          </a:p>
        </p:txBody>
      </p:sp>
      <p:sp>
        <p:nvSpPr>
          <p:cNvPr id="23"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000">
                <a:solidFill>
                  <a:srgbClr val="FFFFFF"/>
                </a:solidFill>
              </a:rPr>
              <a:t>Nationalist Occupation of Barcelona</a:t>
            </a:r>
          </a:p>
        </p:txBody>
      </p:sp>
      <p:sp>
        <p:nvSpPr>
          <p:cNvPr id="3" name="Content Placeholder 2"/>
          <p:cNvSpPr>
            <a:spLocks noGrp="1"/>
          </p:cNvSpPr>
          <p:nvPr>
            <p:ph idx="1"/>
          </p:nvPr>
        </p:nvSpPr>
        <p:spPr>
          <a:xfrm>
            <a:off x="628650" y="2438400"/>
            <a:ext cx="7886700" cy="3738562"/>
          </a:xfrm>
        </p:spPr>
        <p:txBody>
          <a:bodyPr>
            <a:normAutofit/>
          </a:bodyPr>
          <a:lstStyle/>
          <a:p>
            <a:pPr marL="0" indent="0">
              <a:buNone/>
            </a:pPr>
            <a:r>
              <a:rPr lang="en-US" sz="2300" b="1" dirty="0"/>
              <a:t>January 26, 1939</a:t>
            </a:r>
          </a:p>
          <a:p>
            <a:pPr marL="0" indent="0">
              <a:buNone/>
            </a:pPr>
            <a:endParaRPr lang="en-US" sz="2300" dirty="0"/>
          </a:p>
          <a:p>
            <a:pPr marL="0" indent="0">
              <a:buNone/>
            </a:pPr>
            <a:r>
              <a:rPr lang="en-US" sz="2300" dirty="0"/>
              <a:t>After taking the city, Nationalist forces declared martial law and began military investigations against Catalonia’s pre-war Civil Guard who stayed loyal to the Republic. These Civil Guards faced the firing squad for crime of “military rebellion.”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5705"/>
            <a:ext cx="9143993"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7638" y="637762"/>
            <a:ext cx="7416372" cy="900131"/>
          </a:xfrm>
        </p:spPr>
        <p:txBody>
          <a:bodyPr anchor="t">
            <a:normAutofit/>
          </a:bodyPr>
          <a:lstStyle/>
          <a:p>
            <a:pPr algn="l"/>
            <a:r>
              <a:rPr lang="en-US" sz="3500">
                <a:solidFill>
                  <a:schemeClr val="bg1"/>
                </a:solidFill>
              </a:rPr>
              <a:t>Law of Political Responsibilities </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9143992"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2010758"/>
            <a:ext cx="3428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66661" y="2217343"/>
            <a:ext cx="7410669" cy="3959619"/>
          </a:xfrm>
        </p:spPr>
        <p:txBody>
          <a:bodyPr>
            <a:normAutofit/>
          </a:bodyPr>
          <a:lstStyle/>
          <a:p>
            <a:pPr marL="0" indent="0">
              <a:buNone/>
            </a:pPr>
            <a:r>
              <a:rPr lang="en-US" sz="2100" b="1" dirty="0"/>
              <a:t>February 9, 1939</a:t>
            </a:r>
          </a:p>
          <a:p>
            <a:pPr marL="0" indent="0">
              <a:buNone/>
            </a:pPr>
            <a:endParaRPr lang="en-US" sz="2100" dirty="0"/>
          </a:p>
          <a:p>
            <a:pPr marL="0" indent="0">
              <a:buNone/>
            </a:pPr>
            <a:r>
              <a:rPr lang="en-US" sz="2100" dirty="0"/>
              <a:t>This 1939 decree established the Law of Political Responsibilities which targeted all who did not support the  military uprising. These cases were handled by the National Tribunal of Political Responsibilities and relied upon denunciations. Punishments for the guilty included execution, imprisonment, fines, and purges of professionals and civil service workers.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r>
              <a:rPr lang="en-GB" sz="3500"/>
              <a:t>The Bellon Commission</a:t>
            </a:r>
          </a:p>
        </p:txBody>
      </p:sp>
      <p:pic>
        <p:nvPicPr>
          <p:cNvPr id="4" name="Picture 3" descr="9cb454deb0d2d50c3f9b6aaf770bc331">
            <a:extLst>
              <a:ext uri="{FF2B5EF4-FFF2-40B4-BE49-F238E27FC236}">
                <a16:creationId xmlns:a16="http://schemas.microsoft.com/office/drawing/2014/main" id="{D819FC62-C1E4-4A44-8E36-D5339A8B937D}"/>
              </a:ext>
            </a:extLst>
          </p:cNvPr>
          <p:cNvPicPr>
            <a:picLocks noChangeAspect="1"/>
          </p:cNvPicPr>
          <p:nvPr/>
        </p:nvPicPr>
        <p:blipFill rotWithShape="1">
          <a:blip r:embed="rId2"/>
          <a:srcRect r="4054"/>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rmAutofit/>
          </a:bodyPr>
          <a:lstStyle/>
          <a:p>
            <a:pPr marL="0" indent="0">
              <a:buNone/>
            </a:pPr>
            <a:r>
              <a:rPr lang="en-US" sz="1600" b="1" dirty="0"/>
              <a:t>February 15, 1939</a:t>
            </a:r>
          </a:p>
          <a:p>
            <a:pPr marL="0" indent="0">
              <a:buNone/>
            </a:pPr>
            <a:endParaRPr lang="en-US" sz="1600" dirty="0"/>
          </a:p>
          <a:p>
            <a:pPr marL="0" indent="0">
              <a:buNone/>
            </a:pPr>
            <a:r>
              <a:rPr lang="en-US" sz="1600" dirty="0"/>
              <a:t>The </a:t>
            </a:r>
            <a:r>
              <a:rPr lang="en-US" sz="1600" dirty="0" err="1"/>
              <a:t>Bellon</a:t>
            </a:r>
            <a:r>
              <a:rPr lang="en-US" sz="1600" dirty="0"/>
              <a:t> Commission report “Dictamen de la </a:t>
            </a:r>
            <a:r>
              <a:rPr lang="en-US" sz="1600" dirty="0" err="1"/>
              <a:t>Comisión</a:t>
            </a:r>
            <a:r>
              <a:rPr lang="en-US" sz="1600" dirty="0"/>
              <a:t> </a:t>
            </a:r>
            <a:r>
              <a:rPr lang="en-US" sz="1600" dirty="0" err="1"/>
              <a:t>sobre</a:t>
            </a:r>
            <a:r>
              <a:rPr lang="en-US" sz="1600" dirty="0"/>
              <a:t> </a:t>
            </a:r>
            <a:r>
              <a:rPr lang="en-US" sz="1600" dirty="0" err="1"/>
              <a:t>ilegitimidad</a:t>
            </a:r>
            <a:r>
              <a:rPr lang="en-US" sz="1600" dirty="0"/>
              <a:t> de </a:t>
            </a:r>
            <a:r>
              <a:rPr lang="en-US" sz="1600" dirty="0" err="1"/>
              <a:t>poderes</a:t>
            </a:r>
            <a:r>
              <a:rPr lang="en-US" sz="1600" dirty="0"/>
              <a:t> </a:t>
            </a:r>
            <a:r>
              <a:rPr lang="en-US" sz="1600" dirty="0" err="1"/>
              <a:t>actuantes</a:t>
            </a:r>
            <a:r>
              <a:rPr lang="en-US" sz="1600" dirty="0"/>
              <a:t> el 18 de </a:t>
            </a:r>
            <a:r>
              <a:rPr lang="en-US" sz="1600" dirty="0" err="1"/>
              <a:t>julio</a:t>
            </a:r>
            <a:r>
              <a:rPr lang="en-US" sz="1600" dirty="0"/>
              <a:t> de 1936” was released. This commission looked at the illegality of the Republic. This added legitimacy to military tribunals and painted the Republic as illegitimate. </a:t>
            </a:r>
            <a:br>
              <a:rPr lang="en-US" sz="1600" dirty="0"/>
            </a:br>
            <a:endParaRPr lang="en-US" sz="16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321734"/>
            <a:ext cx="3728158" cy="1135737"/>
          </a:xfrm>
        </p:spPr>
        <p:txBody>
          <a:bodyPr>
            <a:normAutofit/>
          </a:bodyPr>
          <a:lstStyle/>
          <a:p>
            <a:r>
              <a:rPr lang="en-GB" sz="3100"/>
              <a:t>Nationalist Troops Take Madrid</a:t>
            </a:r>
          </a:p>
        </p:txBody>
      </p:sp>
      <p:sp>
        <p:nvSpPr>
          <p:cNvPr id="3" name="Content Placeholder 2"/>
          <p:cNvSpPr>
            <a:spLocks noGrp="1"/>
          </p:cNvSpPr>
          <p:nvPr>
            <p:ph idx="1"/>
          </p:nvPr>
        </p:nvSpPr>
        <p:spPr>
          <a:xfrm>
            <a:off x="482601" y="1782981"/>
            <a:ext cx="3728157" cy="4393982"/>
          </a:xfrm>
        </p:spPr>
        <p:txBody>
          <a:bodyPr>
            <a:normAutofit/>
          </a:bodyPr>
          <a:lstStyle/>
          <a:p>
            <a:pPr marL="0" indent="0">
              <a:lnSpc>
                <a:spcPct val="90000"/>
              </a:lnSpc>
              <a:buNone/>
            </a:pPr>
            <a:r>
              <a:rPr lang="en-US" sz="1400" b="1" dirty="0"/>
              <a:t>March 29, 1939</a:t>
            </a:r>
          </a:p>
          <a:p>
            <a:pPr marL="0" indent="0">
              <a:lnSpc>
                <a:spcPct val="90000"/>
              </a:lnSpc>
              <a:buNone/>
            </a:pPr>
            <a:endParaRPr lang="en-US" sz="1400" b="1" dirty="0"/>
          </a:p>
          <a:p>
            <a:pPr>
              <a:lnSpc>
                <a:spcPct val="90000"/>
              </a:lnSpc>
            </a:pPr>
            <a:r>
              <a:rPr lang="en-US" sz="1400" dirty="0"/>
              <a:t>After Nationalist forces took the city, there was a concentrated effort to track down “Red criminals” and restore “order.” Nationalist troops arrested suspected Republican supporters. In the first week of Nationalist control, there were around 1,700 arrests. To handle the number of prisoners, concentration camps were created. </a:t>
            </a:r>
          </a:p>
          <a:p>
            <a:pPr>
              <a:lnSpc>
                <a:spcPct val="90000"/>
              </a:lnSpc>
            </a:pPr>
            <a:r>
              <a:rPr lang="en-US" sz="1400" dirty="0"/>
              <a:t>On March 31st, Nationalist troops ordered all members of the former Republican army garrison to report to concentration camps established in </a:t>
            </a:r>
            <a:r>
              <a:rPr lang="en-US" sz="1400" dirty="0" err="1"/>
              <a:t>Carabanchel</a:t>
            </a:r>
            <a:r>
              <a:rPr lang="en-US" sz="1400" dirty="0"/>
              <a:t>, El Pardo, Rivas de </a:t>
            </a:r>
            <a:r>
              <a:rPr lang="en-US" sz="1400" dirty="0" err="1"/>
              <a:t>Jarama</a:t>
            </a:r>
            <a:r>
              <a:rPr lang="en-US" sz="1400" dirty="0"/>
              <a:t>, Perales de </a:t>
            </a:r>
            <a:r>
              <a:rPr lang="en-US" sz="1400" dirty="0" err="1"/>
              <a:t>Tajuna</a:t>
            </a:r>
            <a:r>
              <a:rPr lang="en-US" sz="1400" dirty="0"/>
              <a:t>, </a:t>
            </a:r>
            <a:r>
              <a:rPr lang="en-US" sz="1400" dirty="0" err="1"/>
              <a:t>Tielmes</a:t>
            </a:r>
            <a:r>
              <a:rPr lang="en-US" sz="1400" dirty="0"/>
              <a:t>, </a:t>
            </a:r>
            <a:r>
              <a:rPr lang="en-US" sz="1400" dirty="0" err="1"/>
              <a:t>Chinchon</a:t>
            </a:r>
            <a:r>
              <a:rPr lang="en-US" sz="1400" dirty="0"/>
              <a:t>, and the football field of </a:t>
            </a:r>
            <a:r>
              <a:rPr lang="en-US" sz="1400" dirty="0" err="1"/>
              <a:t>Charmartin</a:t>
            </a:r>
            <a:r>
              <a:rPr lang="en-US" sz="1400" dirty="0"/>
              <a:t> and </a:t>
            </a:r>
            <a:r>
              <a:rPr lang="en-US" sz="1400" dirty="0" err="1"/>
              <a:t>Vallecas</a:t>
            </a:r>
            <a:r>
              <a:rPr lang="en-US" sz="1400" dirty="0"/>
              <a:t>. By April 5th, there were around 48,900 prisoners. Through the military judiciary apparatus, Nationalists executed 3,113 over the period of 1939-44. </a:t>
            </a:r>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74695c21ee078e428c47787dcea7521">
            <a:extLst>
              <a:ext uri="{FF2B5EF4-FFF2-40B4-BE49-F238E27FC236}">
                <a16:creationId xmlns:a16="http://schemas.microsoft.com/office/drawing/2014/main" id="{0C97DA75-3839-4C50-BE75-4E61B3D759F0}"/>
              </a:ext>
            </a:extLst>
          </p:cNvPr>
          <p:cNvPicPr>
            <a:picLocks noChangeAspect="1"/>
          </p:cNvPicPr>
          <p:nvPr/>
        </p:nvPicPr>
        <p:blipFill>
          <a:blip r:embed="rId2"/>
          <a:stretch>
            <a:fillRect/>
          </a:stretch>
        </p:blipFill>
        <p:spPr>
          <a:xfrm>
            <a:off x="4693359" y="1312711"/>
            <a:ext cx="3968040" cy="4232576"/>
          </a:xfrm>
          <a:prstGeom prst="rect">
            <a:avLst/>
          </a:prstGeom>
        </p:spPr>
      </p:pic>
      <p:grpSp>
        <p:nvGrpSpPr>
          <p:cNvPr id="22" name="Group 2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1040" y="0"/>
            <a:ext cx="822960" cy="1097280"/>
            <a:chOff x="11094720" y="0"/>
            <a:chExt cx="1097280" cy="1097280"/>
          </a:xfrm>
        </p:grpSpPr>
        <p:sp>
          <p:nvSpPr>
            <p:cNvPr id="23" name="Isosceles Triangle 2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2dc8b777d1831c99d4f4fe39ce48b8c">
            <a:extLst>
              <a:ext uri="{FF2B5EF4-FFF2-40B4-BE49-F238E27FC236}">
                <a16:creationId xmlns:a16="http://schemas.microsoft.com/office/drawing/2014/main" id="{8C878A2A-1967-4B9E-813C-CBD2E5301F41}"/>
              </a:ext>
            </a:extLst>
          </p:cNvPr>
          <p:cNvPicPr>
            <a:picLocks noChangeAspect="1"/>
          </p:cNvPicPr>
          <p:nvPr/>
        </p:nvPicPr>
        <p:blipFill rotWithShape="1">
          <a:blip r:embed="rId2"/>
          <a:srcRect l="1094" r="4292" b="-4"/>
          <a:stretch/>
        </p:blipFill>
        <p:spPr>
          <a:xfrm>
            <a:off x="4511330" y="-1"/>
            <a:ext cx="4632671" cy="2937954"/>
          </a:xfrm>
          <a:prstGeom prst="rect">
            <a:avLst/>
          </a:prstGeom>
        </p:spPr>
      </p:pic>
      <p:pic>
        <p:nvPicPr>
          <p:cNvPr id="5" name="Picture 4" descr="6f665e09bf30443df34b5e4838d4b203">
            <a:extLst>
              <a:ext uri="{FF2B5EF4-FFF2-40B4-BE49-F238E27FC236}">
                <a16:creationId xmlns:a16="http://schemas.microsoft.com/office/drawing/2014/main" id="{D844677C-B3A1-47D8-B50F-7A8F2C6415D3}"/>
              </a:ext>
            </a:extLst>
          </p:cNvPr>
          <p:cNvPicPr>
            <a:picLocks noChangeAspect="1"/>
          </p:cNvPicPr>
          <p:nvPr/>
        </p:nvPicPr>
        <p:blipFill rotWithShape="1">
          <a:blip r:embed="rId3"/>
          <a:srcRect l="8298" r="3" b="3"/>
          <a:stretch/>
        </p:blipFill>
        <p:spPr>
          <a:xfrm>
            <a:off x="3152728" y="2937953"/>
            <a:ext cx="5991270" cy="3920047"/>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365125"/>
            <a:ext cx="3949616" cy="1325563"/>
          </a:xfrm>
        </p:spPr>
        <p:txBody>
          <a:bodyPr>
            <a:normAutofit/>
          </a:bodyPr>
          <a:lstStyle/>
          <a:p>
            <a:pPr algn="l">
              <a:lnSpc>
                <a:spcPct val="90000"/>
              </a:lnSpc>
            </a:pPr>
            <a:r>
              <a:rPr lang="en-US" dirty="0"/>
              <a:t>Franco controls all of Spain</a:t>
            </a:r>
          </a:p>
        </p:txBody>
      </p:sp>
      <p:sp>
        <p:nvSpPr>
          <p:cNvPr id="3" name="Content Placeholder 2"/>
          <p:cNvSpPr>
            <a:spLocks noGrp="1"/>
          </p:cNvSpPr>
          <p:nvPr>
            <p:ph idx="1"/>
          </p:nvPr>
        </p:nvSpPr>
        <p:spPr>
          <a:xfrm>
            <a:off x="603504" y="2022601"/>
            <a:ext cx="2956124" cy="4154361"/>
          </a:xfrm>
        </p:spPr>
        <p:txBody>
          <a:bodyPr>
            <a:normAutofit/>
          </a:bodyPr>
          <a:lstStyle/>
          <a:p>
            <a:pPr marL="0" indent="0">
              <a:lnSpc>
                <a:spcPct val="90000"/>
              </a:lnSpc>
              <a:buNone/>
            </a:pPr>
            <a:r>
              <a:rPr lang="en-US" sz="1600" b="1" dirty="0"/>
              <a:t>March 1939</a:t>
            </a:r>
          </a:p>
          <a:p>
            <a:pPr>
              <a:lnSpc>
                <a:spcPct val="90000"/>
              </a:lnSpc>
            </a:pPr>
            <a:endParaRPr lang="en-US" sz="1600" dirty="0"/>
          </a:p>
          <a:p>
            <a:pPr>
              <a:lnSpc>
                <a:spcPct val="90000"/>
              </a:lnSpc>
            </a:pPr>
            <a:r>
              <a:rPr lang="en-US" sz="1600" dirty="0"/>
              <a:t>Franco won control over all of Spain. </a:t>
            </a:r>
          </a:p>
          <a:p>
            <a:pPr>
              <a:lnSpc>
                <a:spcPct val="90000"/>
              </a:lnSpc>
            </a:pPr>
            <a:r>
              <a:rPr lang="en-US" sz="1600" dirty="0"/>
              <a:t>It is estimated that 100,000 executions had taken place by this point.</a:t>
            </a:r>
          </a:p>
          <a:p>
            <a:pPr>
              <a:lnSpc>
                <a:spcPct val="90000"/>
              </a:lnSpc>
            </a:pPr>
            <a:r>
              <a:rPr lang="en-US" sz="1600" dirty="0"/>
              <a:t>Franco delivered his New Year speech, placing responsibility for the war on Republicans and declaring that punishment is justified because of the damage they caused. This rationale became the basis for military tribunals punishing the crime of “military rebellion”. </a:t>
            </a:r>
          </a:p>
        </p:txBody>
      </p:sp>
    </p:spTree>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7266" y="262996"/>
            <a:ext cx="3630007" cy="1807305"/>
          </a:xfrm>
        </p:spPr>
        <p:txBody>
          <a:bodyPr>
            <a:normAutofit/>
          </a:bodyPr>
          <a:lstStyle/>
          <a:p>
            <a:r>
              <a:rPr lang="en-GB" dirty="0"/>
              <a:t>Republican Atrocities</a:t>
            </a:r>
          </a:p>
        </p:txBody>
      </p:sp>
      <p:pic>
        <p:nvPicPr>
          <p:cNvPr id="4" name="Picture 3" descr="936061cb6c78fe70766f36f5e7834d8e">
            <a:extLst>
              <a:ext uri="{FF2B5EF4-FFF2-40B4-BE49-F238E27FC236}">
                <a16:creationId xmlns:a16="http://schemas.microsoft.com/office/drawing/2014/main" id="{3F966F86-15A5-445A-9B89-A25CE953FC4A}"/>
              </a:ext>
            </a:extLst>
          </p:cNvPr>
          <p:cNvPicPr>
            <a:picLocks noChangeAspect="1"/>
          </p:cNvPicPr>
          <p:nvPr/>
        </p:nvPicPr>
        <p:blipFill rotWithShape="1">
          <a:blip r:embed="rId2"/>
          <a:srcRect l="11287" r="32190"/>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885341" y="2070301"/>
            <a:ext cx="3953859" cy="4422574"/>
          </a:xfrm>
        </p:spPr>
        <p:txBody>
          <a:bodyPr>
            <a:normAutofit lnSpcReduction="10000"/>
          </a:bodyPr>
          <a:lstStyle/>
          <a:p>
            <a:pPr marL="0" indent="0">
              <a:lnSpc>
                <a:spcPct val="90000"/>
              </a:lnSpc>
              <a:buNone/>
            </a:pPr>
            <a:r>
              <a:rPr lang="en-US" sz="1400" b="1" dirty="0"/>
              <a:t>1936</a:t>
            </a:r>
          </a:p>
          <a:p>
            <a:pPr marL="0" indent="0">
              <a:lnSpc>
                <a:spcPct val="90000"/>
              </a:lnSpc>
              <a:buNone/>
            </a:pPr>
            <a:endParaRPr lang="en-US" sz="1400" b="1" dirty="0"/>
          </a:p>
          <a:p>
            <a:pPr>
              <a:lnSpc>
                <a:spcPct val="90000"/>
              </a:lnSpc>
            </a:pPr>
            <a:r>
              <a:rPr lang="en-US" sz="1400" dirty="0"/>
              <a:t>Whilst atrocities on the Nationalist side of the war and subsequently under the Franco regime were numerous, atrocities and killings did occur at the hands of Republicans during the war. </a:t>
            </a:r>
          </a:p>
          <a:p>
            <a:pPr>
              <a:lnSpc>
                <a:spcPct val="90000"/>
              </a:lnSpc>
            </a:pPr>
            <a:r>
              <a:rPr lang="en-US" sz="1400" dirty="0"/>
              <a:t>Notably, anti-clerical violence from Republican supporters claimed the lives of 7,000 clergy, priests, monks and nuns were killed, mostly at the beginning of the war. This has been called the "red terror" by historians. </a:t>
            </a:r>
          </a:p>
          <a:p>
            <a:pPr>
              <a:lnSpc>
                <a:spcPct val="90000"/>
              </a:lnSpc>
            </a:pPr>
            <a:r>
              <a:rPr lang="en-US" sz="1400" dirty="0"/>
              <a:t>Dr Julius Ruiz published a book (El Terror </a:t>
            </a:r>
            <a:r>
              <a:rPr lang="en-US" sz="1400" dirty="0" err="1"/>
              <a:t>Rojo</a:t>
            </a:r>
            <a:r>
              <a:rPr lang="en-US" sz="1400" dirty="0"/>
              <a:t>) on Republican atrocities in the war, challenging previous conceptions about the nature of these atrocities and arguing that these were organized rather than "uncontrolled" killings that occurred.  It is important to recognize that whilst the genocidal campaign committed by the Nationalists under Franco is the main subject of this Timestream, their brutality does not absolve the Republican side from crimes committed during this time as well.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1172C4-E95E-504E-AB9F-4DEA3CEF1E0B}"/>
              </a:ext>
            </a:extLst>
          </p:cNvPr>
          <p:cNvPicPr>
            <a:picLocks noChangeAspect="1"/>
          </p:cNvPicPr>
          <p:nvPr/>
        </p:nvPicPr>
        <p:blipFill rotWithShape="1">
          <a:blip r:embed="rId2">
            <a:alphaModFix amt="35000"/>
          </a:blip>
          <a:srcRect r="3666"/>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Violence of the Civil War and Franco Regime</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nSpc>
                <a:spcPct val="90000"/>
              </a:lnSpc>
              <a:buNone/>
            </a:pPr>
            <a:r>
              <a:rPr lang="en-US" sz="1400" b="1" dirty="0">
                <a:solidFill>
                  <a:srgbClr val="FFFFFF"/>
                </a:solidFill>
              </a:rPr>
              <a:t>1936 – 1975</a:t>
            </a:r>
          </a:p>
          <a:p>
            <a:pPr marL="0" indent="0">
              <a:lnSpc>
                <a:spcPct val="90000"/>
              </a:lnSpc>
              <a:buNone/>
            </a:pPr>
            <a:endParaRPr lang="en-US" sz="1400" b="1" dirty="0">
              <a:solidFill>
                <a:srgbClr val="FFFFFF"/>
              </a:solidFill>
            </a:endParaRPr>
          </a:p>
          <a:p>
            <a:pPr>
              <a:lnSpc>
                <a:spcPct val="90000"/>
              </a:lnSpc>
            </a:pPr>
            <a:r>
              <a:rPr lang="en-US" sz="1400" dirty="0">
                <a:solidFill>
                  <a:srgbClr val="FFFFFF"/>
                </a:solidFill>
              </a:rPr>
              <a:t>The overall casualties during the Spanish Civil War is around 500,000 deaths. 200,000 of those deaths are reported to be combat-related with 110,000 being of Republican forces and 90,000 being of Nationalist forces. </a:t>
            </a:r>
          </a:p>
          <a:p>
            <a:pPr>
              <a:lnSpc>
                <a:spcPct val="90000"/>
              </a:lnSpc>
            </a:pPr>
            <a:r>
              <a:rPr lang="en-US" sz="1400" dirty="0">
                <a:solidFill>
                  <a:srgbClr val="FFFFFF"/>
                </a:solidFill>
              </a:rPr>
              <a:t>The reports of non-combat executions vary. Estimates based on provincial data claim Nationalists executed 110,000-159,000 during the war and the first nine years of the Franco Regime in what is called the "White Terror." Historian Paul Preston puts this number at around 180,000. It is estimated that 43,000-55,000 were also killed during the war behind Republican lines in what is called the "Red Terror." </a:t>
            </a:r>
          </a:p>
          <a:p>
            <a:pPr>
              <a:lnSpc>
                <a:spcPct val="90000"/>
              </a:lnSpc>
            </a:pPr>
            <a:r>
              <a:rPr lang="en-US" sz="1400" dirty="0">
                <a:solidFill>
                  <a:srgbClr val="FFFFFF"/>
                </a:solidFill>
              </a:rPr>
              <a:t>Additionally, around 5,300 foreign soldiers died while fighting for the Nationalists and 4,900 died fighting for the Republicans. 10,000 Spaniards died during bombing raids which were predominately carried out by German military. </a:t>
            </a:r>
          </a:p>
        </p:txBody>
      </p:sp>
    </p:spTree>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pPr>
              <a:lnSpc>
                <a:spcPct val="90000"/>
              </a:lnSpc>
            </a:pPr>
            <a:r>
              <a:rPr lang="en-US" sz="5400"/>
              <a:t>Continuation of Military Tribunals</a:t>
            </a:r>
          </a:p>
        </p:txBody>
      </p:sp>
      <p:sp>
        <p:nvSpPr>
          <p:cNvPr id="3" name="Content Placeholder 2"/>
          <p:cNvSpPr>
            <a:spLocks noGrp="1"/>
          </p:cNvSpPr>
          <p:nvPr>
            <p:ph idx="1"/>
          </p:nvPr>
        </p:nvSpPr>
        <p:spPr>
          <a:xfrm>
            <a:off x="963930" y="2969469"/>
            <a:ext cx="6056111" cy="2800395"/>
          </a:xfrm>
        </p:spPr>
        <p:txBody>
          <a:bodyPr anchor="t">
            <a:normAutofit/>
          </a:bodyPr>
          <a:lstStyle/>
          <a:p>
            <a:pPr marL="0" indent="0">
              <a:buNone/>
            </a:pPr>
            <a:r>
              <a:rPr lang="en-US" sz="2100" b="1" dirty="0"/>
              <a:t>April 1939</a:t>
            </a:r>
          </a:p>
          <a:p>
            <a:pPr marL="0" indent="0">
              <a:buNone/>
            </a:pPr>
            <a:endParaRPr lang="en-US" sz="2100" dirty="0"/>
          </a:p>
          <a:p>
            <a:pPr marL="0" indent="0">
              <a:buNone/>
            </a:pPr>
            <a:r>
              <a:rPr lang="en-US" sz="2100" dirty="0"/>
              <a:t>The widespread use of the repressive military judicial apparatus developed during the war continued after the war to persecute the opposing side or those considered against the Nationalist movement.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3700"/>
              <a:t>Francoist Concentration Camps and Forced Labor </a:t>
            </a:r>
          </a:p>
        </p:txBody>
      </p:sp>
      <p:sp>
        <p:nvSpPr>
          <p:cNvPr id="3" name="Content Placeholder 2"/>
          <p:cNvSpPr>
            <a:spLocks noGrp="1"/>
          </p:cNvSpPr>
          <p:nvPr>
            <p:ph idx="1"/>
          </p:nvPr>
        </p:nvSpPr>
        <p:spPr>
          <a:xfrm>
            <a:off x="3724073" y="2438400"/>
            <a:ext cx="4939867" cy="4194044"/>
          </a:xfrm>
        </p:spPr>
        <p:txBody>
          <a:bodyPr>
            <a:normAutofit fontScale="92500" lnSpcReduction="10000"/>
          </a:bodyPr>
          <a:lstStyle/>
          <a:p>
            <a:pPr marL="0" indent="0">
              <a:lnSpc>
                <a:spcPct val="90000"/>
              </a:lnSpc>
              <a:buNone/>
            </a:pPr>
            <a:r>
              <a:rPr lang="en-US" sz="1300" b="1" dirty="0"/>
              <a:t>1936</a:t>
            </a:r>
          </a:p>
          <a:p>
            <a:pPr marL="0" indent="0">
              <a:lnSpc>
                <a:spcPct val="90000"/>
              </a:lnSpc>
              <a:buNone/>
            </a:pPr>
            <a:endParaRPr lang="en-US" sz="1300" b="1" dirty="0"/>
          </a:p>
          <a:p>
            <a:pPr>
              <a:lnSpc>
                <a:spcPct val="90000"/>
              </a:lnSpc>
            </a:pPr>
            <a:r>
              <a:rPr lang="en-US" sz="1300" dirty="0"/>
              <a:t>During the civil war, nationalist forces established concentration camps to handle the rapidly increasing prisoner population in Nationalist-occupied territories. The camps classified prisoners as suspected “red criminals,” who would be sent to military tribunals, “sympathizers of Nationalists,” who would be released, and prisoners of war, who would be used as slave labor. </a:t>
            </a:r>
          </a:p>
          <a:p>
            <a:pPr>
              <a:lnSpc>
                <a:spcPct val="90000"/>
              </a:lnSpc>
            </a:pPr>
            <a:endParaRPr lang="en-US" sz="1300" dirty="0"/>
          </a:p>
          <a:p>
            <a:pPr>
              <a:lnSpc>
                <a:spcPct val="90000"/>
              </a:lnSpc>
            </a:pPr>
            <a:r>
              <a:rPr lang="en-US" sz="1300" dirty="0"/>
              <a:t>In 1937, Nationalists established the Inspectorate of Prisoner Concentration Camps to assume direct control of the camps. In 1939, Nationalists created the Redemption of Sentences through Work Program so prisoners could “redeem” themselves of their crimes through forced labor. The Militarized Penal Colony Service utilized prisoner labor for public works projects. Notable camps include those established in preparation for the Vizcaya offensive, as well as camps in </a:t>
            </a:r>
            <a:r>
              <a:rPr lang="en-US" sz="1300" dirty="0" err="1"/>
              <a:t>Carabanchel</a:t>
            </a:r>
            <a:r>
              <a:rPr lang="en-US" sz="1300" dirty="0"/>
              <a:t>, El Pardo, Rivas de </a:t>
            </a:r>
            <a:r>
              <a:rPr lang="en-US" sz="1300" dirty="0" err="1"/>
              <a:t>Jarama</a:t>
            </a:r>
            <a:r>
              <a:rPr lang="en-US" sz="1300" dirty="0"/>
              <a:t>, Perales de </a:t>
            </a:r>
            <a:r>
              <a:rPr lang="en-US" sz="1300" dirty="0" err="1"/>
              <a:t>Tajuna</a:t>
            </a:r>
            <a:r>
              <a:rPr lang="en-US" sz="1300" dirty="0"/>
              <a:t>, </a:t>
            </a:r>
            <a:r>
              <a:rPr lang="en-US" sz="1300" dirty="0" err="1"/>
              <a:t>Tielmes</a:t>
            </a:r>
            <a:r>
              <a:rPr lang="en-US" sz="1300" dirty="0"/>
              <a:t>, </a:t>
            </a:r>
            <a:r>
              <a:rPr lang="en-US" sz="1300" dirty="0" err="1"/>
              <a:t>Chinchon</a:t>
            </a:r>
            <a:r>
              <a:rPr lang="en-US" sz="1300" dirty="0"/>
              <a:t>, the football field of </a:t>
            </a:r>
            <a:r>
              <a:rPr lang="en-US" sz="1300" dirty="0" err="1"/>
              <a:t>Charmartin</a:t>
            </a:r>
            <a:r>
              <a:rPr lang="en-US" sz="1300" dirty="0"/>
              <a:t> and </a:t>
            </a:r>
            <a:r>
              <a:rPr lang="en-US" sz="1300" dirty="0" err="1"/>
              <a:t>Vallecas</a:t>
            </a:r>
            <a:r>
              <a:rPr lang="en-US" sz="1300" dirty="0"/>
              <a:t>, the bullring and the castles of San Fernando and Santa Barbara in Alicante, and </a:t>
            </a:r>
            <a:r>
              <a:rPr lang="en-US" sz="1300" dirty="0" err="1"/>
              <a:t>Albatera</a:t>
            </a:r>
            <a:r>
              <a:rPr lang="en-US" sz="1300" dirty="0"/>
              <a:t>. </a:t>
            </a:r>
          </a:p>
          <a:p>
            <a:pPr>
              <a:lnSpc>
                <a:spcPct val="90000"/>
              </a:lnSpc>
            </a:pPr>
            <a:endParaRPr lang="en-US" sz="1300" dirty="0"/>
          </a:p>
          <a:p>
            <a:pPr>
              <a:lnSpc>
                <a:spcPct val="90000"/>
              </a:lnSpc>
            </a:pPr>
            <a:r>
              <a:rPr lang="en-US" sz="1300" dirty="0"/>
              <a:t>After the end of the war, half a million refugees fled to France, where many ended up in internment camps. After Nazi German forces defeated France, they conscripted Spanish Republicans for forced labor. They also sent 30,000 to Germany, where many ended up in concentration camps.</a:t>
            </a:r>
          </a:p>
        </p:txBody>
      </p:sp>
      <p:pic>
        <p:nvPicPr>
          <p:cNvPr id="4" name="Picture 3" descr="bd22239fba36ed7032531fa21e4ad2fa">
            <a:extLst>
              <a:ext uri="{FF2B5EF4-FFF2-40B4-BE49-F238E27FC236}">
                <a16:creationId xmlns:a16="http://schemas.microsoft.com/office/drawing/2014/main" id="{4E13FEA6-5B7D-4341-AC5A-EB73B9230350}"/>
              </a:ext>
            </a:extLst>
          </p:cNvPr>
          <p:cNvPicPr>
            <a:picLocks noChangeAspect="1"/>
          </p:cNvPicPr>
          <p:nvPr/>
        </p:nvPicPr>
        <p:blipFill rotWithShape="1">
          <a:blip r:embed="rId2"/>
          <a:srcRect l="8281" r="22035"/>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t>October Revolution </a:t>
            </a:r>
          </a:p>
        </p:txBody>
      </p:sp>
      <p:sp>
        <p:nvSpPr>
          <p:cNvPr id="3" name="Content Placeholder 2"/>
          <p:cNvSpPr>
            <a:spLocks noGrp="1"/>
          </p:cNvSpPr>
          <p:nvPr>
            <p:ph idx="1"/>
          </p:nvPr>
        </p:nvSpPr>
        <p:spPr>
          <a:xfrm>
            <a:off x="3724073" y="2438400"/>
            <a:ext cx="4939867" cy="3785419"/>
          </a:xfrm>
        </p:spPr>
        <p:txBody>
          <a:bodyPr>
            <a:normAutofit lnSpcReduction="10000"/>
          </a:bodyPr>
          <a:lstStyle/>
          <a:p>
            <a:pPr marL="0" indent="0">
              <a:lnSpc>
                <a:spcPct val="90000"/>
              </a:lnSpc>
              <a:buNone/>
            </a:pPr>
            <a:r>
              <a:rPr lang="en-US" sz="1600" b="1" dirty="0"/>
              <a:t>October 4, 1934</a:t>
            </a:r>
          </a:p>
          <a:p>
            <a:pPr marL="0" indent="0">
              <a:lnSpc>
                <a:spcPct val="90000"/>
              </a:lnSpc>
              <a:buNone/>
            </a:pPr>
            <a:endParaRPr lang="en-US" sz="1600" b="1" dirty="0"/>
          </a:p>
          <a:p>
            <a:pPr>
              <a:lnSpc>
                <a:spcPct val="90000"/>
              </a:lnSpc>
            </a:pPr>
            <a:r>
              <a:rPr lang="en-US" sz="1600" dirty="0"/>
              <a:t>Socialists called for a revolution in reaction to the inclusion of CEDA ministers in the cabinet. A country-wide general workers' strike lasted a week in most parts of the country. </a:t>
            </a:r>
          </a:p>
          <a:p>
            <a:pPr>
              <a:lnSpc>
                <a:spcPct val="90000"/>
              </a:lnSpc>
            </a:pPr>
            <a:r>
              <a:rPr lang="en-US" sz="1600" dirty="0"/>
              <a:t>Asturias coalfield miners continued to strike for a number of weeks. A failure to see any improvement to their condition radicalized miners there.  Destruction of property occurred. In Barcelona, Catalan nationalists led the revolution. Both were violently suppressed by the army.</a:t>
            </a:r>
          </a:p>
          <a:p>
            <a:pPr>
              <a:lnSpc>
                <a:spcPct val="90000"/>
              </a:lnSpc>
            </a:pPr>
            <a:r>
              <a:rPr lang="en-US" sz="1600" dirty="0"/>
              <a:t>This "October Revolution" had a polarizing effect. The socialist revolution brought fear of a "Red" rebellion and the army's repression of such revolution brought fears of fascism. </a:t>
            </a:r>
          </a:p>
        </p:txBody>
      </p:sp>
      <p:pic>
        <p:nvPicPr>
          <p:cNvPr id="4" name="Picture 3" descr="d981f89be16df18e379541217ea9ce1a">
            <a:extLst>
              <a:ext uri="{FF2B5EF4-FFF2-40B4-BE49-F238E27FC236}">
                <a16:creationId xmlns:a16="http://schemas.microsoft.com/office/drawing/2014/main" id="{7126013F-90A1-4170-A1DD-EE8879C717AC}"/>
              </a:ext>
            </a:extLst>
          </p:cNvPr>
          <p:cNvPicPr>
            <a:picLocks noChangeAspect="1"/>
          </p:cNvPicPr>
          <p:nvPr/>
        </p:nvPicPr>
        <p:blipFill rotWithShape="1">
          <a:blip r:embed="rId2"/>
          <a:srcRect l="35817" r="31231"/>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d106fc832d661182795e33859697367">
            <a:extLst>
              <a:ext uri="{FF2B5EF4-FFF2-40B4-BE49-F238E27FC236}">
                <a16:creationId xmlns:a16="http://schemas.microsoft.com/office/drawing/2014/main" id="{FA8A4094-63B2-4951-961B-2A841AB2D44E}"/>
              </a:ext>
            </a:extLst>
          </p:cNvPr>
          <p:cNvPicPr>
            <a:picLocks noChangeAspect="1"/>
          </p:cNvPicPr>
          <p:nvPr/>
        </p:nvPicPr>
        <p:blipFill rotWithShape="1">
          <a:blip r:embed="rId2"/>
          <a:srcRect r="-2" b="8035"/>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02c5fd266544453111d60bfa885d52a8">
            <a:extLst>
              <a:ext uri="{FF2B5EF4-FFF2-40B4-BE49-F238E27FC236}">
                <a16:creationId xmlns:a16="http://schemas.microsoft.com/office/drawing/2014/main" id="{B6A70221-54EC-4835-9AC0-C819A06BFDCE}"/>
              </a:ext>
            </a:extLst>
          </p:cNvPr>
          <p:cNvPicPr>
            <a:picLocks noChangeAspect="1"/>
          </p:cNvPicPr>
          <p:nvPr/>
        </p:nvPicPr>
        <p:blipFill rotWithShape="1">
          <a:blip r:embed="rId3"/>
          <a:srcRect r="8369" b="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6"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a:normAutofit/>
          </a:bodyPr>
          <a:lstStyle/>
          <a:p>
            <a:r>
              <a:rPr lang="en-GB" sz="2800"/>
              <a:t>Concentration Camps Established in Alicante</a:t>
            </a:r>
          </a:p>
        </p:txBody>
      </p:sp>
      <p:sp>
        <p:nvSpPr>
          <p:cNvPr id="28"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9"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36042" y="2512611"/>
            <a:ext cx="3624602" cy="3664351"/>
          </a:xfrm>
        </p:spPr>
        <p:txBody>
          <a:bodyPr>
            <a:normAutofit/>
          </a:bodyPr>
          <a:lstStyle/>
          <a:p>
            <a:pPr marL="0" indent="0">
              <a:buNone/>
            </a:pPr>
            <a:r>
              <a:rPr lang="en-US" sz="1700" b="1" dirty="0"/>
              <a:t>April 7, 1939</a:t>
            </a:r>
          </a:p>
          <a:p>
            <a:pPr marL="0" indent="0">
              <a:buNone/>
            </a:pPr>
            <a:endParaRPr lang="en-US" sz="1700" dirty="0"/>
          </a:p>
          <a:p>
            <a:pPr marL="0" indent="0">
              <a:buNone/>
            </a:pPr>
            <a:r>
              <a:rPr lang="en-US" sz="1700" dirty="0"/>
              <a:t>Nationalists established informal concentration camps in Alicante. Nationalists took 15,000 prisoners to the bullring in Alicante and the castles of San Fernando and Santa Barbara. 30,000 were sent to a concentration camp built in </a:t>
            </a:r>
            <a:r>
              <a:rPr lang="en-US" sz="1700" dirty="0" err="1"/>
              <a:t>Albatera</a:t>
            </a:r>
            <a:r>
              <a:rPr lang="en-US" sz="1700" dirty="0"/>
              <a:t> where they would be put to work draining the salt marsh.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4200"/>
              <a:t>The Militarized Penal Colony Service</a:t>
            </a:r>
          </a:p>
        </p:txBody>
      </p:sp>
      <p:sp>
        <p:nvSpPr>
          <p:cNvPr id="3" name="Content Placeholder 2"/>
          <p:cNvSpPr>
            <a:spLocks noGrp="1"/>
          </p:cNvSpPr>
          <p:nvPr>
            <p:ph idx="1"/>
          </p:nvPr>
        </p:nvSpPr>
        <p:spPr>
          <a:xfrm>
            <a:off x="783771" y="3017522"/>
            <a:ext cx="7455989" cy="3124658"/>
          </a:xfrm>
        </p:spPr>
        <p:txBody>
          <a:bodyPr anchor="ctr">
            <a:normAutofit/>
          </a:bodyPr>
          <a:lstStyle/>
          <a:p>
            <a:pPr marL="0" indent="0">
              <a:buNone/>
            </a:pPr>
            <a:r>
              <a:rPr lang="en-US" sz="2100" b="1" dirty="0"/>
              <a:t>September 9, 1939</a:t>
            </a:r>
          </a:p>
          <a:p>
            <a:pPr marL="0" indent="0">
              <a:buNone/>
            </a:pPr>
            <a:endParaRPr lang="en-US" sz="2100" dirty="0"/>
          </a:p>
          <a:p>
            <a:pPr marL="0" indent="0">
              <a:buNone/>
            </a:pPr>
            <a:r>
              <a:rPr lang="en-US" sz="2100" dirty="0"/>
              <a:t>Nationalists set up the Militarized Penal Colony Service to utilize prisoner free labor for public works projects.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4300"/>
              <a:t>Franco's end of year address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800" b="1" dirty="0"/>
              <a:t>Dec 30, 1939</a:t>
            </a:r>
          </a:p>
          <a:p>
            <a:pPr marL="0" indent="0">
              <a:buNone/>
            </a:pPr>
            <a:endParaRPr lang="en-US" sz="1800" dirty="0"/>
          </a:p>
          <a:p>
            <a:pPr marL="0" indent="0">
              <a:buNone/>
            </a:pPr>
            <a:r>
              <a:rPr lang="en-US" sz="1800" dirty="0"/>
              <a:t>Franco delivered his New Year speech placing responsibility for the war on Republicans and declaring that punishment is justified because of the damage they caused. This rationale became the basis for military tribunals punishing the crime of “military rebellion.”</a:t>
            </a:r>
          </a:p>
        </p:txBody>
      </p:sp>
      <p:pic>
        <p:nvPicPr>
          <p:cNvPr id="4" name="Picture 3" descr="f80e87d352e70a8a7dd52380a15a9a09">
            <a:extLst>
              <a:ext uri="{FF2B5EF4-FFF2-40B4-BE49-F238E27FC236}">
                <a16:creationId xmlns:a16="http://schemas.microsoft.com/office/drawing/2014/main" id="{B6DAACE1-60EE-4099-8D14-7F180033717B}"/>
              </a:ext>
            </a:extLst>
          </p:cNvPr>
          <p:cNvPicPr>
            <a:picLocks noChangeAspect="1"/>
          </p:cNvPicPr>
          <p:nvPr/>
        </p:nvPicPr>
        <p:blipFill rotWithShape="1">
          <a:blip r:embed="rId2"/>
          <a:srcRect l="27431" r="27434" b="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pPr>
              <a:lnSpc>
                <a:spcPct val="90000"/>
              </a:lnSpc>
            </a:pPr>
            <a:r>
              <a:rPr lang="en-US" sz="3100" dirty="0"/>
              <a:t>Postwar Continuation of Judicial Military Apparatus</a:t>
            </a:r>
          </a:p>
        </p:txBody>
      </p:sp>
      <p:pic>
        <p:nvPicPr>
          <p:cNvPr id="4" name="Picture 3" descr="e49689ae91f0971d85abb532126215d4">
            <a:extLst>
              <a:ext uri="{FF2B5EF4-FFF2-40B4-BE49-F238E27FC236}">
                <a16:creationId xmlns:a16="http://schemas.microsoft.com/office/drawing/2014/main" id="{278356BF-BA04-44A4-B073-BDB66B037DF7}"/>
              </a:ext>
            </a:extLst>
          </p:cNvPr>
          <p:cNvPicPr>
            <a:picLocks noChangeAspect="1"/>
          </p:cNvPicPr>
          <p:nvPr/>
        </p:nvPicPr>
        <p:blipFill rotWithShape="1">
          <a:blip r:embed="rId2"/>
          <a:srcRect t="16912" b="2229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843022"/>
          </a:xfrm>
        </p:spPr>
        <p:txBody>
          <a:bodyPr anchor="ctr">
            <a:normAutofit/>
          </a:bodyPr>
          <a:lstStyle/>
          <a:p>
            <a:pPr marL="0" indent="0">
              <a:lnSpc>
                <a:spcPct val="90000"/>
              </a:lnSpc>
              <a:buNone/>
            </a:pPr>
            <a:r>
              <a:rPr lang="en-US" sz="1500" b="1" dirty="0"/>
              <a:t>1939</a:t>
            </a:r>
          </a:p>
          <a:p>
            <a:pPr marL="0" indent="0">
              <a:lnSpc>
                <a:spcPct val="90000"/>
              </a:lnSpc>
              <a:buNone/>
            </a:pPr>
            <a:endParaRPr lang="en-US" sz="1100" b="1" dirty="0"/>
          </a:p>
          <a:p>
            <a:pPr>
              <a:lnSpc>
                <a:spcPct val="90000"/>
              </a:lnSpc>
            </a:pPr>
            <a:r>
              <a:rPr lang="en-US" sz="1500" dirty="0"/>
              <a:t>The widespread use of these repressive military judicial apparatus developed during the war continued after the war to persecute those considered against the Nationalist movement. </a:t>
            </a:r>
          </a:p>
          <a:p>
            <a:pPr>
              <a:lnSpc>
                <a:spcPct val="90000"/>
              </a:lnSpc>
            </a:pPr>
            <a:r>
              <a:rPr lang="en-US" sz="1500" dirty="0"/>
              <a:t>By the end of 1940, the Information and Investigation Service of the Falangist security branch had collected the political information on 2,962,853 people. At this time, Franco was informed that military tribunals had already convicted 40,000 people for the act of “rebellion” since April 1939. </a:t>
            </a:r>
          </a:p>
          <a:p>
            <a:pPr>
              <a:lnSpc>
                <a:spcPct val="90000"/>
              </a:lnSpc>
            </a:pPr>
            <a:r>
              <a:rPr lang="en-US" sz="1500" dirty="0"/>
              <a:t>By 1943, Madrid military tribunals had given out 25,000 sentences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anchor="b">
            <a:normAutofit/>
          </a:bodyPr>
          <a:lstStyle/>
          <a:p>
            <a:r>
              <a:rPr lang="en-GB" sz="3300">
                <a:solidFill>
                  <a:schemeClr val="bg1"/>
                </a:solidFill>
              </a:rPr>
              <a:t>Legal reforms </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19518" y="1867664"/>
            <a:ext cx="3439885" cy="3723094"/>
          </a:xfrm>
        </p:spPr>
        <p:txBody>
          <a:bodyPr>
            <a:normAutofit fontScale="92500" lnSpcReduction="20000"/>
          </a:bodyPr>
          <a:lstStyle/>
          <a:p>
            <a:pPr marL="0" indent="0">
              <a:lnSpc>
                <a:spcPct val="90000"/>
              </a:lnSpc>
              <a:buNone/>
            </a:pPr>
            <a:r>
              <a:rPr lang="en-US" sz="1400" b="1" dirty="0">
                <a:solidFill>
                  <a:schemeClr val="bg1"/>
                </a:solidFill>
              </a:rPr>
              <a:t>January 1940</a:t>
            </a:r>
          </a:p>
          <a:p>
            <a:pPr marL="0" indent="0">
              <a:lnSpc>
                <a:spcPct val="90000"/>
              </a:lnSpc>
              <a:buNone/>
            </a:pPr>
            <a:endParaRPr lang="en-US" sz="1400" b="1" dirty="0">
              <a:solidFill>
                <a:schemeClr val="bg1"/>
              </a:solidFill>
            </a:endParaRPr>
          </a:p>
          <a:p>
            <a:pPr>
              <a:lnSpc>
                <a:spcPct val="90000"/>
              </a:lnSpc>
            </a:pPr>
            <a:r>
              <a:rPr lang="en-US" sz="1400" dirty="0">
                <a:solidFill>
                  <a:schemeClr val="bg1"/>
                </a:solidFill>
              </a:rPr>
              <a:t>The 1939 Law of Political Responsibilities targeted all who did not actively support the National movement or military uprising (both coups in 1934 and 1936). These cases (including those carrying over from wartime military tribunals) were handled by the National Tribunal of Political Responsibilities and relied upon denunciations. If one failed to denounce, they too could be subjected to a court-martial. Punishments included execution, imprisonment, and fines. This aided in the purging of professionals and civil service workers.</a:t>
            </a:r>
          </a:p>
          <a:p>
            <a:pPr>
              <a:lnSpc>
                <a:spcPct val="90000"/>
              </a:lnSpc>
            </a:pPr>
            <a:r>
              <a:rPr lang="en-US" sz="1400" dirty="0">
                <a:solidFill>
                  <a:schemeClr val="bg1"/>
                </a:solidFill>
              </a:rPr>
              <a:t>In 1947, The Law of Banditry and Terrorism (Ley de </a:t>
            </a:r>
            <a:r>
              <a:rPr lang="en-US" sz="1400" dirty="0" err="1">
                <a:solidFill>
                  <a:schemeClr val="bg1"/>
                </a:solidFill>
              </a:rPr>
              <a:t>Bandidaje</a:t>
            </a:r>
            <a:r>
              <a:rPr lang="en-US" sz="1400" dirty="0">
                <a:solidFill>
                  <a:schemeClr val="bg1"/>
                </a:solidFill>
              </a:rPr>
              <a:t> y </a:t>
            </a:r>
            <a:r>
              <a:rPr lang="en-US" sz="1400" dirty="0" err="1">
                <a:solidFill>
                  <a:schemeClr val="bg1"/>
                </a:solidFill>
              </a:rPr>
              <a:t>Terrorismo</a:t>
            </a:r>
            <a:r>
              <a:rPr lang="en-US" sz="1400" dirty="0">
                <a:solidFill>
                  <a:schemeClr val="bg1"/>
                </a:solidFill>
              </a:rPr>
              <a:t>) was introduced as a culmination of these legal reforms. Under this law, anyone shouting ‘Viva la </a:t>
            </a:r>
            <a:r>
              <a:rPr lang="en-US" sz="1400" dirty="0" err="1">
                <a:solidFill>
                  <a:schemeClr val="bg1"/>
                </a:solidFill>
              </a:rPr>
              <a:t>República</a:t>
            </a:r>
            <a:r>
              <a:rPr lang="en-US" sz="1400" dirty="0">
                <a:solidFill>
                  <a:schemeClr val="bg1"/>
                </a:solidFill>
              </a:rPr>
              <a:t>,’ for example, could receive up to 14 years in prison for ‘inciting rebellion.’</a:t>
            </a:r>
            <a:br>
              <a:rPr lang="en-US" sz="1100" dirty="0">
                <a:solidFill>
                  <a:schemeClr val="bg1"/>
                </a:solidFill>
              </a:rPr>
            </a:br>
            <a:endParaRPr lang="en-US" sz="11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582047a28cb97f1ed1bd8ed953f84ad1">
            <a:extLst>
              <a:ext uri="{FF2B5EF4-FFF2-40B4-BE49-F238E27FC236}">
                <a16:creationId xmlns:a16="http://schemas.microsoft.com/office/drawing/2014/main" id="{800DDC51-3BEF-4749-8D0B-D7FD4F798DBB}"/>
              </a:ext>
            </a:extLst>
          </p:cNvPr>
          <p:cNvPicPr>
            <a:picLocks noChangeAspect="1"/>
          </p:cNvPicPr>
          <p:nvPr/>
        </p:nvPicPr>
        <p:blipFill rotWithShape="1">
          <a:blip r:embed="rId2"/>
          <a:srcRect l="6615" r="6103"/>
          <a:stretch/>
        </p:blipFill>
        <p:spPr>
          <a:xfrm>
            <a:off x="4894089" y="10"/>
            <a:ext cx="4249911" cy="685799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2800"/>
              <a:t>The Law for the Repression of Freemasonry and Communism </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600" b="1" dirty="0"/>
              <a:t>February 1940</a:t>
            </a:r>
          </a:p>
          <a:p>
            <a:pPr marL="0" indent="0">
              <a:lnSpc>
                <a:spcPct val="90000"/>
              </a:lnSpc>
              <a:buNone/>
            </a:pPr>
            <a:endParaRPr lang="en-US" sz="1600" dirty="0"/>
          </a:p>
          <a:p>
            <a:pPr marL="0" indent="0">
              <a:lnSpc>
                <a:spcPct val="90000"/>
              </a:lnSpc>
              <a:buNone/>
            </a:pPr>
            <a:r>
              <a:rPr lang="en-US" sz="1600" dirty="0"/>
              <a:t>Francoist government equated Freemasonry and Communism with treason and held responsible for the “decadence of Spain...that culminated in the terrible atheist, materialistic, anti-militarist and anti-Spanish campaign.” Communism and Freemasonry were also linked with Judaism to form the idea of the "Jewish-Bolshevik-Masonic" conspiracy. The Franco regime compiled a register of 80,000 Freemasons that are liable for punishment.  Sentencing and punishment would be doled out by the Special Tribunal for the Repression of Freemasonry and Communism. </a:t>
            </a:r>
            <a:br>
              <a:rPr lang="en-US" sz="1600" dirty="0"/>
            </a:br>
            <a:br>
              <a:rPr lang="en-US" sz="1600" dirty="0"/>
            </a:br>
            <a:endParaRPr lang="en-US" sz="1600" dirty="0"/>
          </a:p>
        </p:txBody>
      </p:sp>
      <p:pic>
        <p:nvPicPr>
          <p:cNvPr id="4" name="Picture 3" descr="f880ae72c059a9df82a43fc01225f38a">
            <a:extLst>
              <a:ext uri="{FF2B5EF4-FFF2-40B4-BE49-F238E27FC236}">
                <a16:creationId xmlns:a16="http://schemas.microsoft.com/office/drawing/2014/main" id="{FC7520E1-3874-4FD8-BFE5-13D47BEB3289}"/>
              </a:ext>
            </a:extLst>
          </p:cNvPr>
          <p:cNvPicPr>
            <a:picLocks noChangeAspect="1"/>
          </p:cNvPicPr>
          <p:nvPr/>
        </p:nvPicPr>
        <p:blipFill rotWithShape="1">
          <a:blip r:embed="rId2"/>
          <a:srcRect l="12613" r="12283"/>
          <a:stretch/>
        </p:blipFill>
        <p:spPr>
          <a:xfrm>
            <a:off x="20" y="10"/>
            <a:ext cx="3476673"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DF02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r>
              <a:rPr lang="en-GB" sz="3500"/>
              <a:t>The Causa General </a:t>
            </a:r>
          </a:p>
        </p:txBody>
      </p:sp>
      <p:pic>
        <p:nvPicPr>
          <p:cNvPr id="4" name="Picture 3" descr="77ba2e10989e86428e3b659722a9f9da">
            <a:extLst>
              <a:ext uri="{FF2B5EF4-FFF2-40B4-BE49-F238E27FC236}">
                <a16:creationId xmlns:a16="http://schemas.microsoft.com/office/drawing/2014/main" id="{B837CF53-A6C4-4BC3-B124-184A6CE8718D}"/>
              </a:ext>
            </a:extLst>
          </p:cNvPr>
          <p:cNvPicPr>
            <a:picLocks noChangeAspect="1"/>
          </p:cNvPicPr>
          <p:nvPr/>
        </p:nvPicPr>
        <p:blipFill rotWithShape="1">
          <a:blip r:embed="rId2"/>
          <a:srcRect r="1" b="180"/>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rmAutofit/>
          </a:bodyPr>
          <a:lstStyle/>
          <a:p>
            <a:pPr marL="0" indent="0">
              <a:lnSpc>
                <a:spcPct val="90000"/>
              </a:lnSpc>
              <a:buNone/>
            </a:pPr>
            <a:r>
              <a:rPr lang="en-US" sz="1600" b="1" dirty="0"/>
              <a:t>April 26, 1940</a:t>
            </a:r>
          </a:p>
          <a:p>
            <a:pPr marL="0" indent="0">
              <a:lnSpc>
                <a:spcPct val="90000"/>
              </a:lnSpc>
              <a:buNone/>
            </a:pPr>
            <a:endParaRPr lang="en-US" sz="1600" dirty="0"/>
          </a:p>
          <a:p>
            <a:pPr marL="0" indent="0">
              <a:lnSpc>
                <a:spcPct val="90000"/>
              </a:lnSpc>
              <a:buNone/>
            </a:pPr>
            <a:r>
              <a:rPr lang="en-US" sz="1600" dirty="0"/>
              <a:t>The Francoist Attorney General instituted the “General Cause” or Causa General. The Causa General's objective was to provide the “History and the Government” and the “complete story” of the criminality under “Marxist rule.” In other words, the Causa General's objective was to prove the criminality of the Second Republic to legitimize the idea that the Nationalists were right in rising up against the “red” government in self-defense in order to restore law and order.</a:t>
            </a:r>
            <a:br>
              <a:rPr lang="en-US" sz="1600" dirty="0"/>
            </a:br>
            <a:br>
              <a:rPr lang="en-US" sz="1600" dirty="0"/>
            </a:br>
            <a:endParaRPr lang="en-US" sz="16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22313" y="934327"/>
            <a:ext cx="6693294" cy="1058275"/>
          </a:xfrm>
        </p:spPr>
        <p:txBody>
          <a:bodyPr>
            <a:normAutofit/>
          </a:bodyPr>
          <a:lstStyle/>
          <a:p>
            <a:pPr>
              <a:lnSpc>
                <a:spcPct val="90000"/>
              </a:lnSpc>
            </a:pPr>
            <a:r>
              <a:rPr lang="en-US" sz="3400"/>
              <a:t>Postwar Military Tribunal Convictions</a:t>
            </a:r>
          </a:p>
        </p:txBody>
      </p:sp>
      <p:sp>
        <p:nvSpPr>
          <p:cNvPr id="10" name="Freeform: Shape 9">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359" y="2337807"/>
            <a:ext cx="7203281"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6295" y="2190741"/>
            <a:ext cx="1011410"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455905" y="2752316"/>
            <a:ext cx="6232189" cy="2756848"/>
          </a:xfrm>
        </p:spPr>
        <p:txBody>
          <a:bodyPr>
            <a:normAutofit/>
          </a:bodyPr>
          <a:lstStyle/>
          <a:p>
            <a:pPr marL="0" indent="0">
              <a:buNone/>
            </a:pPr>
            <a:r>
              <a:rPr lang="en-US" sz="1700" b="1" dirty="0"/>
              <a:t>May 1940</a:t>
            </a:r>
          </a:p>
          <a:p>
            <a:pPr marL="0" indent="0">
              <a:buNone/>
            </a:pPr>
            <a:endParaRPr lang="en-US" sz="1700" dirty="0"/>
          </a:p>
          <a:p>
            <a:pPr marL="0" indent="0">
              <a:buNone/>
            </a:pPr>
            <a:r>
              <a:rPr lang="en-US" sz="1700" dirty="0"/>
              <a:t>Franco was informed that military tribunals had already convicted 40,000 people for the act of “rebellion” since April 1939. </a:t>
            </a:r>
            <a:br>
              <a:rPr lang="en-US" sz="1700" dirty="0"/>
            </a:br>
            <a:endParaRPr lang="en-US" sz="17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8519" y="870265"/>
            <a:ext cx="7246962"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222313" y="1118473"/>
            <a:ext cx="6693294" cy="1037867"/>
          </a:xfrm>
        </p:spPr>
        <p:txBody>
          <a:bodyPr>
            <a:normAutofit/>
          </a:bodyPr>
          <a:lstStyle/>
          <a:p>
            <a:pPr>
              <a:lnSpc>
                <a:spcPct val="90000"/>
              </a:lnSpc>
            </a:pPr>
            <a:r>
              <a:rPr lang="en-US" sz="3700"/>
              <a:t>Postwar Madrid Military Tribunals </a:t>
            </a:r>
          </a:p>
        </p:txBody>
      </p:sp>
      <p:sp>
        <p:nvSpPr>
          <p:cNvPr id="14"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2411" y="662268"/>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469482" y="2924174"/>
            <a:ext cx="6205035" cy="2828925"/>
          </a:xfrm>
        </p:spPr>
        <p:txBody>
          <a:bodyPr>
            <a:normAutofit/>
          </a:bodyPr>
          <a:lstStyle/>
          <a:p>
            <a:pPr marL="0" indent="0">
              <a:buNone/>
            </a:pPr>
            <a:r>
              <a:rPr lang="en-US" sz="2000" b="1" dirty="0"/>
              <a:t>July 1942</a:t>
            </a:r>
          </a:p>
          <a:p>
            <a:pPr marL="0" indent="0">
              <a:buNone/>
            </a:pPr>
            <a:endParaRPr lang="en-US" sz="2000" dirty="0"/>
          </a:p>
          <a:p>
            <a:pPr marL="0" indent="0">
              <a:buNone/>
            </a:pPr>
            <a:r>
              <a:rPr lang="en-US" sz="2000" dirty="0"/>
              <a:t>At this time, Madrid military tribunals had given out 25,000 sentences.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pPr>
              <a:lnSpc>
                <a:spcPct val="90000"/>
              </a:lnSpc>
            </a:pPr>
            <a:r>
              <a:rPr lang="en-US">
                <a:solidFill>
                  <a:srgbClr val="FFFFFF"/>
                </a:solidFill>
              </a:rPr>
              <a:t>Postwar Executions </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2" y="2798385"/>
            <a:ext cx="7948296" cy="3283260"/>
          </a:xfrm>
        </p:spPr>
        <p:txBody>
          <a:bodyPr anchor="ctr">
            <a:normAutofit/>
          </a:bodyPr>
          <a:lstStyle/>
          <a:p>
            <a:pPr marL="0" indent="0">
              <a:buNone/>
            </a:pPr>
            <a:r>
              <a:rPr lang="en-US" sz="2300" b="1" dirty="0"/>
              <a:t>November 1940</a:t>
            </a:r>
          </a:p>
          <a:p>
            <a:pPr marL="0" indent="0">
              <a:buNone/>
            </a:pPr>
            <a:endParaRPr lang="en-US" sz="2300" dirty="0"/>
          </a:p>
          <a:p>
            <a:pPr marL="0" indent="0">
              <a:buNone/>
            </a:pPr>
            <a:r>
              <a:rPr lang="en-US" sz="2300" dirty="0"/>
              <a:t>By this date there were over 50,000 post-war executions and around 280,000 prisoners.</a:t>
            </a:r>
            <a:br>
              <a:rPr lang="en-US" sz="2300" dirty="0"/>
            </a:br>
            <a:endParaRPr lang="en-US" sz="2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TotalTime>
  <Words>9264</Words>
  <Application>Microsoft Macintosh PowerPoint</Application>
  <PresentationFormat>On-screen Show (4:3)</PresentationFormat>
  <Paragraphs>568</Paragraphs>
  <Slides>125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125</vt:i4>
      </vt:variant>
    </vt:vector>
  </HeadingPairs>
  <TitlesOfParts>
    <vt:vector size="129" baseType="lpstr">
      <vt:lpstr>Arial</vt:lpstr>
      <vt:lpstr>Calibri</vt:lpstr>
      <vt:lpstr>Tw Cen MT</vt:lpstr>
      <vt:lpstr>Office Theme</vt:lpstr>
      <vt:lpstr>Key Findings</vt:lpstr>
      <vt:lpstr>Ten Stages of Genocide</vt:lpstr>
      <vt:lpstr>Spanish Civil War: Main Actors</vt:lpstr>
      <vt:lpstr>The Second Spanish Republic</vt:lpstr>
      <vt:lpstr>Land reform proposals rejected</vt:lpstr>
      <vt:lpstr>Failed coup attempt</vt:lpstr>
      <vt:lpstr>Agrarian Reform Bill passed </vt:lpstr>
      <vt:lpstr>CEDA win elections</vt:lpstr>
      <vt:lpstr>October Revolution </vt:lpstr>
      <vt:lpstr>Popular Front win elections </vt:lpstr>
      <vt:lpstr>Assasination of Socialist José Castillo Seria</vt:lpstr>
      <vt:lpstr>General Mola calls for a military coup </vt:lpstr>
      <vt:lpstr>Nationalist Troops Take Cádiz</vt:lpstr>
      <vt:lpstr>Nationalist Forces Purge the North</vt:lpstr>
      <vt:lpstr>Nationalist Forces Purge the South</vt:lpstr>
      <vt:lpstr>Nationalist Troops Take Balearic Islands</vt:lpstr>
      <vt:lpstr>Nationalist Troops Take the Canary Islands</vt:lpstr>
      <vt:lpstr>Nationalist Troops Take Palencia</vt:lpstr>
      <vt:lpstr>Executions in Zamora</vt:lpstr>
      <vt:lpstr>Wartime Military Judicial Apparatus</vt:lpstr>
      <vt:lpstr>Nationalists Lay Siege to La Macarena</vt:lpstr>
      <vt:lpstr>Nationalist Troops Occupy Seville</vt:lpstr>
      <vt:lpstr>Nationalist Troops Take Ávila</vt:lpstr>
      <vt:lpstr>Nationalist Troops Take Arcos de la Frontera</vt:lpstr>
      <vt:lpstr>Nationalist Troops Take Valladolid</vt:lpstr>
      <vt:lpstr>Nationalists Take Logroño</vt:lpstr>
      <vt:lpstr>Nationalist Troops take Rota</vt:lpstr>
      <vt:lpstr>Nationalist Troops Take Fuentes de Andalucia</vt:lpstr>
      <vt:lpstr>Nationalist Troops Take the Region of Galicia</vt:lpstr>
      <vt:lpstr>Siege of Alcazar</vt:lpstr>
      <vt:lpstr>Nationalist Troops Take Alcalá de Guadaira</vt:lpstr>
      <vt:lpstr>Nationalist Troops Take Sanlúcar de Barrameda</vt:lpstr>
      <vt:lpstr>Nationalist Troops take Carmona</vt:lpstr>
      <vt:lpstr>Nationalist Troops Take Arahal</vt:lpstr>
      <vt:lpstr>Nationalist Troops Take Soria</vt:lpstr>
      <vt:lpstr>General Quiepo de Llano's Inciting Broadcast</vt:lpstr>
      <vt:lpstr>Nationalist Troops Reach Salamanca</vt:lpstr>
      <vt:lpstr>Establishment of the National Defense Junta</vt:lpstr>
      <vt:lpstr>Nationalist Repression of Working Class in Triana and La Macarena</vt:lpstr>
      <vt:lpstr>Executions of Leftists in Rociana</vt:lpstr>
      <vt:lpstr>Nationalist Troops Arrive in Baena</vt:lpstr>
      <vt:lpstr>Nationalist Troops Take Huelva</vt:lpstr>
      <vt:lpstr>Nationalist Troops Take Cantillana</vt:lpstr>
      <vt:lpstr>France Calls for Non-Intervention</vt:lpstr>
      <vt:lpstr>Nationalist Troops Arrive in Puente Genil</vt:lpstr>
      <vt:lpstr>Executions in Pamplona </vt:lpstr>
      <vt:lpstr>Nationalist Forces Take Córdoba </vt:lpstr>
      <vt:lpstr>Nationalists Troops Take El Poderoso, Constantina, and Cazalla de la Sierra</vt:lpstr>
      <vt:lpstr>Nationalist Forces Take Lora del Río</vt:lpstr>
      <vt:lpstr>Franco promises liberal democracy after war </vt:lpstr>
      <vt:lpstr>Nationalist Troops Take Villamartín</vt:lpstr>
      <vt:lpstr>Nationalists Troops Take Badajoz</vt:lpstr>
      <vt:lpstr>Nationalist Reprisals in Triana </vt:lpstr>
      <vt:lpstr>Nationalist Troops Take Benambomba</vt:lpstr>
      <vt:lpstr>Nationalist Troops Take Granada</vt:lpstr>
      <vt:lpstr>Nationalist Troops Take El Campillo</vt:lpstr>
      <vt:lpstr>Nationalist Military Granted Judicial Powers </vt:lpstr>
      <vt:lpstr>Nationalists Troops Take Mallorca</vt:lpstr>
      <vt:lpstr>Outlawing of Parties and Organizations Against the Nationalist Movement</vt:lpstr>
      <vt:lpstr>Nationalist Troops Take Alcalá del Valle</vt:lpstr>
      <vt:lpstr>General Franco </vt:lpstr>
      <vt:lpstr>Repression in Ribera </vt:lpstr>
      <vt:lpstr>International Brigades arrive in Spain </vt:lpstr>
      <vt:lpstr>Nationalist Troops Reach Monreal</vt:lpstr>
      <vt:lpstr>Siege of Madrid </vt:lpstr>
      <vt:lpstr>Prime Minister Primo de Rivera Executed </vt:lpstr>
      <vt:lpstr>Executions in La Rioja Province </vt:lpstr>
      <vt:lpstr>Attack on Málaga Begins </vt:lpstr>
      <vt:lpstr>Nationalist Troops Take Málaga</vt:lpstr>
      <vt:lpstr>Concentration Camps for Vizcaya Offense</vt:lpstr>
      <vt:lpstr>Bombing of Guernica</vt:lpstr>
      <vt:lpstr>Identifying Enemies of the Patria </vt:lpstr>
      <vt:lpstr>Nationalist Forces Take Segovia</vt:lpstr>
      <vt:lpstr>Franco Takes Control of Concentration Camps</vt:lpstr>
      <vt:lpstr>Amassing Information on Enemies in Salamanca</vt:lpstr>
      <vt:lpstr>Air Raids on Barcelona</vt:lpstr>
      <vt:lpstr>Collecting Information on Republican Enemies</vt:lpstr>
      <vt:lpstr>Consolidating Agencies to Identify Enemies</vt:lpstr>
      <vt:lpstr>Francoist Postwar Rewriting of the History of the Civil War</vt:lpstr>
      <vt:lpstr>Redemption of Sentences through Work Program </vt:lpstr>
      <vt:lpstr>Nationalist Occupation of Barcelona</vt:lpstr>
      <vt:lpstr>Law of Political Responsibilities </vt:lpstr>
      <vt:lpstr>The Bellon Commission</vt:lpstr>
      <vt:lpstr>Nationalist Troops Take Madrid</vt:lpstr>
      <vt:lpstr>Franco controls all of Spain</vt:lpstr>
      <vt:lpstr>Republican Atrocities</vt:lpstr>
      <vt:lpstr>Violence of the Civil War and Franco Regime</vt:lpstr>
      <vt:lpstr>Continuation of Military Tribunals</vt:lpstr>
      <vt:lpstr>Francoist Concentration Camps and Forced Labor </vt:lpstr>
      <vt:lpstr>Concentration Camps Established in Alicante</vt:lpstr>
      <vt:lpstr>The Militarized Penal Colony Service</vt:lpstr>
      <vt:lpstr>Franco's end of year address </vt:lpstr>
      <vt:lpstr>Postwar Continuation of Judicial Military Apparatus</vt:lpstr>
      <vt:lpstr>Legal reforms </vt:lpstr>
      <vt:lpstr>The Law for the Repression of Freemasonry and Communism </vt:lpstr>
      <vt:lpstr>The Causa General </vt:lpstr>
      <vt:lpstr>Postwar Military Tribunal Convictions</vt:lpstr>
      <vt:lpstr>Postwar Madrid Military Tribunals </vt:lpstr>
      <vt:lpstr>Postwar Executions </vt:lpstr>
      <vt:lpstr>Collecting Information on Political Enemies</vt:lpstr>
      <vt:lpstr>UN General Assembly Res condemns Franco regime </vt:lpstr>
      <vt:lpstr>UN Security Council Res on "The Spanish Question"</vt:lpstr>
      <vt:lpstr>Martial Law Ends </vt:lpstr>
      <vt:lpstr>Franco: no real peace for years to come</vt:lpstr>
      <vt:lpstr>Spain admitted to the UN </vt:lpstr>
      <vt:lpstr>Euskadi Ta Askatasuna (ETA) founded</vt:lpstr>
      <vt:lpstr>25th Anniversary of Civil War </vt:lpstr>
      <vt:lpstr>ETA attempts to derail train carrying politicians </vt:lpstr>
      <vt:lpstr>Franco decrees Amnesty </vt:lpstr>
      <vt:lpstr>Franco approves return of Picasso</vt:lpstr>
      <vt:lpstr>Social Danger Laws passed </vt:lpstr>
      <vt:lpstr>Francisco Franco Dies </vt:lpstr>
      <vt:lpstr>First Free Elections After the Dictatorship</vt:lpstr>
      <vt:lpstr>The Law of Amnesty </vt:lpstr>
      <vt:lpstr>The Association for the Recuperation of Historical Memory (ARMH) created</vt:lpstr>
      <vt:lpstr>Human Rights group report highlights plan of extermination </vt:lpstr>
      <vt:lpstr>Law of Historic Memory </vt:lpstr>
      <vt:lpstr>Identifying the Remains of Victims</vt:lpstr>
      <vt:lpstr>Reparations for Victims </vt:lpstr>
      <vt:lpstr>Judge Baltasar Garzón Attempts to Investigate Nationalist Attrocities</vt:lpstr>
      <vt:lpstr>Supreme Court Decision 101</vt:lpstr>
      <vt:lpstr>Franco is exhumed</vt:lpstr>
      <vt:lpstr>Law of Democratic Memory </vt:lpstr>
      <vt:lpstr>Statue commemorating Spanish Legion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Second Spanish Republic</dc:title>
  <dc:subject/>
  <dc:creator>Sarah</dc:creator>
  <cp:keywords/>
  <dc:description>generated using python-pptx</dc:description>
  <cp:lastModifiedBy>Sarah Kane</cp:lastModifiedBy>
  <cp:revision>16</cp:revision>
  <dcterms:created xsi:type="dcterms:W3CDTF">2013-01-27T09:14:16Z</dcterms:created>
  <dcterms:modified xsi:type="dcterms:W3CDTF">2021-08-18T00:28:19Z</dcterms:modified>
  <cp:category/>
</cp:coreProperties>
</file>