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365" r:id="rId3"/>
    <p:sldId id="256" r:id="rId4"/>
    <p:sldId id="259" r:id="rId5"/>
    <p:sldId id="262" r:id="rId6"/>
    <p:sldId id="264" r:id="rId7"/>
    <p:sldId id="266" r:id="rId8"/>
    <p:sldId id="269" r:id="rId9"/>
    <p:sldId id="272" r:id="rId10"/>
    <p:sldId id="275" r:id="rId11"/>
    <p:sldId id="277" r:id="rId12"/>
    <p:sldId id="279" r:id="rId13"/>
    <p:sldId id="281" r:id="rId14"/>
    <p:sldId id="319" r:id="rId15"/>
    <p:sldId id="283" r:id="rId16"/>
    <p:sldId id="285" r:id="rId17"/>
    <p:sldId id="290" r:id="rId18"/>
    <p:sldId id="292" r:id="rId19"/>
    <p:sldId id="296" r:id="rId20"/>
    <p:sldId id="294" r:id="rId21"/>
    <p:sldId id="298" r:id="rId22"/>
    <p:sldId id="300" r:id="rId23"/>
    <p:sldId id="302" r:id="rId24"/>
    <p:sldId id="304" r:id="rId25"/>
    <p:sldId id="307" r:id="rId26"/>
    <p:sldId id="309" r:id="rId27"/>
    <p:sldId id="311" r:id="rId28"/>
    <p:sldId id="315" r:id="rId29"/>
    <p:sldId id="326" r:id="rId30"/>
    <p:sldId id="335" r:id="rId31"/>
    <p:sldId id="337" r:id="rId32"/>
    <p:sldId id="344" r:id="rId33"/>
    <p:sldId id="350" r:id="rId34"/>
    <p:sldId id="358" r:id="rId35"/>
    <p:sldId id="352" r:id="rId36"/>
    <p:sldId id="348" r:id="rId37"/>
    <p:sldId id="321" r:id="rId38"/>
    <p:sldId id="356" r:id="rId39"/>
    <p:sldId id="360" r:id="rId40"/>
    <p:sldId id="322" r:id="rId41"/>
    <p:sldId id="313" r:id="rId42"/>
    <p:sldId id="324" r:id="rId43"/>
    <p:sldId id="330" r:id="rId44"/>
    <p:sldId id="328" r:id="rId45"/>
    <p:sldId id="333" r:id="rId46"/>
    <p:sldId id="332" r:id="rId47"/>
    <p:sldId id="354" r:id="rId48"/>
    <p:sldId id="317" r:id="rId49"/>
    <p:sldId id="346" r:id="rId50"/>
    <p:sldId id="362" r:id="rId51"/>
    <p:sldId id="36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94"/>
    <p:restoredTop sz="94654"/>
  </p:normalViewPr>
  <p:slideViewPr>
    <p:cSldViewPr snapToGrid="0" snapToObjects="1">
      <p:cViewPr varScale="1">
        <p:scale>
          <a:sx n="104" d="100"/>
          <a:sy n="104" d="100"/>
        </p:scale>
        <p:origin x="16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BD2E0-7A63-E641-98EA-3D6757AD29AC}" type="datetimeFigureOut">
              <a:rPr lang="en-US" smtClean="0"/>
              <a:t>12/17/20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6FACB-A044-724B-8D34-AB311F162370}" type="slidenum">
              <a:rPr lang="en-US" smtClean="0"/>
              <a:t>‹#›</a:t>
            </a:fld>
            <a:endParaRPr lang="en-US"/>
          </a:p>
        </p:txBody>
      </p:sp>
    </p:spTree>
    <p:extLst>
      <p:ext uri="{BB962C8B-B14F-4D97-AF65-F5344CB8AC3E}">
        <p14:creationId xmlns:p14="http://schemas.microsoft.com/office/powerpoint/2010/main" val="1850762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6FACB-A044-724B-8D34-AB311F162370}" type="slidenum">
              <a:rPr lang="en-US" smtClean="0"/>
              <a:t>33</a:t>
            </a:fld>
            <a:endParaRPr lang="en-US"/>
          </a:p>
        </p:txBody>
      </p:sp>
    </p:spTree>
    <p:extLst>
      <p:ext uri="{BB962C8B-B14F-4D97-AF65-F5344CB8AC3E}">
        <p14:creationId xmlns:p14="http://schemas.microsoft.com/office/powerpoint/2010/main" val="2067603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1A57-7706-EE4C-952E-22C5FFF3BA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2A0F55-916E-BC43-B3EE-186F2A9F765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C22B68-A261-3F4F-B907-129E0F74C3F9}"/>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5" name="Footer Placeholder 4">
            <a:extLst>
              <a:ext uri="{FF2B5EF4-FFF2-40B4-BE49-F238E27FC236}">
                <a16:creationId xmlns:a16="http://schemas.microsoft.com/office/drawing/2014/main" id="{7135312B-1973-8F45-A46A-99B916EC8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A410E-ADD7-534B-B03B-FBAD92478A1A}"/>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1304092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E177-C959-F84B-8D93-BACECC2C1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14F62-460C-1845-B9F3-4B48CDA9C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4B72D-F518-8D40-8BEE-1DD000E97456}"/>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5" name="Footer Placeholder 4">
            <a:extLst>
              <a:ext uri="{FF2B5EF4-FFF2-40B4-BE49-F238E27FC236}">
                <a16:creationId xmlns:a16="http://schemas.microsoft.com/office/drawing/2014/main" id="{1D984D98-E1CE-0E4C-B59E-F3252EBB4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DC638-F2D7-1D4F-9A27-3386C4B48079}"/>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4156920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D89C-FC94-ED4A-AE76-9F75F87E2A0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65C18-9DA1-E943-89F7-C231E51AE56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638C1-1564-7E42-82E4-E5213AF1AE0A}"/>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5" name="Footer Placeholder 4">
            <a:extLst>
              <a:ext uri="{FF2B5EF4-FFF2-40B4-BE49-F238E27FC236}">
                <a16:creationId xmlns:a16="http://schemas.microsoft.com/office/drawing/2014/main" id="{485A5332-5E1C-F648-ABF8-F7E2CD793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95DEA-A619-AB46-B98E-C2444282580C}"/>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282916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40D8-62A7-B249-8E12-A0715E652F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F82FE8-0B0F-D841-9955-91E24AEF635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E24B63-3835-5946-B62B-DA2B5E1F846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17662-35E3-1543-B977-EAE1203D97E3}"/>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6" name="Footer Placeholder 5">
            <a:extLst>
              <a:ext uri="{FF2B5EF4-FFF2-40B4-BE49-F238E27FC236}">
                <a16:creationId xmlns:a16="http://schemas.microsoft.com/office/drawing/2014/main" id="{757805A6-63F6-C94D-9117-1AE6E4841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6B1FE-F98A-BA46-BB50-1A853D5C51D7}"/>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89287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2D07-E72B-B64D-86F4-433BDDD9A9F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4061F1-9961-D14F-8765-5FCC3F40014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ACAC79-CDF8-4D48-ABD6-E5DE758396A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39160-AA93-2647-BA52-3F34A906594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E2427-68D5-3741-B0DA-50F44AD0744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C0BB2A-45FA-744D-8DAA-AA16A02C2617}"/>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8" name="Footer Placeholder 7">
            <a:extLst>
              <a:ext uri="{FF2B5EF4-FFF2-40B4-BE49-F238E27FC236}">
                <a16:creationId xmlns:a16="http://schemas.microsoft.com/office/drawing/2014/main" id="{6E2C99C8-8EA3-8540-A2BE-2DFDA43EC0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29283-A007-AF49-8456-15B6D37E6B4A}"/>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90859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7ED1-EBDE-0C49-9243-BC5465CF2A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8C5F2-5804-AD47-ACCD-C930AB24DDFA}"/>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4" name="Footer Placeholder 3">
            <a:extLst>
              <a:ext uri="{FF2B5EF4-FFF2-40B4-BE49-F238E27FC236}">
                <a16:creationId xmlns:a16="http://schemas.microsoft.com/office/drawing/2014/main" id="{406E04B2-429A-5743-93E5-CF3416B07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026E26-5697-EE49-8A42-9460E27A53D9}"/>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465653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115AA-E4DD-B74E-A0C8-A67466C05657}"/>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3" name="Footer Placeholder 2">
            <a:extLst>
              <a:ext uri="{FF2B5EF4-FFF2-40B4-BE49-F238E27FC236}">
                <a16:creationId xmlns:a16="http://schemas.microsoft.com/office/drawing/2014/main" id="{51064521-0A9C-B243-A234-30B19AF631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BAACAB-0CE1-4843-AEBF-8AE17D86D45A}"/>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3804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498E-2FA7-A241-980B-FEB3E5BC9BC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BEF2AC-DE86-4741-B5EC-737442B599E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F6891-A550-1C46-A190-E4E25123D33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8A722-FB9E-F84F-97AA-EF3A6452EF93}"/>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6" name="Footer Placeholder 5">
            <a:extLst>
              <a:ext uri="{FF2B5EF4-FFF2-40B4-BE49-F238E27FC236}">
                <a16:creationId xmlns:a16="http://schemas.microsoft.com/office/drawing/2014/main" id="{A26E9B01-D89A-404E-BDAE-6A608589B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1B3D4-06E8-0C45-8E74-E99B92DF4A56}"/>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40472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CAEB-19F6-FC48-AF11-18A47AC62E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C5EE64-E6E8-AD48-9B7D-5F62977985D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97126A-258A-F046-8ECC-47748FDCB5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98DA5C-E99A-B147-85BD-27C456FCDB91}"/>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6" name="Footer Placeholder 5">
            <a:extLst>
              <a:ext uri="{FF2B5EF4-FFF2-40B4-BE49-F238E27FC236}">
                <a16:creationId xmlns:a16="http://schemas.microsoft.com/office/drawing/2014/main" id="{5BCA7B18-6EA2-FD48-8B3E-555890280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23A15-53E0-754C-9266-2EE2A2815F54}"/>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314714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12-F2D9-6F4C-827D-5D9821277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AD2303-1530-5F42-A2D8-1214F2887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E3D49-94A8-754B-919F-2557B3FB72D7}"/>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5" name="Footer Placeholder 4">
            <a:extLst>
              <a:ext uri="{FF2B5EF4-FFF2-40B4-BE49-F238E27FC236}">
                <a16:creationId xmlns:a16="http://schemas.microsoft.com/office/drawing/2014/main" id="{62089F79-5779-484E-B86D-5CF1EC468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7F7E6-436D-7341-B001-C16B17C8EB61}"/>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3840552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8A09C-0C03-7244-96BB-21D09D3CBE5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533D6D-35C1-F848-841A-6BBEBEB788D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60F73-E109-E244-9438-DFDD72A435C4}"/>
              </a:ext>
            </a:extLst>
          </p:cNvPr>
          <p:cNvSpPr>
            <a:spLocks noGrp="1"/>
          </p:cNvSpPr>
          <p:nvPr>
            <p:ph type="dt" sz="half" idx="10"/>
          </p:nvPr>
        </p:nvSpPr>
        <p:spPr/>
        <p:txBody>
          <a:bodyPr/>
          <a:lstStyle/>
          <a:p>
            <a:fld id="{F2F7B8DF-CEA5-7249-8E40-E3909A2DB8A1}" type="datetimeFigureOut">
              <a:rPr lang="en-US" smtClean="0"/>
              <a:t>12/17/20</a:t>
            </a:fld>
            <a:endParaRPr lang="en-US"/>
          </a:p>
        </p:txBody>
      </p:sp>
      <p:sp>
        <p:nvSpPr>
          <p:cNvPr id="5" name="Footer Placeholder 4">
            <a:extLst>
              <a:ext uri="{FF2B5EF4-FFF2-40B4-BE49-F238E27FC236}">
                <a16:creationId xmlns:a16="http://schemas.microsoft.com/office/drawing/2014/main" id="{535D3B13-4AA9-F548-8875-0570CB496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3540A-5500-1646-850A-C24D8419B563}"/>
              </a:ext>
            </a:extLst>
          </p:cNvPr>
          <p:cNvSpPr>
            <a:spLocks noGrp="1"/>
          </p:cNvSpPr>
          <p:nvPr>
            <p:ph type="sldNum" sz="quarter" idx="12"/>
          </p:nvPr>
        </p:nvSpPr>
        <p:spPr/>
        <p:txBody>
          <a:bodyPr/>
          <a:lstStyle/>
          <a:p>
            <a:fld id="{E4A5C90D-9F93-154E-A8BD-6CBBD0036E5C}" type="slidenum">
              <a:rPr lang="en-US" smtClean="0"/>
              <a:t>‹#›</a:t>
            </a:fld>
            <a:endParaRPr lang="en-US"/>
          </a:p>
        </p:txBody>
      </p:sp>
    </p:spTree>
    <p:extLst>
      <p:ext uri="{BB962C8B-B14F-4D97-AF65-F5344CB8AC3E}">
        <p14:creationId xmlns:p14="http://schemas.microsoft.com/office/powerpoint/2010/main" val="2649980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12/17/20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B1B49-E266-0B45-A962-51E000CC73E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03780E-1F3C-FF4E-A1D8-5C895E409F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03E29-07DB-BF4F-BE8B-02E43A5D230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7B8DF-CEA5-7249-8E40-E3909A2DB8A1}" type="datetimeFigureOut">
              <a:rPr lang="en-US" smtClean="0"/>
              <a:t>12/17/20</a:t>
            </a:fld>
            <a:endParaRPr lang="en-US"/>
          </a:p>
        </p:txBody>
      </p:sp>
      <p:sp>
        <p:nvSpPr>
          <p:cNvPr id="5" name="Footer Placeholder 4">
            <a:extLst>
              <a:ext uri="{FF2B5EF4-FFF2-40B4-BE49-F238E27FC236}">
                <a16:creationId xmlns:a16="http://schemas.microsoft.com/office/drawing/2014/main" id="{B0ADA0FD-0A76-D84B-A434-185F2864B43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6BCCA5-6B49-F142-B64A-BF3900AFC5B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5C90D-9F93-154E-A8BD-6CBBD0036E5C}" type="slidenum">
              <a:rPr lang="en-US" smtClean="0"/>
              <a:t>‹#›</a:t>
            </a:fld>
            <a:endParaRPr lang="en-US"/>
          </a:p>
        </p:txBody>
      </p:sp>
    </p:spTree>
    <p:extLst>
      <p:ext uri="{BB962C8B-B14F-4D97-AF65-F5344CB8AC3E}">
        <p14:creationId xmlns:p14="http://schemas.microsoft.com/office/powerpoint/2010/main" val="1698854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6">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rowd&#10;&#10;Description automatically generated">
            <a:extLst>
              <a:ext uri="{FF2B5EF4-FFF2-40B4-BE49-F238E27FC236}">
                <a16:creationId xmlns:a16="http://schemas.microsoft.com/office/drawing/2014/main" id="{B0598A80-2A5E-DB4C-A1D5-42C783D2FC4B}"/>
              </a:ext>
            </a:extLst>
          </p:cNvPr>
          <p:cNvPicPr>
            <a:picLocks noChangeAspect="1"/>
          </p:cNvPicPr>
          <p:nvPr/>
        </p:nvPicPr>
        <p:blipFill rotWithShape="1">
          <a:blip r:embed="rId2">
            <a:alphaModFix amt="40000"/>
          </a:blip>
          <a:srcRect l="10168" r="14832"/>
          <a:stretch/>
        </p:blipFill>
        <p:spPr>
          <a:xfrm>
            <a:off x="20" y="10"/>
            <a:ext cx="9143979" cy="6857990"/>
          </a:xfrm>
          <a:prstGeom prst="rect">
            <a:avLst/>
          </a:prstGeom>
        </p:spPr>
      </p:pic>
      <p:sp>
        <p:nvSpPr>
          <p:cNvPr id="2" name="Title 1">
            <a:extLst>
              <a:ext uri="{FF2B5EF4-FFF2-40B4-BE49-F238E27FC236}">
                <a16:creationId xmlns:a16="http://schemas.microsoft.com/office/drawing/2014/main" id="{70E1E013-F880-1341-908C-B1211453156E}"/>
              </a:ext>
            </a:extLst>
          </p:cNvPr>
          <p:cNvSpPr>
            <a:spLocks noGrp="1"/>
          </p:cNvSpPr>
          <p:nvPr>
            <p:ph type="title"/>
          </p:nvPr>
        </p:nvSpPr>
        <p:spPr>
          <a:xfrm>
            <a:off x="630936" y="941832"/>
            <a:ext cx="7879842" cy="2057400"/>
          </a:xfrm>
        </p:spPr>
        <p:txBody>
          <a:bodyPr anchor="b">
            <a:normAutofit/>
          </a:bodyPr>
          <a:lstStyle/>
          <a:p>
            <a:r>
              <a:rPr lang="en-US" sz="4400"/>
              <a:t>Cameroon’s Anglophone Crisis</a:t>
            </a:r>
          </a:p>
        </p:txBody>
      </p:sp>
      <p:sp>
        <p:nvSpPr>
          <p:cNvPr id="54" name="Rectangle 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5" name="Rectangle 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F688BF-ED70-4841-9462-6CBBB958F2DC}"/>
              </a:ext>
            </a:extLst>
          </p:cNvPr>
          <p:cNvSpPr>
            <a:spLocks noGrp="1"/>
          </p:cNvSpPr>
          <p:nvPr>
            <p:ph idx="1"/>
          </p:nvPr>
        </p:nvSpPr>
        <p:spPr>
          <a:xfrm>
            <a:off x="630936" y="3502152"/>
            <a:ext cx="7879842" cy="2670048"/>
          </a:xfrm>
        </p:spPr>
        <p:txBody>
          <a:bodyPr>
            <a:normAutofit/>
          </a:bodyPr>
          <a:lstStyle/>
          <a:p>
            <a:pPr marL="0" indent="0">
              <a:buNone/>
            </a:pPr>
            <a:r>
              <a:rPr lang="en-US" sz="1700" dirty="0"/>
              <a:t>Since late 2016, fighting between government security forces and armed separatist groups has raged in Cameroon's Anglophone regions. What began as peaceful civil rights demonstrations by the country's Anglophone minority has transformed into a violent conflict after security forces cracked down on the protests. The violence that ensued has killed at least 3,000 people and displaced another 700,000 Anglophones. The Anglophone crisis has already progressed into all Ten Stages of Genocide and the conflict shows no signs of abating.</a:t>
            </a:r>
          </a:p>
        </p:txBody>
      </p:sp>
    </p:spTree>
    <p:extLst>
      <p:ext uri="{BB962C8B-B14F-4D97-AF65-F5344CB8AC3E}">
        <p14:creationId xmlns:p14="http://schemas.microsoft.com/office/powerpoint/2010/main" val="11357379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pPr>
              <a:lnSpc>
                <a:spcPct val="90000"/>
              </a:lnSpc>
            </a:pPr>
            <a:r>
              <a:rPr lang="en-US" sz="3100"/>
              <a:t>Anglophone Lawyers Renew Call for Federalism</a:t>
            </a:r>
          </a:p>
        </p:txBody>
      </p:sp>
      <p:pic>
        <p:nvPicPr>
          <p:cNvPr id="5" name="Picture 4" descr="9ded6dd53f674ad4e38d275a7621683b">
            <a:extLst>
              <a:ext uri="{FF2B5EF4-FFF2-40B4-BE49-F238E27FC236}">
                <a16:creationId xmlns:a16="http://schemas.microsoft.com/office/drawing/2014/main" id="{97CA4DAC-B8B9-4C74-859E-834D62A94BF4}"/>
              </a:ext>
            </a:extLst>
          </p:cNvPr>
          <p:cNvPicPr>
            <a:picLocks noChangeAspect="1"/>
          </p:cNvPicPr>
          <p:nvPr/>
        </p:nvPicPr>
        <p:blipFill rotWithShape="1">
          <a:blip r:embed="rId2"/>
          <a:srcRect t="13452" b="1472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dirty="0"/>
              <a:t>May 2015</a:t>
            </a:r>
          </a:p>
          <a:p>
            <a:r>
              <a:rPr lang="en-US" sz="1600" dirty="0"/>
              <a:t>Citing attempts by the government to prioritize the French language and legal system in the courtroom, Anglophone lawyers took to the streets to demand the restoration of the federal system to protect the "history, heritage, education, and cultural values" of the Anglophone community. </a:t>
            </a:r>
          </a:p>
          <a:p>
            <a:r>
              <a:rPr lang="en-US" sz="1600" dirty="0"/>
              <a:t>Stage 3: Discrimination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682" y="822960"/>
            <a:ext cx="7372350" cy="1325880"/>
          </a:xfrm>
        </p:spPr>
        <p:txBody>
          <a:bodyPr>
            <a:normAutofit/>
          </a:bodyPr>
          <a:lstStyle/>
          <a:p>
            <a:r>
              <a:rPr lang="en-US" sz="3500">
                <a:solidFill>
                  <a:srgbClr val="FFFFFF"/>
                </a:solidFill>
              </a:rPr>
              <a:t>Anglophone Crisis Summary</a:t>
            </a:r>
          </a:p>
        </p:txBody>
      </p:sp>
      <p:pic>
        <p:nvPicPr>
          <p:cNvPr id="21" name="Picture 20" descr="ef24a10f681bd6acf5c37990aa0908bb">
            <a:extLst>
              <a:ext uri="{FF2B5EF4-FFF2-40B4-BE49-F238E27FC236}">
                <a16:creationId xmlns:a16="http://schemas.microsoft.com/office/drawing/2014/main" id="{A073939F-B9F9-1E4F-8FDA-076498CAA88B}"/>
              </a:ext>
            </a:extLst>
          </p:cNvPr>
          <p:cNvPicPr>
            <a:picLocks noChangeAspect="1"/>
          </p:cNvPicPr>
          <p:nvPr/>
        </p:nvPicPr>
        <p:blipFill>
          <a:blip r:embed="rId3"/>
          <a:stretch>
            <a:fillRect/>
          </a:stretch>
        </p:blipFill>
        <p:spPr>
          <a:xfrm>
            <a:off x="266700" y="2827418"/>
            <a:ext cx="4305300" cy="3207621"/>
          </a:xfrm>
          <a:prstGeom prst="rect">
            <a:avLst/>
          </a:prstGeom>
        </p:spPr>
      </p:pic>
      <p:sp>
        <p:nvSpPr>
          <p:cNvPr id="3" name="Content Placeholder 2"/>
          <p:cNvSpPr>
            <a:spLocks noGrp="1"/>
          </p:cNvSpPr>
          <p:nvPr>
            <p:ph idx="1"/>
          </p:nvPr>
        </p:nvSpPr>
        <p:spPr>
          <a:xfrm>
            <a:off x="4766153" y="2590800"/>
            <a:ext cx="3771900" cy="4003963"/>
          </a:xfrm>
        </p:spPr>
        <p:txBody>
          <a:bodyPr anchor="ctr">
            <a:normAutofit fontScale="92500" lnSpcReduction="20000"/>
          </a:bodyPr>
          <a:lstStyle/>
          <a:p>
            <a:pPr marL="0" indent="0">
              <a:lnSpc>
                <a:spcPct val="90000"/>
              </a:lnSpc>
              <a:buNone/>
            </a:pPr>
            <a:r>
              <a:rPr lang="en-US" sz="1600" dirty="0">
                <a:solidFill>
                  <a:srgbClr val="000000"/>
                </a:solidFill>
              </a:rPr>
              <a:t>August 2016</a:t>
            </a:r>
          </a:p>
          <a:p>
            <a:pPr>
              <a:lnSpc>
                <a:spcPct val="90000"/>
              </a:lnSpc>
            </a:pPr>
            <a:r>
              <a:rPr lang="en-US" sz="1600" dirty="0">
                <a:solidFill>
                  <a:srgbClr val="000000"/>
                </a:solidFill>
              </a:rPr>
              <a:t>Western Cameroonian lawyers, government officials, and other citizens organized demonstrations, which were suppressed by French-speaking federal police. </a:t>
            </a:r>
          </a:p>
          <a:p>
            <a:pPr>
              <a:lnSpc>
                <a:spcPct val="90000"/>
              </a:lnSpc>
            </a:pPr>
            <a:r>
              <a:rPr lang="en-US" sz="1600" dirty="0">
                <a:solidFill>
                  <a:srgbClr val="000000"/>
                </a:solidFill>
              </a:rPr>
              <a:t>Western Cameroonian separatist groups organized to seek secession from Cameroon. They obtained weapons from private sources in Nigeria. </a:t>
            </a:r>
          </a:p>
          <a:p>
            <a:pPr>
              <a:lnSpc>
                <a:spcPct val="90000"/>
              </a:lnSpc>
            </a:pPr>
            <a:r>
              <a:rPr lang="en-US" sz="1600" dirty="0">
                <a:solidFill>
                  <a:srgbClr val="000000"/>
                </a:solidFill>
              </a:rPr>
              <a:t>Fighting between separatists and security forces escalated in late 2017 in Cameroon’s Anglophone regions. Between 2017 and 2020, more than 3,000 people in Western Cameroon have been killed and nearly 700,000 Anglophones have been forced to flee from their homes.</a:t>
            </a:r>
          </a:p>
          <a:p>
            <a:pPr>
              <a:lnSpc>
                <a:spcPct val="90000"/>
              </a:lnSpc>
            </a:pPr>
            <a:r>
              <a:rPr lang="en-US" sz="1600" dirty="0">
                <a:solidFill>
                  <a:srgbClr val="000000"/>
                </a:solidFill>
              </a:rPr>
              <a:t>What started as peaceful protests over the central government’s lack of recognition of the cultural, political, and linguistic rights of Anglophones has become violent.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vert="horz" lIns="91440" tIns="45720" rIns="91440" bIns="45720" rtlCol="0" anchor="ctr">
            <a:normAutofit/>
          </a:bodyPr>
          <a:lstStyle/>
          <a:p>
            <a:pPr algn="l" defTabSz="914400">
              <a:lnSpc>
                <a:spcPct val="90000"/>
              </a:lnSpc>
            </a:pPr>
            <a:r>
              <a:rPr lang="en-US" sz="3500"/>
              <a:t>Protests Begin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43039" y="2330505"/>
            <a:ext cx="3419569" cy="3979585"/>
          </a:xfrm>
        </p:spPr>
        <p:txBody>
          <a:bodyPr vert="horz" lIns="91440" tIns="45720" rIns="91440" bIns="45720" rtlCol="0" anchor="ctr">
            <a:normAutofit/>
          </a:bodyPr>
          <a:lstStyle/>
          <a:p>
            <a:pPr marL="114300" indent="0" defTabSz="914400">
              <a:lnSpc>
                <a:spcPct val="90000"/>
              </a:lnSpc>
              <a:buNone/>
            </a:pPr>
            <a:r>
              <a:rPr lang="en-US" sz="1600" dirty="0"/>
              <a:t>September 2016</a:t>
            </a:r>
            <a:endParaRPr lang="en-US" sz="1600" dirty="0">
              <a:cs typeface="Calibri"/>
            </a:endParaRPr>
          </a:p>
          <a:p>
            <a:pPr marL="400050" indent="-285750" defTabSz="914400">
              <a:lnSpc>
                <a:spcPct val="90000"/>
              </a:lnSpc>
            </a:pPr>
            <a:r>
              <a:rPr lang="en-US" sz="1600" dirty="0"/>
              <a:t>Anglophone lawyers protested cuts to the civil court system in Western Cameroon.</a:t>
            </a:r>
          </a:p>
          <a:p>
            <a:pPr marL="400050" indent="-285750" defTabSz="914400">
              <a:lnSpc>
                <a:spcPct val="90000"/>
              </a:lnSpc>
            </a:pPr>
            <a:r>
              <a:rPr lang="en-US" sz="1600" dirty="0"/>
              <a:t>Cuts included a reduction in English translations in courts, replacement of English-speaking judges with Francophone judges, and cuts in budgets for the Anglophone legal system.</a:t>
            </a:r>
          </a:p>
          <a:p>
            <a:pPr marL="400050" indent="-285750" defTabSz="914400">
              <a:lnSpc>
                <a:spcPct val="90000"/>
              </a:lnSpc>
            </a:pPr>
            <a:r>
              <a:rPr lang="en-US" sz="1600" dirty="0"/>
              <a:t>Teachers joined the protest over cuts to budgets for English-speaking schools in Western Cameroon.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map&#10;&#10;Description generated with very high confidence">
            <a:extLst>
              <a:ext uri="{FF2B5EF4-FFF2-40B4-BE49-F238E27FC236}">
                <a16:creationId xmlns:a16="http://schemas.microsoft.com/office/drawing/2014/main" id="{360514F1-31F8-48F0-8852-875251A374D9}"/>
              </a:ext>
            </a:extLst>
          </p:cNvPr>
          <p:cNvPicPr>
            <a:picLocks noGrp="1" noChangeAspect="1"/>
          </p:cNvPicPr>
          <p:nvPr>
            <p:ph sz="half" idx="2"/>
          </p:nvPr>
        </p:nvPicPr>
        <p:blipFill rotWithShape="1">
          <a:blip r:embed="rId2"/>
          <a:srcRect l="20535" r="19892" b="2"/>
          <a:stretch/>
        </p:blipFill>
        <p:spPr>
          <a:xfrm>
            <a:off x="4483341" y="799352"/>
            <a:ext cx="4069057" cy="52592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76499"/>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3270"/>
            <a:ext cx="2167128" cy="1345997"/>
          </a:xfrm>
        </p:spPr>
        <p:txBody>
          <a:bodyPr anchor="ctr">
            <a:normAutofit/>
          </a:bodyPr>
          <a:lstStyle/>
          <a:p>
            <a:r>
              <a:rPr lang="en-US" sz="2800" dirty="0">
                <a:solidFill>
                  <a:schemeClr val="bg1"/>
                </a:solidFill>
              </a:rPr>
              <a:t>School Shutdowns</a:t>
            </a:r>
          </a:p>
        </p:txBody>
      </p:sp>
      <p:cxnSp>
        <p:nvCxnSpPr>
          <p:cNvPr id="125" name="Straight Connector 12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73216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369781"/>
            <a:ext cx="5232654" cy="1587946"/>
          </a:xfrm>
        </p:spPr>
        <p:txBody>
          <a:bodyPr anchor="ctr">
            <a:normAutofit fontScale="92500" lnSpcReduction="10000"/>
          </a:bodyPr>
          <a:lstStyle/>
          <a:p>
            <a:pPr marL="0" indent="0">
              <a:lnSpc>
                <a:spcPct val="90000"/>
              </a:lnSpc>
              <a:buNone/>
            </a:pPr>
            <a:r>
              <a:rPr lang="en-US" sz="1600" dirty="0">
                <a:solidFill>
                  <a:schemeClr val="bg1"/>
                </a:solidFill>
              </a:rPr>
              <a:t>November 2016 to Present</a:t>
            </a:r>
          </a:p>
          <a:p>
            <a:pPr>
              <a:lnSpc>
                <a:spcPct val="90000"/>
              </a:lnSpc>
            </a:pPr>
            <a:r>
              <a:rPr lang="en-US" sz="1600" dirty="0">
                <a:solidFill>
                  <a:schemeClr val="bg1"/>
                </a:solidFill>
              </a:rPr>
              <a:t>Most schools in the Anglophone regions have closed during the last 3 years, amid continuous attacks from separatists. More than </a:t>
            </a:r>
            <a:r>
              <a:rPr lang="en-US" sz="1600" b="1" dirty="0">
                <a:solidFill>
                  <a:schemeClr val="bg1"/>
                </a:solidFill>
              </a:rPr>
              <a:t>855,000 children remain out of school</a:t>
            </a:r>
            <a:r>
              <a:rPr lang="en-US" sz="1600" dirty="0">
                <a:solidFill>
                  <a:schemeClr val="bg1"/>
                </a:solidFill>
              </a:rPr>
              <a:t>. </a:t>
            </a:r>
          </a:p>
          <a:p>
            <a:pPr>
              <a:lnSpc>
                <a:spcPct val="90000"/>
              </a:lnSpc>
            </a:pPr>
            <a:r>
              <a:rPr lang="en-US" sz="1600" dirty="0">
                <a:solidFill>
                  <a:schemeClr val="bg1"/>
                </a:solidFill>
              </a:rPr>
              <a:t>The largest incident occurred on February 16, 2020 when 176 students and staff members were kidnapped in </a:t>
            </a:r>
            <a:r>
              <a:rPr lang="en-US" sz="1600" dirty="0" err="1">
                <a:solidFill>
                  <a:schemeClr val="bg1"/>
                </a:solidFill>
              </a:rPr>
              <a:t>Kumbo</a:t>
            </a:r>
            <a:r>
              <a:rPr lang="en-US" sz="1600" dirty="0">
                <a:solidFill>
                  <a:schemeClr val="bg1"/>
                </a:solidFill>
              </a:rPr>
              <a:t>.</a:t>
            </a:r>
            <a:endParaRPr lang="en-US" sz="1600" dirty="0">
              <a:solidFill>
                <a:schemeClr val="bg1"/>
              </a:solidFill>
              <a:cs typeface="Calibri"/>
            </a:endParaRPr>
          </a:p>
          <a:p>
            <a:pPr>
              <a:lnSpc>
                <a:spcPct val="90000"/>
              </a:lnSpc>
            </a:pPr>
            <a:r>
              <a:rPr lang="en-US" sz="1600" dirty="0">
                <a:solidFill>
                  <a:schemeClr val="bg1"/>
                </a:solidFill>
                <a:cs typeface="Calibri"/>
              </a:rPr>
              <a:t>Stage 8: Persecution</a:t>
            </a:r>
          </a:p>
        </p:txBody>
      </p:sp>
      <p:pic>
        <p:nvPicPr>
          <p:cNvPr id="4" name="Picture 4" descr="A wooden table&#10;&#10;Description generated with high confidence">
            <a:extLst>
              <a:ext uri="{FF2B5EF4-FFF2-40B4-BE49-F238E27FC236}">
                <a16:creationId xmlns:a16="http://schemas.microsoft.com/office/drawing/2014/main" id="{0DFC09B3-95FA-4214-B8F7-AF88EEF007C1}"/>
              </a:ext>
            </a:extLst>
          </p:cNvPr>
          <p:cNvPicPr>
            <a:picLocks noChangeAspect="1"/>
          </p:cNvPicPr>
          <p:nvPr/>
        </p:nvPicPr>
        <p:blipFill rotWithShape="1">
          <a:blip r:embed="rId2"/>
          <a:srcRect r="-1" b="17262"/>
          <a:stretch/>
        </p:blipFill>
        <p:spPr>
          <a:xfrm>
            <a:off x="2523" y="2204456"/>
            <a:ext cx="9136667" cy="4656118"/>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sitting at a table using a computer&#10;&#10;Description generated with very high confidence">
            <a:extLst>
              <a:ext uri="{FF2B5EF4-FFF2-40B4-BE49-F238E27FC236}">
                <a16:creationId xmlns:a16="http://schemas.microsoft.com/office/drawing/2014/main" id="{FA64F23E-F2A1-4897-8DEA-0674167A935B}"/>
              </a:ext>
            </a:extLst>
          </p:cNvPr>
          <p:cNvPicPr>
            <a:picLocks noGrp="1" noChangeAspect="1"/>
          </p:cNvPicPr>
          <p:nvPr>
            <p:ph sz="half" idx="2"/>
          </p:nvPr>
        </p:nvPicPr>
        <p:blipFill rotWithShape="1">
          <a:blip r:embed="rId2"/>
          <a:srcRect b="2319"/>
          <a:stretch/>
        </p:blipFill>
        <p:spPr>
          <a:xfrm>
            <a:off x="20" y="10"/>
            <a:ext cx="9143980" cy="4465973"/>
          </a:xfrm>
          <a:prstGeom prst="rect">
            <a:avLst/>
          </a:prstGeom>
        </p:spPr>
      </p:pic>
      <p:sp>
        <p:nvSpPr>
          <p:cNvPr id="12" name="Rectangle: Rounded Corners 1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vert="horz" lIns="91440" tIns="45720" rIns="91440" bIns="45720" rtlCol="0" anchor="ctr">
            <a:normAutofit/>
          </a:bodyPr>
          <a:lstStyle/>
          <a:p>
            <a:pPr algn="l" defTabSz="914400">
              <a:lnSpc>
                <a:spcPct val="90000"/>
              </a:lnSpc>
            </a:pPr>
            <a:r>
              <a:rPr lang="en-US" sz="2400">
                <a:solidFill>
                  <a:schemeClr val="bg1"/>
                </a:solidFill>
              </a:rPr>
              <a:t>Bans &amp; Internet Shutdown</a:t>
            </a:r>
          </a:p>
        </p:txBody>
      </p:sp>
      <p:sp>
        <p:nvSpPr>
          <p:cNvPr id="3" name="Content Placeholder 2"/>
          <p:cNvSpPr>
            <a:spLocks noGrp="1"/>
          </p:cNvSpPr>
          <p:nvPr>
            <p:ph sz="half" idx="1"/>
          </p:nvPr>
        </p:nvSpPr>
        <p:spPr>
          <a:xfrm>
            <a:off x="425196" y="4956314"/>
            <a:ext cx="8293608" cy="1306417"/>
          </a:xfrm>
        </p:spPr>
        <p:txBody>
          <a:bodyPr vert="horz" lIns="91440" tIns="45720" rIns="91440" bIns="45720" rtlCol="0" anchor="t">
            <a:normAutofit/>
          </a:bodyPr>
          <a:lstStyle/>
          <a:p>
            <a:pPr marL="114300" indent="0" defTabSz="914400">
              <a:lnSpc>
                <a:spcPct val="90000"/>
              </a:lnSpc>
              <a:buNone/>
            </a:pPr>
            <a:r>
              <a:rPr lang="en-US" sz="1500" dirty="0"/>
              <a:t>December 2016 to April 2017</a:t>
            </a:r>
            <a:endParaRPr lang="en-US" sz="1500" dirty="0">
              <a:cs typeface="Calibri"/>
            </a:endParaRPr>
          </a:p>
          <a:p>
            <a:pPr marL="400050" indent="-285750" defTabSz="914400">
              <a:lnSpc>
                <a:spcPct val="90000"/>
              </a:lnSpc>
            </a:pPr>
            <a:r>
              <a:rPr lang="en-US" sz="1500" dirty="0"/>
              <a:t>The government moved to ban the Cameroon Anglophone Civil Society Consortium by arresting members and activists and instated a ban on the internet in the north-west and south-west regions of the country that lasted until April 2017. </a:t>
            </a:r>
          </a:p>
          <a:p>
            <a:pPr marL="400050" indent="-285750" defTabSz="914400">
              <a:lnSpc>
                <a:spcPct val="90000"/>
              </a:lnSpc>
            </a:pPr>
            <a:r>
              <a:rPr lang="en-US" sz="1500" dirty="0">
                <a:cs typeface="Calibri"/>
              </a:rPr>
              <a:t>Stage 6: Polarization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54">
            <a:extLst>
              <a:ext uri="{FF2B5EF4-FFF2-40B4-BE49-F238E27FC236}">
                <a16:creationId xmlns:a16="http://schemas.microsoft.com/office/drawing/2014/main" id="{B0500737-D8A9-4F85-BE97-80D4C83D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56">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4440602"/>
            <a:ext cx="2475497" cy="1645920"/>
          </a:xfrm>
        </p:spPr>
        <p:txBody>
          <a:bodyPr>
            <a:normAutofit/>
          </a:bodyPr>
          <a:lstStyle/>
          <a:p>
            <a:r>
              <a:rPr lang="en-US" sz="2400"/>
              <a:t>Civilians Killed During the Crisis</a:t>
            </a:r>
          </a:p>
        </p:txBody>
      </p:sp>
      <p:pic>
        <p:nvPicPr>
          <p:cNvPr id="4" name="Picture 3" descr="445cb0c94c64aa707d8f97ad31acde25">
            <a:extLst>
              <a:ext uri="{FF2B5EF4-FFF2-40B4-BE49-F238E27FC236}">
                <a16:creationId xmlns:a16="http://schemas.microsoft.com/office/drawing/2014/main" id="{7B7D712F-CCBD-5A42-9D1B-020537014A13}"/>
              </a:ext>
            </a:extLst>
          </p:cNvPr>
          <p:cNvPicPr>
            <a:picLocks noChangeAspect="1"/>
          </p:cNvPicPr>
          <p:nvPr/>
        </p:nvPicPr>
        <p:blipFill rotWithShape="1">
          <a:blip r:embed="rId2"/>
          <a:srcRect r="54589"/>
          <a:stretch/>
        </p:blipFill>
        <p:spPr>
          <a:xfrm>
            <a:off x="2397535" y="365759"/>
            <a:ext cx="2125980" cy="3639935"/>
          </a:xfrm>
          <a:prstGeom prst="rect">
            <a:avLst/>
          </a:prstGeom>
        </p:spPr>
      </p:pic>
      <p:pic>
        <p:nvPicPr>
          <p:cNvPr id="10" name="Picture 9" descr="7986e698c7c8f0a81e12c0930d0a9431">
            <a:extLst>
              <a:ext uri="{FF2B5EF4-FFF2-40B4-BE49-F238E27FC236}">
                <a16:creationId xmlns:a16="http://schemas.microsoft.com/office/drawing/2014/main" id="{6E7BB2D7-7D95-A94A-912E-CA9103D101C7}"/>
              </a:ext>
            </a:extLst>
          </p:cNvPr>
          <p:cNvPicPr>
            <a:picLocks noChangeAspect="1"/>
          </p:cNvPicPr>
          <p:nvPr/>
        </p:nvPicPr>
        <p:blipFill rotWithShape="1">
          <a:blip r:embed="rId3"/>
          <a:srcRect l="7747" r="47127" b="2"/>
          <a:stretch/>
        </p:blipFill>
        <p:spPr>
          <a:xfrm>
            <a:off x="185467" y="365759"/>
            <a:ext cx="2125980" cy="3639312"/>
          </a:xfrm>
          <a:prstGeom prst="rect">
            <a:avLst/>
          </a:prstGeom>
        </p:spPr>
      </p:pic>
      <p:pic>
        <p:nvPicPr>
          <p:cNvPr id="12" name="Picture 11" descr="523dbae48e4b98815456595c192a160a">
            <a:extLst>
              <a:ext uri="{FF2B5EF4-FFF2-40B4-BE49-F238E27FC236}">
                <a16:creationId xmlns:a16="http://schemas.microsoft.com/office/drawing/2014/main" id="{73FB11D9-E3F1-2842-A4CF-1E6FAED6C513}"/>
              </a:ext>
            </a:extLst>
          </p:cNvPr>
          <p:cNvPicPr>
            <a:picLocks noChangeAspect="1"/>
          </p:cNvPicPr>
          <p:nvPr/>
        </p:nvPicPr>
        <p:blipFill rotWithShape="1">
          <a:blip r:embed="rId4"/>
          <a:srcRect l="2640" r="52088" b="2"/>
          <a:stretch/>
        </p:blipFill>
        <p:spPr>
          <a:xfrm>
            <a:off x="4615044" y="365759"/>
            <a:ext cx="2125980" cy="3639312"/>
          </a:xfrm>
          <a:prstGeom prst="rect">
            <a:avLst/>
          </a:prstGeom>
        </p:spPr>
      </p:pic>
      <p:pic>
        <p:nvPicPr>
          <p:cNvPr id="8" name="Picture 7" descr="7ddab239047ac6376975dbcaedf775fb">
            <a:extLst>
              <a:ext uri="{FF2B5EF4-FFF2-40B4-BE49-F238E27FC236}">
                <a16:creationId xmlns:a16="http://schemas.microsoft.com/office/drawing/2014/main" id="{A0675B60-8709-8F47-AFD3-EE98EA3535F3}"/>
              </a:ext>
            </a:extLst>
          </p:cNvPr>
          <p:cNvPicPr>
            <a:picLocks noChangeAspect="1"/>
          </p:cNvPicPr>
          <p:nvPr/>
        </p:nvPicPr>
        <p:blipFill rotWithShape="1">
          <a:blip r:embed="rId5"/>
          <a:srcRect l="4036" r="50692" b="2"/>
          <a:stretch/>
        </p:blipFill>
        <p:spPr>
          <a:xfrm>
            <a:off x="6832553" y="365759"/>
            <a:ext cx="2125980" cy="3639312"/>
          </a:xfrm>
          <a:prstGeom prst="rect">
            <a:avLst/>
          </a:prstGeom>
        </p:spPr>
      </p:pic>
      <p:sp>
        <p:nvSpPr>
          <p:cNvPr id="64" name="Rectangle 58">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6194"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434118" y="4370830"/>
            <a:ext cx="5145138" cy="1822152"/>
          </a:xfrm>
        </p:spPr>
        <p:txBody>
          <a:bodyPr vert="horz" lIns="91440" tIns="45720" rIns="91440" bIns="45720" rtlCol="0" anchor="ctr">
            <a:normAutofit fontScale="92500" lnSpcReduction="20000"/>
          </a:bodyPr>
          <a:lstStyle/>
          <a:p>
            <a:pPr marL="0" indent="0">
              <a:buNone/>
            </a:pPr>
            <a:r>
              <a:rPr lang="en-US" sz="1400" dirty="0"/>
              <a:t>January 2017 to June 2020</a:t>
            </a:r>
          </a:p>
          <a:p>
            <a:r>
              <a:rPr lang="en-US" sz="1400" dirty="0"/>
              <a:t>Deadly fighting has ensued between security forces and armed separatists.</a:t>
            </a:r>
          </a:p>
          <a:p>
            <a:r>
              <a:rPr lang="en-US" sz="1400" dirty="0"/>
              <a:t>Separatists have committed atrocities against the federal police. </a:t>
            </a:r>
          </a:p>
          <a:p>
            <a:r>
              <a:rPr lang="en-US" sz="1400" dirty="0"/>
              <a:t>Police have brutally killed at least 900 Anglophone civilians. The death toll has climbed every year.</a:t>
            </a:r>
          </a:p>
          <a:p>
            <a:r>
              <a:rPr lang="en-US" sz="1400" dirty="0"/>
              <a:t>This number of deaths is almost certainly an undercount because the instability in the Anglophone region has rendered it largely inaccessible to journalists and rights groups.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3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3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3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3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vert="horz" lIns="91440" tIns="45720" rIns="91440" bIns="45720" rtlCol="0" anchor="ctr">
            <a:normAutofit/>
          </a:bodyPr>
          <a:lstStyle/>
          <a:p>
            <a:pPr algn="l" defTabSz="914400">
              <a:lnSpc>
                <a:spcPct val="90000"/>
              </a:lnSpc>
            </a:pPr>
            <a:r>
              <a:rPr lang="en-US" sz="3500">
                <a:solidFill>
                  <a:srgbClr val="FFFFFF"/>
                </a:solidFill>
              </a:rPr>
              <a:t>Creation of the Ambazonia Defence Forces</a:t>
            </a:r>
          </a:p>
        </p:txBody>
      </p:sp>
      <p:sp>
        <p:nvSpPr>
          <p:cNvPr id="3" name="Content Placeholder 2"/>
          <p:cNvSpPr>
            <a:spLocks noGrp="1"/>
          </p:cNvSpPr>
          <p:nvPr>
            <p:ph sz="half" idx="2"/>
          </p:nvPr>
        </p:nvSpPr>
        <p:spPr>
          <a:xfrm>
            <a:off x="1068678" y="2494450"/>
            <a:ext cx="3040158" cy="3563159"/>
          </a:xfrm>
        </p:spPr>
        <p:txBody>
          <a:bodyPr vert="horz" lIns="91440" tIns="45720" rIns="91440" bIns="45720" rtlCol="0" anchor="t">
            <a:normAutofit/>
          </a:bodyPr>
          <a:lstStyle/>
          <a:p>
            <a:pPr marL="114300" indent="0" defTabSz="914400">
              <a:lnSpc>
                <a:spcPct val="90000"/>
              </a:lnSpc>
              <a:buNone/>
            </a:pPr>
            <a:r>
              <a:rPr lang="en-US" sz="1300" dirty="0"/>
              <a:t>August 2017</a:t>
            </a:r>
          </a:p>
          <a:p>
            <a:pPr marL="400050" indent="-285750" defTabSz="914400">
              <a:lnSpc>
                <a:spcPct val="90000"/>
              </a:lnSpc>
            </a:pPr>
            <a:r>
              <a:rPr lang="en-US" sz="1300" dirty="0"/>
              <a:t>The </a:t>
            </a:r>
            <a:r>
              <a:rPr lang="en-US" sz="1300" dirty="0" err="1"/>
              <a:t>Ambazonia</a:t>
            </a:r>
            <a:r>
              <a:rPr lang="en-US" sz="1300" dirty="0"/>
              <a:t> </a:t>
            </a:r>
            <a:r>
              <a:rPr lang="en-US" sz="1300" dirty="0" err="1"/>
              <a:t>Defence</a:t>
            </a:r>
            <a:r>
              <a:rPr lang="en-US" sz="1300" dirty="0"/>
              <a:t> Council announced the establishment and deployment of the </a:t>
            </a:r>
            <a:r>
              <a:rPr lang="en-US" sz="1300" dirty="0" err="1"/>
              <a:t>Ambazonian</a:t>
            </a:r>
            <a:r>
              <a:rPr lang="en-US" sz="1300" dirty="0"/>
              <a:t> </a:t>
            </a:r>
            <a:r>
              <a:rPr lang="en-US" sz="1300" dirty="0" err="1"/>
              <a:t>Defence</a:t>
            </a:r>
            <a:r>
              <a:rPr lang="en-US" sz="1300" dirty="0"/>
              <a:t> Forces (ADF) on September 9, 2017. </a:t>
            </a:r>
          </a:p>
          <a:p>
            <a:pPr marL="400050" indent="-285750" defTabSz="914400">
              <a:lnSpc>
                <a:spcPct val="90000"/>
              </a:lnSpc>
            </a:pPr>
            <a:r>
              <a:rPr lang="en-US" sz="1300" dirty="0"/>
              <a:t>The ADF carried out a guerilla attack against a Cameroonian military base in </a:t>
            </a:r>
            <a:r>
              <a:rPr lang="en-US" sz="1300" dirty="0" err="1"/>
              <a:t>Besongabang</a:t>
            </a:r>
            <a:r>
              <a:rPr lang="en-US" sz="1300" dirty="0"/>
              <a:t>, </a:t>
            </a:r>
            <a:r>
              <a:rPr lang="en-US" sz="1300" dirty="0" err="1"/>
              <a:t>Manyu</a:t>
            </a:r>
            <a:r>
              <a:rPr lang="en-US" sz="1300" dirty="0"/>
              <a:t> Division.</a:t>
            </a:r>
          </a:p>
          <a:p>
            <a:pPr marL="400050" indent="-285750" defTabSz="914400">
              <a:lnSpc>
                <a:spcPct val="90000"/>
              </a:lnSpc>
            </a:pPr>
            <a:r>
              <a:rPr lang="en-US" sz="1300" dirty="0"/>
              <a:t>The ADF claimed responsibility for a bomb that targeted Cameroonian security forces. </a:t>
            </a:r>
          </a:p>
          <a:p>
            <a:pPr marL="400050" indent="-285750" defTabSz="914400">
              <a:lnSpc>
                <a:spcPct val="90000"/>
              </a:lnSpc>
            </a:pPr>
            <a:r>
              <a:rPr lang="en-US" sz="1300" dirty="0"/>
              <a:t>On September 21, an ADF bomb wounded 3 Cameroonian soldiers in Bamenda. The regional governor referred to the attack as an act of terrorism. </a:t>
            </a:r>
          </a:p>
          <a:p>
            <a:pPr marL="400050" indent="-285750" defTabSz="914400">
              <a:lnSpc>
                <a:spcPct val="90000"/>
              </a:lnSpc>
            </a:pPr>
            <a:r>
              <a:rPr lang="en-US" sz="1300" dirty="0"/>
              <a:t>Stage 5: Organization</a:t>
            </a:r>
            <a:endParaRPr lang="en-US" sz="1200" dirty="0"/>
          </a:p>
        </p:txBody>
      </p:sp>
      <p:pic>
        <p:nvPicPr>
          <p:cNvPr id="5" name="Picture 5" descr="A picture containing grass, person, outdoor, sitting&#10;&#10;Description generated with very high confidence">
            <a:extLst>
              <a:ext uri="{FF2B5EF4-FFF2-40B4-BE49-F238E27FC236}">
                <a16:creationId xmlns:a16="http://schemas.microsoft.com/office/drawing/2014/main" id="{3B5CB5E0-5B95-48D2-A028-D0957EDD7DC1}"/>
              </a:ext>
            </a:extLst>
          </p:cNvPr>
          <p:cNvPicPr>
            <a:picLocks noChangeAspect="1"/>
          </p:cNvPicPr>
          <p:nvPr/>
        </p:nvPicPr>
        <p:blipFill rotWithShape="1">
          <a:blip r:embed="rId2"/>
          <a:srcRect l="16334" r="24030"/>
          <a:stretch/>
        </p:blipFill>
        <p:spPr>
          <a:xfrm>
            <a:off x="4574169" y="2492376"/>
            <a:ext cx="3601803" cy="35633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5495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100">
                <a:solidFill>
                  <a:srgbClr val="FFFFFF"/>
                </a:solidFill>
              </a:rPr>
              <a:t>Use of Anti-Terror Law to Restrict Journalists</a:t>
            </a:r>
          </a:p>
        </p:txBody>
      </p:sp>
      <p:pic>
        <p:nvPicPr>
          <p:cNvPr id="5" name="Picture 5" descr="A group of people walking down the street&#10;&#10;Description generated with very high confidence">
            <a:extLst>
              <a:ext uri="{FF2B5EF4-FFF2-40B4-BE49-F238E27FC236}">
                <a16:creationId xmlns:a16="http://schemas.microsoft.com/office/drawing/2014/main" id="{ECAE7BB5-3E4C-40EB-9BCC-9A6CE9859105}"/>
              </a:ext>
            </a:extLst>
          </p:cNvPr>
          <p:cNvPicPr>
            <a:picLocks noGrp="1" noChangeAspect="1"/>
          </p:cNvPicPr>
          <p:nvPr>
            <p:ph sz="half" idx="2"/>
          </p:nvPr>
        </p:nvPicPr>
        <p:blipFill rotWithShape="1">
          <a:blip r:embed="rId2"/>
          <a:srcRect l="13649" r="13854"/>
          <a:stretch/>
        </p:blipFill>
        <p:spPr>
          <a:xfrm>
            <a:off x="245660" y="321733"/>
            <a:ext cx="5293729" cy="4107392"/>
          </a:xfrm>
          <a:prstGeom prst="rect">
            <a:avLst/>
          </a:prstGeom>
        </p:spPr>
      </p:pic>
      <p:sp>
        <p:nvSpPr>
          <p:cNvPr id="82" name="Rectangle 8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45812" y="917725"/>
            <a:ext cx="3257247" cy="4852362"/>
          </a:xfrm>
        </p:spPr>
        <p:txBody>
          <a:bodyPr vert="horz" lIns="91440" tIns="45720" rIns="91440" bIns="45720" rtlCol="0" anchor="ctr">
            <a:normAutofit/>
          </a:bodyPr>
          <a:lstStyle/>
          <a:p>
            <a:pPr marL="114300" indent="0" defTabSz="914400">
              <a:lnSpc>
                <a:spcPct val="90000"/>
              </a:lnSpc>
              <a:buNone/>
            </a:pPr>
            <a:r>
              <a:rPr lang="en-US" sz="1400" dirty="0">
                <a:solidFill>
                  <a:srgbClr val="FFFFFF"/>
                </a:solidFill>
              </a:rPr>
              <a:t>September 2017</a:t>
            </a:r>
          </a:p>
          <a:p>
            <a:pPr marL="400050" indent="-285750" defTabSz="914400">
              <a:lnSpc>
                <a:spcPct val="90000"/>
              </a:lnSpc>
            </a:pPr>
            <a:r>
              <a:rPr lang="en-US" sz="1400" dirty="0">
                <a:solidFill>
                  <a:srgbClr val="FFFFFF"/>
                </a:solidFill>
              </a:rPr>
              <a:t>In September 2017, the Committee to Protect Journalists issued a statement accusing the Cameroonian government of using anti-terror laws enacted in 2014 to fight Boko Haram to intimidate media and prevent them from being critical of the regime. Under the act, at least 4 foreign journalists covering the Anglophone Crisis were imprisoned and beaten for their critical stance on the government's actions. Dozens of English journalists were also imprisoned. </a:t>
            </a:r>
          </a:p>
          <a:p>
            <a:pPr marL="400050" indent="-285750" defTabSz="914400">
              <a:lnSpc>
                <a:spcPct val="90000"/>
              </a:lnSpc>
            </a:pPr>
            <a:r>
              <a:rPr lang="en-US" sz="1400" dirty="0">
                <a:solidFill>
                  <a:srgbClr val="FFFFFF"/>
                </a:solidFill>
              </a:rPr>
              <a:t>Stage 5 and Stage 7: Organization and Preparation Stage 5 and Stage 7: Organization and Preparation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0200" y="1396289"/>
            <a:ext cx="3754752" cy="1325563"/>
          </a:xfrm>
        </p:spPr>
        <p:txBody>
          <a:bodyPr vert="horz" lIns="91440" tIns="45720" rIns="91440" bIns="45720" rtlCol="0" anchor="ctr">
            <a:normAutofit/>
          </a:bodyPr>
          <a:lstStyle/>
          <a:p>
            <a:pPr algn="l" defTabSz="914400">
              <a:lnSpc>
                <a:spcPct val="90000"/>
              </a:lnSpc>
            </a:pPr>
            <a:r>
              <a:rPr lang="en-US" sz="2800" kern="1200">
                <a:solidFill>
                  <a:schemeClr val="tx1"/>
                </a:solidFill>
                <a:latin typeface="+mj-lt"/>
                <a:ea typeface="+mj-ea"/>
                <a:cs typeface="+mj-cs"/>
              </a:rPr>
              <a:t>Anglophone Groups Declare Independence</a:t>
            </a:r>
          </a:p>
        </p:txBody>
      </p:sp>
      <p:sp>
        <p:nvSpPr>
          <p:cNvPr id="19" name="Freeform: Shape 1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drawing&#10;&#10;Description generated with very high confidence">
            <a:extLst>
              <a:ext uri="{FF2B5EF4-FFF2-40B4-BE49-F238E27FC236}">
                <a16:creationId xmlns:a16="http://schemas.microsoft.com/office/drawing/2014/main" id="{A295DB30-11F9-4D93-88A5-BEF35925DFFF}"/>
              </a:ext>
            </a:extLst>
          </p:cNvPr>
          <p:cNvPicPr>
            <a:picLocks noGrp="1" noChangeAspect="1"/>
          </p:cNvPicPr>
          <p:nvPr>
            <p:ph sz="half" idx="2"/>
          </p:nvPr>
        </p:nvPicPr>
        <p:blipFill>
          <a:blip r:embed="rId2"/>
          <a:stretch>
            <a:fillRect/>
          </a:stretch>
        </p:blipFill>
        <p:spPr>
          <a:xfrm>
            <a:off x="273180" y="1672351"/>
            <a:ext cx="3078957" cy="2047506"/>
          </a:xfrm>
          <a:prstGeom prst="rect">
            <a:avLst/>
          </a:prstGeom>
        </p:spPr>
      </p:pic>
      <p:sp>
        <p:nvSpPr>
          <p:cNvPr id="3" name="Content Placeholder 2"/>
          <p:cNvSpPr>
            <a:spLocks noGrp="1"/>
          </p:cNvSpPr>
          <p:nvPr>
            <p:ph sz="half" idx="1"/>
          </p:nvPr>
        </p:nvSpPr>
        <p:spPr>
          <a:xfrm>
            <a:off x="4993533" y="2871982"/>
            <a:ext cx="3754752" cy="3181684"/>
          </a:xfrm>
        </p:spPr>
        <p:txBody>
          <a:bodyPr vert="horz" lIns="91440" tIns="45720" rIns="91440" bIns="45720" rtlCol="0" anchor="t">
            <a:normAutofit/>
          </a:bodyPr>
          <a:lstStyle/>
          <a:p>
            <a:pPr marL="114300" indent="0" defTabSz="914400">
              <a:lnSpc>
                <a:spcPct val="90000"/>
              </a:lnSpc>
              <a:buNone/>
            </a:pPr>
            <a:r>
              <a:rPr lang="en-US" sz="1600" dirty="0"/>
              <a:t>September 2017 to October 31, 2017 </a:t>
            </a:r>
          </a:p>
          <a:p>
            <a:pPr marL="400050" indent="-285750" defTabSz="914400">
              <a:lnSpc>
                <a:spcPct val="90000"/>
              </a:lnSpc>
            </a:pPr>
            <a:r>
              <a:rPr lang="en-US" sz="1600" dirty="0"/>
              <a:t>Armed separatist groups, including the </a:t>
            </a:r>
            <a:r>
              <a:rPr lang="en-US" sz="1600" dirty="0" err="1"/>
              <a:t>Ambazonia</a:t>
            </a:r>
            <a:r>
              <a:rPr lang="en-US" sz="1600" dirty="0"/>
              <a:t> Restoration Forces (ARF), declared independence from  Francophone Cameroon on October 1, 2017.</a:t>
            </a:r>
          </a:p>
          <a:p>
            <a:pPr marL="400050" indent="-285750" defTabSz="914400">
              <a:lnSpc>
                <a:spcPct val="90000"/>
              </a:lnSpc>
            </a:pPr>
            <a:r>
              <a:rPr lang="en-US" sz="1600" dirty="0"/>
              <a:t>The government labeled the separatist groups as “terrorists.” </a:t>
            </a:r>
          </a:p>
          <a:p>
            <a:pPr marL="400050" indent="-285750" defTabSz="914400">
              <a:lnSpc>
                <a:spcPct val="90000"/>
              </a:lnSpc>
            </a:pPr>
            <a:r>
              <a:rPr lang="en-US" sz="1600" dirty="0"/>
              <a:t>On a radio show, President Paul </a:t>
            </a:r>
            <a:r>
              <a:rPr lang="en-US" sz="1600" dirty="0" err="1"/>
              <a:t>Biya</a:t>
            </a:r>
            <a:r>
              <a:rPr lang="en-US" sz="1600" dirty="0"/>
              <a:t> declared war on the separatist groups. </a:t>
            </a:r>
          </a:p>
          <a:p>
            <a:pPr marL="400050" indent="-285750" defTabSz="914400">
              <a:lnSpc>
                <a:spcPct val="90000"/>
              </a:lnSpc>
            </a:pPr>
            <a:r>
              <a:rPr lang="en-US" sz="1600" dirty="0"/>
              <a:t>Stages 4, 5, and 6: Dehumanization, Organization, and Polarization.</a:t>
            </a: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erson in a military uniform&#10;&#10;Description generated with very high confidence">
            <a:extLst>
              <a:ext uri="{FF2B5EF4-FFF2-40B4-BE49-F238E27FC236}">
                <a16:creationId xmlns:a16="http://schemas.microsoft.com/office/drawing/2014/main" id="{E06C823F-855E-4736-A7D1-9C7B184F2C31}"/>
              </a:ext>
            </a:extLst>
          </p:cNvPr>
          <p:cNvPicPr>
            <a:picLocks noGrp="1" noChangeAspect="1"/>
          </p:cNvPicPr>
          <p:nvPr>
            <p:ph sz="half" idx="2"/>
          </p:nvPr>
        </p:nvPicPr>
        <p:blipFill rotWithShape="1">
          <a:blip r:embed="rId2"/>
          <a:srcRect l="14738" r="4439" b="-1"/>
          <a:stretch/>
        </p:blipFill>
        <p:spPr>
          <a:xfrm>
            <a:off x="20" y="10"/>
            <a:ext cx="9143980" cy="4666928"/>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9144000" cy="3315384"/>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vert="horz" lIns="91440" tIns="45720" rIns="91440" bIns="45720" rtlCol="0" anchor="ctr">
            <a:normAutofit/>
          </a:bodyPr>
          <a:lstStyle/>
          <a:p>
            <a:pPr algn="l" defTabSz="914400">
              <a:lnSpc>
                <a:spcPct val="90000"/>
              </a:lnSpc>
            </a:pPr>
            <a:r>
              <a:rPr lang="en-US" sz="3200" dirty="0">
                <a:solidFill>
                  <a:srgbClr val="000000"/>
                </a:solidFill>
              </a:rPr>
              <a:t>Shooting of Separatist Protesters</a:t>
            </a:r>
          </a:p>
        </p:txBody>
      </p:sp>
      <p:sp>
        <p:nvSpPr>
          <p:cNvPr id="3" name="Content Placeholder 2"/>
          <p:cNvSpPr>
            <a:spLocks noGrp="1"/>
          </p:cNvSpPr>
          <p:nvPr>
            <p:ph sz="half" idx="1"/>
          </p:nvPr>
        </p:nvSpPr>
        <p:spPr>
          <a:xfrm>
            <a:off x="4852685" y="4551037"/>
            <a:ext cx="3694808" cy="1509935"/>
          </a:xfrm>
        </p:spPr>
        <p:txBody>
          <a:bodyPr vert="horz" lIns="91440" tIns="45720" rIns="91440" bIns="45720" rtlCol="0" anchor="ctr">
            <a:noAutofit/>
          </a:bodyPr>
          <a:lstStyle/>
          <a:p>
            <a:pPr marL="114300" indent="0" defTabSz="914400">
              <a:lnSpc>
                <a:spcPct val="90000"/>
              </a:lnSpc>
              <a:buNone/>
            </a:pPr>
            <a:r>
              <a:rPr lang="en-US" sz="1400" dirty="0">
                <a:solidFill>
                  <a:srgbClr val="000000"/>
                </a:solidFill>
              </a:rPr>
              <a:t>September 30, 2017 to October 2, 2017 </a:t>
            </a:r>
            <a:endParaRPr lang="en-US" sz="1400" dirty="0"/>
          </a:p>
          <a:p>
            <a:pPr marL="400050" indent="-285750" defTabSz="914400">
              <a:lnSpc>
                <a:spcPct val="90000"/>
              </a:lnSpc>
            </a:pPr>
            <a:r>
              <a:rPr lang="en-US" sz="1400" dirty="0">
                <a:solidFill>
                  <a:srgbClr val="000000"/>
                </a:solidFill>
              </a:rPr>
              <a:t>In October 2017, the Cameroonian army fired tear gas and live rounds from helicopters into separatist crowds in the Anglophone regions.</a:t>
            </a:r>
          </a:p>
          <a:p>
            <a:pPr marL="400050" indent="-285750" defTabSz="914400">
              <a:lnSpc>
                <a:spcPct val="90000"/>
              </a:lnSpc>
            </a:pPr>
            <a:r>
              <a:rPr lang="en-US" sz="1400" dirty="0">
                <a:solidFill>
                  <a:srgbClr val="000000"/>
                </a:solidFill>
              </a:rPr>
              <a:t>Amnesty International reported more than 20 killed during these events from October 1- October 2, 2017. </a:t>
            </a:r>
          </a:p>
          <a:p>
            <a:pPr marL="400050" indent="-285750" defTabSz="914400">
              <a:lnSpc>
                <a:spcPct val="90000"/>
              </a:lnSpc>
            </a:pPr>
            <a:r>
              <a:rPr lang="en-US" sz="1400" dirty="0">
                <a:solidFill>
                  <a:srgbClr val="000000"/>
                </a:solidFill>
                <a:cs typeface="Calibri"/>
              </a:rPr>
              <a:t>The government denies these claims.</a:t>
            </a:r>
          </a:p>
          <a:p>
            <a:pPr marL="400050" indent="-285750" defTabSz="914400">
              <a:lnSpc>
                <a:spcPct val="90000"/>
              </a:lnSpc>
            </a:pPr>
            <a:r>
              <a:rPr lang="en-US" sz="1400" dirty="0">
                <a:solidFill>
                  <a:srgbClr val="000000"/>
                </a:solidFill>
                <a:cs typeface="Calibri"/>
              </a:rPr>
              <a:t>Stage 7 and 10: Persecution and Denial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F901BB-7A9C-4782-8C5A-6C8718133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13BD32-1832-419B-B375-14DAB288B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526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648393"/>
            <a:ext cx="3950208" cy="1495968"/>
          </a:xfrm>
        </p:spPr>
        <p:txBody>
          <a:bodyPr anchor="ctr">
            <a:normAutofit/>
          </a:bodyPr>
          <a:lstStyle/>
          <a:p>
            <a:r>
              <a:rPr lang="en-US" sz="3200"/>
              <a:t>Country Profile</a:t>
            </a:r>
            <a:endParaRPr lang="en-US" sz="3200">
              <a:cs typeface="Calibri"/>
            </a:endParaRPr>
          </a:p>
        </p:txBody>
      </p:sp>
      <p:grpSp>
        <p:nvGrpSpPr>
          <p:cNvPr id="15" name="Group 14">
            <a:extLst>
              <a:ext uri="{FF2B5EF4-FFF2-40B4-BE49-F238E27FC236}">
                <a16:creationId xmlns:a16="http://schemas.microsoft.com/office/drawing/2014/main" id="{B55BF12C-3FC6-4E92-92C4-7C9925B173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719049"/>
            <a:ext cx="181579" cy="1340860"/>
            <a:chOff x="56167" y="899960"/>
            <a:chExt cx="242107" cy="1340860"/>
          </a:xfrm>
        </p:grpSpPr>
        <p:sp>
          <p:nvSpPr>
            <p:cNvPr id="8" name="Rectangle 2">
              <a:extLst>
                <a:ext uri="{FF2B5EF4-FFF2-40B4-BE49-F238E27FC236}">
                  <a16:creationId xmlns:a16="http://schemas.microsoft.com/office/drawing/2014/main" id="{3CC76FA5-E71D-4FC8-81E7-27C66828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AE10A6F3-3452-428C-9C74-85A4D6146C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5D71853A-FDC6-4D58-9A42-EED03B49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2585397D-128D-4883-B73A-DFCAF0FCD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0868E2EA-C5D7-45DA-A84D-4225891AF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9E82D2E0-AFCC-4D46-AE44-C6C49D3CC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4C3A92EF-4CB7-4E2E-9111-DD956182D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F36B80B8-1B67-4880-B571-E37842E66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61BA57F1-C138-4ADF-8EDD-DE6CE779C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BACAB3D3-2D49-4897-A4DE-20FCCC797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9B379655-5001-4120-A505-F2E96BA43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F813094A-AB99-4746-ADBB-F9CDF6428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A4D8427-37CA-4237-BB27-1812CB580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A6E5F87B-1136-4AAF-9DA5-FF64974C35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484B1FE0-5D1C-4B7F-8BBF-AA18FAFCF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246FCE7F-379E-4451-940F-C21275F42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907BEA50-D6CF-4EF5-A0E8-B1D98874C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004C5CFF-5DAC-4920-8B07-7746DFFB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4E4ACF7F-55DE-491A-B57B-FDFE92213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06E22DC0-049E-4AA6-92E0-37FB9F1B9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45770" y="2838359"/>
            <a:ext cx="3950208" cy="3379561"/>
          </a:xfrm>
        </p:spPr>
        <p:txBody>
          <a:bodyPr anchor="ctr">
            <a:normAutofit fontScale="92500" lnSpcReduction="10000"/>
          </a:bodyPr>
          <a:lstStyle/>
          <a:p>
            <a:pPr marL="0" indent="0">
              <a:buNone/>
            </a:pPr>
            <a:r>
              <a:rPr lang="en-US" sz="1600" dirty="0"/>
              <a:t>1884 to Present</a:t>
            </a:r>
            <a:endParaRPr lang="en-US" sz="1600" dirty="0">
              <a:cs typeface="Calibri"/>
            </a:endParaRPr>
          </a:p>
          <a:p>
            <a:r>
              <a:rPr lang="en-US" sz="1600" dirty="0" err="1"/>
              <a:t>Kamerun</a:t>
            </a:r>
            <a:r>
              <a:rPr lang="en-US" sz="1600" dirty="0"/>
              <a:t> became a Germany colony in 1884. In 1919, after World War I, Cameroun was ceded to, and partitioned by, France and Britain. This colonial legacy has had a lasting impact, as present-day Cameroon is divided along cultural, political, and linguistic lines based on the colonial powers that oversaw Francophone and Anglophone Cameroon.</a:t>
            </a:r>
          </a:p>
          <a:p>
            <a:r>
              <a:rPr lang="en-US" sz="1600" dirty="0"/>
              <a:t>Today, ~80% of Cameroonians are French-speakers (Francophones), and live in Eastern Cameroon. The remaining 20% are English-speakers (Anglophones) and live in Western Cameroon.</a:t>
            </a:r>
          </a:p>
        </p:txBody>
      </p:sp>
      <p:pic>
        <p:nvPicPr>
          <p:cNvPr id="5" name="Picture 4" descr="86d2a44ea126c7ebfa8058c31628af1f">
            <a:extLst>
              <a:ext uri="{FF2B5EF4-FFF2-40B4-BE49-F238E27FC236}">
                <a16:creationId xmlns:a16="http://schemas.microsoft.com/office/drawing/2014/main" id="{136DE406-A844-4AD4-A6F1-93F409D4EB37}"/>
              </a:ext>
            </a:extLst>
          </p:cNvPr>
          <p:cNvPicPr>
            <a:picLocks noChangeAspect="1"/>
          </p:cNvPicPr>
          <p:nvPr/>
        </p:nvPicPr>
        <p:blipFill rotWithShape="1">
          <a:blip r:embed="rId2"/>
          <a:srcRect t="12437" r="-4" b="-4"/>
          <a:stretch/>
        </p:blipFill>
        <p:spPr>
          <a:xfrm>
            <a:off x="5877306" y="576072"/>
            <a:ext cx="2983230" cy="2679192"/>
          </a:xfrm>
          <a:prstGeom prst="rect">
            <a:avLst/>
          </a:prstGeom>
        </p:spPr>
      </p:pic>
      <p:pic>
        <p:nvPicPr>
          <p:cNvPr id="6" name="Picture 5" descr="007cd11907ec44a7dc0d191704ea610a">
            <a:extLst>
              <a:ext uri="{FF2B5EF4-FFF2-40B4-BE49-F238E27FC236}">
                <a16:creationId xmlns:a16="http://schemas.microsoft.com/office/drawing/2014/main" id="{CBAA8115-B3C8-45B4-8042-221B07F5985C}"/>
              </a:ext>
            </a:extLst>
          </p:cNvPr>
          <p:cNvPicPr>
            <a:picLocks noChangeAspect="1"/>
          </p:cNvPicPr>
          <p:nvPr/>
        </p:nvPicPr>
        <p:blipFill rotWithShape="1">
          <a:blip r:embed="rId3"/>
          <a:srcRect r="10639" b="-5"/>
          <a:stretch/>
        </p:blipFill>
        <p:spPr>
          <a:xfrm>
            <a:off x="5877306" y="3429000"/>
            <a:ext cx="2983230" cy="2679192"/>
          </a:xfrm>
          <a:prstGeom prst="rect">
            <a:avLst/>
          </a:prstGeom>
        </p:spPr>
      </p:pic>
      <p:sp>
        <p:nvSpPr>
          <p:cNvPr id="37" name="Rectangle 36">
            <a:extLst>
              <a:ext uri="{FF2B5EF4-FFF2-40B4-BE49-F238E27FC236}">
                <a16:creationId xmlns:a16="http://schemas.microsoft.com/office/drawing/2014/main" id="{4E6624E0-4F60-48BC-A7A3-E9E39558C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F3B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defTabSz="914400">
              <a:lnSpc>
                <a:spcPct val="90000"/>
              </a:lnSpc>
            </a:pPr>
            <a:r>
              <a:rPr lang="en-US" sz="3700">
                <a:solidFill>
                  <a:srgbClr val="FFFFFF"/>
                </a:solidFill>
              </a:rPr>
              <a:t>Arrest Warrants Issued for Separatist Leaders</a:t>
            </a:r>
            <a:endParaRPr lang="en-US"/>
          </a:p>
        </p:txBody>
      </p:sp>
      <p:pic>
        <p:nvPicPr>
          <p:cNvPr id="5" name="Picture 5" descr="A person wearing a suit and tie smiling at the camera&#10;&#10;Description generated with very high confidence">
            <a:extLst>
              <a:ext uri="{FF2B5EF4-FFF2-40B4-BE49-F238E27FC236}">
                <a16:creationId xmlns:a16="http://schemas.microsoft.com/office/drawing/2014/main" id="{9FA8798D-B3DE-4F2F-8BF0-BD8C94B96F63}"/>
              </a:ext>
            </a:extLst>
          </p:cNvPr>
          <p:cNvPicPr>
            <a:picLocks noGrp="1" noChangeAspect="1"/>
          </p:cNvPicPr>
          <p:nvPr>
            <p:ph sz="half" idx="2"/>
          </p:nvPr>
        </p:nvPicPr>
        <p:blipFill rotWithShape="1">
          <a:blip r:embed="rId2"/>
          <a:srcRect l="7422" r="12670"/>
          <a:stretch/>
        </p:blipFill>
        <p:spPr>
          <a:xfrm>
            <a:off x="245660" y="321733"/>
            <a:ext cx="5293729" cy="4107392"/>
          </a:xfrm>
          <a:prstGeom prst="rect">
            <a:avLst/>
          </a:prstGeom>
        </p:spPr>
      </p:pic>
      <p:sp>
        <p:nvSpPr>
          <p:cNvPr id="28" name="Rectangle 2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51600" y="483675"/>
            <a:ext cx="3251459" cy="5876720"/>
          </a:xfrm>
        </p:spPr>
        <p:txBody>
          <a:bodyPr vert="horz" lIns="91440" tIns="45720" rIns="91440" bIns="45720" rtlCol="0" anchor="ctr">
            <a:normAutofit/>
          </a:bodyPr>
          <a:lstStyle/>
          <a:p>
            <a:pPr marL="114300" indent="0" defTabSz="914400">
              <a:lnSpc>
                <a:spcPct val="90000"/>
              </a:lnSpc>
              <a:buNone/>
            </a:pPr>
            <a:r>
              <a:rPr lang="en-US" sz="1400" dirty="0">
                <a:solidFill>
                  <a:srgbClr val="FFFFFF"/>
                </a:solidFill>
              </a:rPr>
              <a:t>October 2017</a:t>
            </a:r>
            <a:endParaRPr lang="en-US" sz="1400" dirty="0"/>
          </a:p>
          <a:p>
            <a:pPr marL="400050" indent="-285750" defTabSz="914400">
              <a:lnSpc>
                <a:spcPct val="90000"/>
              </a:lnSpc>
            </a:pPr>
            <a:r>
              <a:rPr lang="en-US" sz="1400" dirty="0">
                <a:solidFill>
                  <a:srgbClr val="FFFFFF"/>
                </a:solidFill>
              </a:rPr>
              <a:t>Cameroon issued international arrest warrants for 15 separatist leaders, including the president of the Anglophone consortium, </a:t>
            </a:r>
            <a:r>
              <a:rPr lang="en-US" sz="1400" dirty="0" err="1">
                <a:solidFill>
                  <a:srgbClr val="FFFFFF"/>
                </a:solidFill>
              </a:rPr>
              <a:t>Sisiku</a:t>
            </a:r>
            <a:r>
              <a:rPr lang="en-US" sz="1400" dirty="0">
                <a:solidFill>
                  <a:srgbClr val="FFFFFF"/>
                </a:solidFill>
              </a:rPr>
              <a:t> </a:t>
            </a:r>
            <a:r>
              <a:rPr lang="en-US" sz="1400" dirty="0" err="1">
                <a:solidFill>
                  <a:srgbClr val="FFFFFF"/>
                </a:solidFill>
              </a:rPr>
              <a:t>Ayuk</a:t>
            </a:r>
            <a:r>
              <a:rPr lang="en-US" sz="1400" dirty="0">
                <a:solidFill>
                  <a:srgbClr val="FFFFFF"/>
                </a:solidFill>
              </a:rPr>
              <a:t> </a:t>
            </a:r>
            <a:r>
              <a:rPr lang="en-US" sz="1400" dirty="0" err="1">
                <a:solidFill>
                  <a:srgbClr val="FFFFFF"/>
                </a:solidFill>
              </a:rPr>
              <a:t>Tabe</a:t>
            </a:r>
            <a:r>
              <a:rPr lang="en-US" sz="1400" dirty="0">
                <a:solidFill>
                  <a:srgbClr val="FFFFFF"/>
                </a:solidFill>
              </a:rPr>
              <a:t>, who was later sentenced to life in prison. </a:t>
            </a:r>
          </a:p>
          <a:p>
            <a:pPr marL="400050" indent="-285750" defTabSz="914400">
              <a:lnSpc>
                <a:spcPct val="90000"/>
              </a:lnSpc>
            </a:pPr>
            <a:r>
              <a:rPr lang="en-US" sz="1400" dirty="0">
                <a:solidFill>
                  <a:srgbClr val="FFFFFF"/>
                </a:solidFill>
              </a:rPr>
              <a:t>November 2017 brought conflicts between Cambodian and separatist groups, with violent acts committed by both sides. Throughout the month, 8 soldiers, 14 civilians, and 5 fugitives were killed in conflicts, however, news reports indicate more fatalities than those recorded. </a:t>
            </a:r>
            <a:r>
              <a:rPr lang="en-US" sz="1400" dirty="0">
                <a:solidFill>
                  <a:srgbClr val="FFFFFF"/>
                </a:solidFill>
                <a:cs typeface="Calibri"/>
              </a:rPr>
              <a:t>Stage 6: Polarization</a:t>
            </a:r>
            <a:endParaRPr lang="en-US" dirty="0">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Violence and Arrests in Dadi</a:t>
            </a:r>
          </a:p>
        </p:txBody>
      </p:sp>
      <p:sp>
        <p:nvSpPr>
          <p:cNvPr id="3" name="Content Placeholder 2"/>
          <p:cNvSpPr>
            <a:spLocks noGrp="1"/>
          </p:cNvSpPr>
          <p:nvPr>
            <p:ph sz="half" idx="1"/>
          </p:nvPr>
        </p:nvSpPr>
        <p:spPr>
          <a:xfrm>
            <a:off x="628650" y="2191807"/>
            <a:ext cx="3948792" cy="3985155"/>
          </a:xfrm>
        </p:spPr>
        <p:txBody>
          <a:bodyPr vert="horz" lIns="91440" tIns="45720" rIns="91440" bIns="45720" rtlCol="0" anchor="t">
            <a:normAutofit/>
          </a:bodyPr>
          <a:lstStyle/>
          <a:p>
            <a:pPr marL="114300" indent="0" defTabSz="914400">
              <a:lnSpc>
                <a:spcPct val="90000"/>
              </a:lnSpc>
              <a:buNone/>
            </a:pPr>
            <a:r>
              <a:rPr lang="en-US" sz="1700" dirty="0"/>
              <a:t>December 12, 2017 to December 16, 2017 </a:t>
            </a:r>
          </a:p>
          <a:p>
            <a:pPr marL="400050" indent="-285750" defTabSz="914400">
              <a:lnSpc>
                <a:spcPct val="90000"/>
              </a:lnSpc>
            </a:pPr>
            <a:r>
              <a:rPr lang="en-US" sz="1700" dirty="0"/>
              <a:t>Approximately 23 civilians were arrested in </a:t>
            </a:r>
            <a:r>
              <a:rPr lang="en-US" sz="1700" dirty="0" err="1"/>
              <a:t>Dadi</a:t>
            </a:r>
            <a:r>
              <a:rPr lang="en-US" sz="1700" dirty="0"/>
              <a:t> and held for 3 days, during which time they were taken from their homes, blindfolded, beaten, and tortured. They were charged with secession, incitement to commit violence, and terrorism.</a:t>
            </a:r>
            <a:endParaRPr lang="en-US" sz="1700" dirty="0">
              <a:cs typeface="Calibri"/>
            </a:endParaRPr>
          </a:p>
          <a:p>
            <a:pPr marL="400050" indent="-285750" defTabSz="914400">
              <a:lnSpc>
                <a:spcPct val="90000"/>
              </a:lnSpc>
            </a:pPr>
            <a:r>
              <a:rPr lang="en-US" sz="1700" dirty="0">
                <a:cs typeface="Calibri"/>
              </a:rPr>
              <a:t>Stage 6 and Stage </a:t>
            </a:r>
            <a:r>
              <a:rPr lang="en-US" sz="1700" dirty="0">
                <a:ea typeface="+mn-lt"/>
                <a:cs typeface="+mn-lt"/>
              </a:rPr>
              <a:t>8: Polarization and Persecution</a:t>
            </a:r>
          </a:p>
        </p:txBody>
      </p:sp>
      <p:pic>
        <p:nvPicPr>
          <p:cNvPr id="12" name="Picture 12" descr="A picture containing indoor, sitting, open, laying&#10;&#10;Description generated with very high confidence">
            <a:extLst>
              <a:ext uri="{FF2B5EF4-FFF2-40B4-BE49-F238E27FC236}">
                <a16:creationId xmlns:a16="http://schemas.microsoft.com/office/drawing/2014/main" id="{9653B94F-5D8A-4BBD-9F7F-AB9A6301793F}"/>
              </a:ext>
            </a:extLst>
          </p:cNvPr>
          <p:cNvPicPr>
            <a:picLocks noGrp="1" noChangeAspect="1"/>
          </p:cNvPicPr>
          <p:nvPr>
            <p:ph sz="half" idx="2"/>
          </p:nvPr>
        </p:nvPicPr>
        <p:blipFill>
          <a:blip r:embed="rId2"/>
          <a:stretch>
            <a:fillRect/>
          </a:stretch>
        </p:blipFill>
        <p:spPr>
          <a:xfrm>
            <a:off x="4797017" y="2607275"/>
            <a:ext cx="4195015" cy="1982144"/>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vert="horz" lIns="91440" tIns="45720" rIns="91440" bIns="45720" rtlCol="0" anchor="ctr">
            <a:normAutofit/>
          </a:bodyPr>
          <a:lstStyle/>
          <a:p>
            <a:pPr algn="l" defTabSz="914400">
              <a:lnSpc>
                <a:spcPct val="90000"/>
              </a:lnSpc>
            </a:pPr>
            <a:r>
              <a:rPr lang="en-US" sz="2400"/>
              <a:t>Village Raid, Arson, &amp; Executions in South West Region</a:t>
            </a:r>
          </a:p>
        </p:txBody>
      </p:sp>
      <p:sp>
        <p:nvSpPr>
          <p:cNvPr id="44" name="Rectangle 4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3975480" y="641850"/>
            <a:ext cx="4539870" cy="1535865"/>
          </a:xfrm>
        </p:spPr>
        <p:txBody>
          <a:bodyPr vert="horz" lIns="91440" tIns="45720" rIns="91440" bIns="45720" rtlCol="0" anchor="ctr">
            <a:normAutofit/>
          </a:bodyPr>
          <a:lstStyle/>
          <a:p>
            <a:pPr marL="0" indent="0" defTabSz="914400">
              <a:lnSpc>
                <a:spcPct val="90000"/>
              </a:lnSpc>
              <a:buNone/>
            </a:pPr>
            <a:r>
              <a:rPr lang="en-US" sz="1400" dirty="0"/>
              <a:t>December 13, 2017 </a:t>
            </a:r>
          </a:p>
          <a:p>
            <a:pPr marL="400050" indent="-228600" defTabSz="914400">
              <a:lnSpc>
                <a:spcPct val="90000"/>
              </a:lnSpc>
              <a:buFont typeface="Arial" panose="020B0604020202020204" pitchFamily="34" charset="0"/>
              <a:buChar char="•"/>
            </a:pPr>
            <a:r>
              <a:rPr lang="en-US" sz="1400" dirty="0"/>
              <a:t>In the first half of 2017, Cameroonian troops went into the </a:t>
            </a:r>
            <a:r>
              <a:rPr lang="en-US" sz="1400" dirty="0" err="1"/>
              <a:t>Bodam</a:t>
            </a:r>
            <a:r>
              <a:rPr lang="en-US" sz="1400" dirty="0"/>
              <a:t> region and the village of </a:t>
            </a:r>
            <a:r>
              <a:rPr lang="en-US" sz="1400" dirty="0" err="1"/>
              <a:t>Kajifu</a:t>
            </a:r>
            <a:r>
              <a:rPr lang="en-US" sz="1400" dirty="0"/>
              <a:t> where they conducted raids, burnt or destroyed property, and committed unlawful killings in response to resistance movements that had been occurring. </a:t>
            </a:r>
          </a:p>
          <a:p>
            <a:pPr marL="400050" indent="-228600" defTabSz="914400">
              <a:lnSpc>
                <a:spcPct val="90000"/>
              </a:lnSpc>
              <a:buFont typeface="Arial" panose="020B0604020202020204" pitchFamily="34" charset="0"/>
              <a:buChar char="•"/>
            </a:pPr>
            <a:r>
              <a:rPr lang="en-US" sz="1400" dirty="0"/>
              <a:t>Stage 8: Persecution</a:t>
            </a:r>
          </a:p>
        </p:txBody>
      </p:sp>
      <p:pic>
        <p:nvPicPr>
          <p:cNvPr id="5" name="Picture 5" descr="A group of people near a sign&#10;&#10;Description generated with very high confidence">
            <a:extLst>
              <a:ext uri="{FF2B5EF4-FFF2-40B4-BE49-F238E27FC236}">
                <a16:creationId xmlns:a16="http://schemas.microsoft.com/office/drawing/2014/main" id="{8E29222E-B840-461F-84C7-70E5A4A808AE}"/>
              </a:ext>
            </a:extLst>
          </p:cNvPr>
          <p:cNvPicPr>
            <a:picLocks noGrp="1" noChangeAspect="1"/>
          </p:cNvPicPr>
          <p:nvPr>
            <p:ph sz="half" idx="2"/>
          </p:nvPr>
        </p:nvPicPr>
        <p:blipFill rotWithShape="1">
          <a:blip r:embed="rId2"/>
          <a:srcRect r="3866" b="-1"/>
          <a:stretch/>
        </p:blipFill>
        <p:spPr>
          <a:xfrm>
            <a:off x="415812" y="2731167"/>
            <a:ext cx="8375585" cy="34849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560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100">
                <a:solidFill>
                  <a:srgbClr val="FFFFFF"/>
                </a:solidFill>
              </a:rPr>
              <a:t>Displacements in First 18 Months of Conflict</a:t>
            </a:r>
          </a:p>
        </p:txBody>
      </p:sp>
      <p:pic>
        <p:nvPicPr>
          <p:cNvPr id="5" name="Picture 5" descr="A group of people sitting in front of a building&#10;&#10;Description generated with very high confidence">
            <a:extLst>
              <a:ext uri="{FF2B5EF4-FFF2-40B4-BE49-F238E27FC236}">
                <a16:creationId xmlns:a16="http://schemas.microsoft.com/office/drawing/2014/main" id="{8158C70B-8FE9-4AA2-B1B2-0B8A6F9F8D0E}"/>
              </a:ext>
            </a:extLst>
          </p:cNvPr>
          <p:cNvPicPr>
            <a:picLocks noGrp="1" noChangeAspect="1"/>
          </p:cNvPicPr>
          <p:nvPr>
            <p:ph sz="half" idx="2"/>
          </p:nvPr>
        </p:nvPicPr>
        <p:blipFill rotWithShape="1">
          <a:blip r:embed="rId2"/>
          <a:srcRect l="8598" r="9885" b="2"/>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45812" y="321629"/>
            <a:ext cx="3257247" cy="6079278"/>
          </a:xfrm>
        </p:spPr>
        <p:txBody>
          <a:bodyPr vert="horz" lIns="91440" tIns="45720" rIns="91440" bIns="45720" rtlCol="0" anchor="ctr">
            <a:normAutofit/>
          </a:bodyPr>
          <a:lstStyle/>
          <a:p>
            <a:pPr marL="114300" indent="0" defTabSz="914400">
              <a:lnSpc>
                <a:spcPct val="90000"/>
              </a:lnSpc>
              <a:buNone/>
            </a:pPr>
            <a:r>
              <a:rPr lang="en-US" sz="1600" dirty="0">
                <a:solidFill>
                  <a:srgbClr val="FFFFFF"/>
                </a:solidFill>
              </a:rPr>
              <a:t>April 2018</a:t>
            </a:r>
            <a:endParaRPr lang="en-US" sz="1600" dirty="0">
              <a:solidFill>
                <a:srgbClr val="FFFFFF"/>
              </a:solidFill>
              <a:cs typeface="Calibri"/>
            </a:endParaRPr>
          </a:p>
          <a:p>
            <a:pPr marL="400050" indent="-285750" defTabSz="914400">
              <a:lnSpc>
                <a:spcPct val="90000"/>
              </a:lnSpc>
            </a:pPr>
            <a:r>
              <a:rPr lang="en-US" sz="1600" dirty="0">
                <a:solidFill>
                  <a:srgbClr val="FFFFFF"/>
                </a:solidFill>
              </a:rPr>
              <a:t>160,000 people have been internally displaced in the first 18 months of the conflict.  80% of displaced people have found refuge in the forest. More than 21,000 Cameroonians have also been registered as refugees in the Cross River, Benue and </a:t>
            </a:r>
            <a:r>
              <a:rPr lang="en-US" sz="1600" dirty="0" err="1">
                <a:solidFill>
                  <a:srgbClr val="FFFFFF"/>
                </a:solidFill>
              </a:rPr>
              <a:t>Akwa</a:t>
            </a:r>
            <a:r>
              <a:rPr lang="en-US" sz="1600" dirty="0">
                <a:solidFill>
                  <a:srgbClr val="FFFFFF"/>
                </a:solidFill>
              </a:rPr>
              <a:t> Ibom States in Nigeria. Displacements have affected their ability to access food and clean drinking water, health services,  shelter, education and protection.</a:t>
            </a:r>
            <a:endParaRPr lang="en-US" sz="1600" dirty="0">
              <a:solidFill>
                <a:srgbClr val="FFFFFF"/>
              </a:solidFill>
              <a:cs typeface="Calibri"/>
            </a:endParaRPr>
          </a:p>
          <a:p>
            <a:pPr marL="400050" indent="-285750" defTabSz="914400">
              <a:lnSpc>
                <a:spcPct val="90000"/>
              </a:lnSpc>
            </a:pPr>
            <a:r>
              <a:rPr lang="en-US" sz="1600" dirty="0">
                <a:solidFill>
                  <a:srgbClr val="FFFFFF"/>
                </a:solidFill>
                <a:cs typeface="Calibri"/>
              </a:rPr>
              <a:t>Stage 8: Persecution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747" y="803325"/>
            <a:ext cx="3985902" cy="1325563"/>
          </a:xfrm>
        </p:spPr>
        <p:txBody>
          <a:bodyPr vert="horz" lIns="91440" tIns="45720" rIns="91440" bIns="45720" rtlCol="0" anchor="ctr">
            <a:normAutofit/>
          </a:bodyPr>
          <a:lstStyle/>
          <a:p>
            <a:pPr algn="l" defTabSz="914400">
              <a:lnSpc>
                <a:spcPct val="90000"/>
              </a:lnSpc>
            </a:pPr>
            <a:r>
              <a:rPr lang="en-US"/>
              <a:t>Re-Election of President Biya</a:t>
            </a:r>
          </a:p>
        </p:txBody>
      </p:sp>
      <p:sp>
        <p:nvSpPr>
          <p:cNvPr id="7"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163F7757-FE58-4005-90E2-A6078E7EBE6B}"/>
              </a:ext>
            </a:extLst>
          </p:cNvPr>
          <p:cNvPicPr>
            <a:picLocks noGrp="1" noChangeAspect="1"/>
          </p:cNvPicPr>
          <p:nvPr>
            <p:ph sz="half" idx="2"/>
          </p:nvPr>
        </p:nvPicPr>
        <p:blipFill rotWithShape="1">
          <a:blip r:embed="rId2"/>
          <a:srcRect l="36076" r="23326"/>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p:cNvSpPr>
            <a:spLocks noGrp="1"/>
          </p:cNvSpPr>
          <p:nvPr>
            <p:ph sz="half" idx="1"/>
          </p:nvPr>
        </p:nvSpPr>
        <p:spPr>
          <a:xfrm>
            <a:off x="4675746" y="2279018"/>
            <a:ext cx="3985908" cy="3375920"/>
          </a:xfrm>
        </p:spPr>
        <p:txBody>
          <a:bodyPr vert="horz" lIns="91440" tIns="45720" rIns="91440" bIns="45720" rtlCol="0" anchor="t">
            <a:normAutofit/>
          </a:bodyPr>
          <a:lstStyle/>
          <a:p>
            <a:pPr marL="114300" indent="0" defTabSz="914400">
              <a:lnSpc>
                <a:spcPct val="90000"/>
              </a:lnSpc>
              <a:buNone/>
            </a:pPr>
            <a:endParaRPr lang="en-US" sz="1600" dirty="0">
              <a:cs typeface="Calibri"/>
            </a:endParaRPr>
          </a:p>
          <a:p>
            <a:pPr marL="114300" indent="0" defTabSz="914400">
              <a:lnSpc>
                <a:spcPct val="90000"/>
              </a:lnSpc>
              <a:buNone/>
            </a:pPr>
            <a:r>
              <a:rPr lang="en-US" sz="1600" dirty="0"/>
              <a:t>October 2018</a:t>
            </a:r>
          </a:p>
          <a:p>
            <a:pPr indent="-228600" defTabSz="914400">
              <a:lnSpc>
                <a:spcPct val="90000"/>
              </a:lnSpc>
              <a:buFont typeface="Arial" panose="020B0604020202020204" pitchFamily="34" charset="0"/>
              <a:buChar char="•"/>
            </a:pPr>
            <a:r>
              <a:rPr lang="en-US" sz="1600" dirty="0"/>
              <a:t>In October 2018, the re-election of President </a:t>
            </a:r>
            <a:r>
              <a:rPr lang="en-US" sz="1600" dirty="0" err="1"/>
              <a:t>Biya</a:t>
            </a:r>
            <a:r>
              <a:rPr lang="en-US" sz="1600" dirty="0"/>
              <a:t> was announced for his 7th term in office. The election had a very low voter turnout, particularly within Anglophone communities due to threats of violence. Some activists were placed on house arrest in advance of the elections to ensure they could not participate. Opposition groups were also silenced in advance of the elections. </a:t>
            </a:r>
            <a:endParaRPr lang="en-US" dirty="0"/>
          </a:p>
        </p:txBody>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832018"/>
            <a:ext cx="2468166" cy="2452687"/>
          </a:xfrm>
        </p:spPr>
        <p:txBody>
          <a:bodyPr anchor="ctr">
            <a:normAutofit/>
          </a:bodyPr>
          <a:lstStyle/>
          <a:p>
            <a:r>
              <a:rPr lang="en-US" sz="3100"/>
              <a:t>Opposition Leader's Arrest</a:t>
            </a:r>
          </a:p>
        </p:txBody>
      </p:sp>
      <p:pic>
        <p:nvPicPr>
          <p:cNvPr id="4" name="Picture 4" descr="A group of people posing for the camera&#10;&#10;Description generated with very high confidence">
            <a:extLst>
              <a:ext uri="{FF2B5EF4-FFF2-40B4-BE49-F238E27FC236}">
                <a16:creationId xmlns:a16="http://schemas.microsoft.com/office/drawing/2014/main" id="{B1CEC5E8-69B3-4634-8E90-C07734E1FD52}"/>
              </a:ext>
            </a:extLst>
          </p:cNvPr>
          <p:cNvPicPr>
            <a:picLocks noChangeAspect="1"/>
          </p:cNvPicPr>
          <p:nvPr/>
        </p:nvPicPr>
        <p:blipFill rotWithShape="1">
          <a:blip r:embed="rId2"/>
          <a:srcRect b="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832019"/>
            <a:ext cx="5614060" cy="2868323"/>
          </a:xfrm>
        </p:spPr>
        <p:txBody>
          <a:bodyPr anchor="ctr">
            <a:normAutofit/>
          </a:bodyPr>
          <a:lstStyle/>
          <a:p>
            <a:pPr marL="0" indent="0">
              <a:buNone/>
            </a:pPr>
            <a:r>
              <a:rPr lang="en-US" sz="2000" dirty="0"/>
              <a:t>January 25, 2019</a:t>
            </a:r>
            <a:endParaRPr lang="en-US" sz="1600" dirty="0">
              <a:cs typeface="Calibri"/>
            </a:endParaRPr>
          </a:p>
          <a:p>
            <a:r>
              <a:rPr lang="en-US" sz="1600" dirty="0"/>
              <a:t>After the presidential elections, </a:t>
            </a:r>
            <a:r>
              <a:rPr lang="en-US" sz="1600" b="1" dirty="0"/>
              <a:t>Maurice </a:t>
            </a:r>
            <a:r>
              <a:rPr lang="en-US" sz="1600" b="1" dirty="0" err="1"/>
              <a:t>Kamto</a:t>
            </a:r>
            <a:r>
              <a:rPr lang="en-US" sz="1600" dirty="0"/>
              <a:t>, leader of the Cameroon Renaissance Movement (</a:t>
            </a:r>
            <a:r>
              <a:rPr lang="en-US" sz="1600" b="1" dirty="0"/>
              <a:t>MRC</a:t>
            </a:r>
            <a:r>
              <a:rPr lang="en-US" sz="1600" dirty="0"/>
              <a:t>), claimed that the official results were rigged. His party organized several mass demonstrations across the country. The protesters’ demands included ceasing the violence in the anglophone regions. Hundreds of members of the opposition were arrested and </a:t>
            </a:r>
            <a:r>
              <a:rPr lang="en-US" sz="1600" dirty="0" err="1"/>
              <a:t>Kamto</a:t>
            </a:r>
            <a:r>
              <a:rPr lang="en-US" sz="1600" dirty="0"/>
              <a:t> was prosecuted for eight different charges, including sedition.</a:t>
            </a:r>
            <a:endParaRPr lang="en-US" sz="1600" dirty="0">
              <a:cs typeface="Calibri"/>
            </a:endParaRPr>
          </a:p>
          <a:p>
            <a:r>
              <a:rPr lang="en-US" sz="1600" dirty="0">
                <a:cs typeface="Calibri"/>
              </a:rPr>
              <a:t>Stage 6: Polarization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D617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b="1">
                <a:solidFill>
                  <a:srgbClr val="FFFFFF"/>
                </a:solidFill>
              </a:rPr>
              <a:t>New BIR Attacks</a:t>
            </a:r>
            <a:endParaRPr lang="en-US" b="1">
              <a:solidFill>
                <a:srgbClr val="FFFFFF"/>
              </a:solidFill>
              <a:cs typeface="Calibri"/>
            </a:endParaRPr>
          </a:p>
        </p:txBody>
      </p:sp>
      <p:pic>
        <p:nvPicPr>
          <p:cNvPr id="4" name="Picture 4" descr="A person in a military uniform&#10;&#10;Description generated with very high confidence">
            <a:extLst>
              <a:ext uri="{FF2B5EF4-FFF2-40B4-BE49-F238E27FC236}">
                <a16:creationId xmlns:a16="http://schemas.microsoft.com/office/drawing/2014/main" id="{408353AF-1BAA-422A-9A46-90D754CBFC66}"/>
              </a:ext>
            </a:extLst>
          </p:cNvPr>
          <p:cNvPicPr>
            <a:picLocks noChangeAspect="1"/>
          </p:cNvPicPr>
          <p:nvPr/>
        </p:nvPicPr>
        <p:blipFill rotWithShape="1">
          <a:blip r:embed="rId2"/>
          <a:srcRect l="1218" r="10881" b="-2"/>
          <a:stretch/>
        </p:blipFill>
        <p:spPr>
          <a:xfrm>
            <a:off x="245660" y="2454903"/>
            <a:ext cx="5293729" cy="408025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8" name="Rectangle 3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vert="horz" lIns="91440" tIns="45720" rIns="91440" bIns="45720" rtlCol="0" anchor="ctr">
            <a:normAutofit/>
          </a:bodyPr>
          <a:lstStyle/>
          <a:p>
            <a:pPr marL="0" indent="0">
              <a:buNone/>
            </a:pPr>
            <a:endParaRPr lang="en-US" sz="1600" dirty="0">
              <a:solidFill>
                <a:srgbClr val="FFFFFF"/>
              </a:solidFill>
              <a:cs typeface="Calibri"/>
            </a:endParaRPr>
          </a:p>
          <a:p>
            <a:pPr marL="0" indent="0">
              <a:buNone/>
            </a:pPr>
            <a:r>
              <a:rPr lang="en-US" sz="1600" dirty="0">
                <a:solidFill>
                  <a:srgbClr val="FFFFFF"/>
                </a:solidFill>
                <a:cs typeface="Calibri"/>
              </a:rPr>
              <a:t>January 2019 to Present</a:t>
            </a:r>
          </a:p>
          <a:p>
            <a:r>
              <a:rPr lang="en-US" sz="1600" dirty="0">
                <a:solidFill>
                  <a:srgbClr val="FFFFFF"/>
                </a:solidFill>
              </a:rPr>
              <a:t>There have recently been numerous reports of killings, destruction of property, and torture perpetrated by security forces, notably the Rapid Intervention Battalion (BIR), an elite unit supported by the US. The government maintained a dismissive public attitude towards the crimes but failed to investigate and punish them. </a:t>
            </a:r>
          </a:p>
          <a:p>
            <a:r>
              <a:rPr lang="en-US" sz="1600" dirty="0">
                <a:solidFill>
                  <a:srgbClr val="FFFFFF"/>
                </a:solidFill>
                <a:cs typeface="Calibri"/>
              </a:rPr>
              <a:t>Stage 9: Extermination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7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posing for the camera&#10;&#10;Description generated with very high confidence">
            <a:extLst>
              <a:ext uri="{FF2B5EF4-FFF2-40B4-BE49-F238E27FC236}">
                <a16:creationId xmlns:a16="http://schemas.microsoft.com/office/drawing/2014/main" id="{BAE1DF19-0212-42DD-8FC2-CFF085D9F333}"/>
              </a:ext>
            </a:extLst>
          </p:cNvPr>
          <p:cNvPicPr>
            <a:picLocks noChangeAspect="1"/>
          </p:cNvPicPr>
          <p:nvPr/>
        </p:nvPicPr>
        <p:blipFill rotWithShape="1">
          <a:blip r:embed="rId2">
            <a:alphaModFix amt="35000"/>
          </a:blip>
          <a:srcRect l="7625" r="3374" b="-2"/>
          <a:stretch/>
        </p:blipFill>
        <p:spPr>
          <a:xfrm>
            <a:off x="20" y="10"/>
            <a:ext cx="9143979" cy="6857990"/>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b="1">
                <a:solidFill>
                  <a:srgbClr val="FFFFFF"/>
                </a:solidFill>
              </a:rPr>
              <a:t>New Armed Separatists Attacks</a:t>
            </a:r>
            <a:endParaRPr lang="en-US" sz="3500" b="1">
              <a:solidFill>
                <a:srgbClr val="FFFFFF"/>
              </a:solidFill>
              <a:cs typeface="Calibri"/>
            </a:endParaRPr>
          </a:p>
        </p:txBody>
      </p:sp>
      <p:cxnSp>
        <p:nvCxnSpPr>
          <p:cNvPr id="71" name="Straight Connector 7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vert="horz" lIns="91440" tIns="45720" rIns="91440" bIns="45720" rtlCol="0" anchor="ctr">
            <a:normAutofit/>
          </a:bodyPr>
          <a:lstStyle/>
          <a:p>
            <a:pPr marL="0" indent="0">
              <a:buNone/>
            </a:pPr>
            <a:r>
              <a:rPr lang="en-US" sz="1800" b="1" dirty="0">
                <a:solidFill>
                  <a:srgbClr val="FFFFFF"/>
                </a:solidFill>
                <a:cs typeface="Calibri"/>
              </a:rPr>
              <a:t>January 2019 to Present</a:t>
            </a:r>
          </a:p>
          <a:p>
            <a:r>
              <a:rPr lang="en-US" sz="1800" b="1" dirty="0">
                <a:solidFill>
                  <a:srgbClr val="FFFFFF"/>
                </a:solidFill>
              </a:rPr>
              <a:t>Human rights groups have accused armed separatists of attacking security forces and burning down schools, among other abuses. Abduction has become one of their main weapons since the beginning of the conflict. Their victims include students, teachers, clergy and politicians. </a:t>
            </a:r>
            <a:endParaRPr lang="en-US" sz="1800" b="1" dirty="0">
              <a:solidFill>
                <a:srgbClr val="FFFFFF"/>
              </a:solidFill>
              <a:cs typeface="Calibri"/>
            </a:endParaRPr>
          </a:p>
          <a:p>
            <a:r>
              <a:rPr lang="en-US" sz="1800" b="1" dirty="0">
                <a:solidFill>
                  <a:srgbClr val="FFFFFF"/>
                </a:solidFill>
                <a:cs typeface="Calibri"/>
              </a:rPr>
              <a:t>Stage 9: Extermination</a:t>
            </a:r>
            <a:endParaRPr lang="en-US" sz="1800" dirty="0">
              <a:solidFill>
                <a:srgbClr val="FFFFFF"/>
              </a:solidFill>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person, man, outdoor, hat&#10;&#10;Description generated with very high confidence">
            <a:extLst>
              <a:ext uri="{FF2B5EF4-FFF2-40B4-BE49-F238E27FC236}">
                <a16:creationId xmlns:a16="http://schemas.microsoft.com/office/drawing/2014/main" id="{2C211935-125A-4B2E-BCEA-D46B554FBE99}"/>
              </a:ext>
            </a:extLst>
          </p:cNvPr>
          <p:cNvPicPr>
            <a:picLocks noChangeAspect="1"/>
          </p:cNvPicPr>
          <p:nvPr/>
        </p:nvPicPr>
        <p:blipFill rotWithShape="1">
          <a:blip r:embed="rId2"/>
          <a:srcRect l="16450" r="30753"/>
          <a:stretch/>
        </p:blipFill>
        <p:spPr>
          <a:xfrm>
            <a:off x="-1" y="-2119"/>
            <a:ext cx="6326555" cy="6860119"/>
          </a:xfrm>
          <a:prstGeom prst="rect">
            <a:avLst/>
          </a:prstGeom>
        </p:spPr>
      </p:pic>
      <p:pic>
        <p:nvPicPr>
          <p:cNvPr id="7"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096"/>
          <a:stretch/>
        </p:blipFill>
        <p:spPr>
          <a:xfrm>
            <a:off x="0" y="-7245"/>
            <a:ext cx="9150350" cy="6871595"/>
          </a:xfrm>
          <a:prstGeom prst="rect">
            <a:avLst/>
          </a:prstGeom>
        </p:spPr>
      </p:pic>
      <p:sp>
        <p:nvSpPr>
          <p:cNvPr id="2" name="Title 1"/>
          <p:cNvSpPr>
            <a:spLocks noGrp="1"/>
          </p:cNvSpPr>
          <p:nvPr>
            <p:ph type="title"/>
          </p:nvPr>
        </p:nvSpPr>
        <p:spPr>
          <a:xfrm>
            <a:off x="5369198" y="105806"/>
            <a:ext cx="3622196" cy="1176358"/>
          </a:xfrm>
        </p:spPr>
        <p:txBody>
          <a:bodyPr>
            <a:normAutofit fontScale="90000"/>
          </a:bodyPr>
          <a:lstStyle/>
          <a:p>
            <a:r>
              <a:rPr lang="en-US" err="1">
                <a:solidFill>
                  <a:srgbClr val="000000"/>
                </a:solidFill>
              </a:rPr>
              <a:t>Fru</a:t>
            </a:r>
            <a:r>
              <a:rPr lang="en-US">
                <a:solidFill>
                  <a:srgbClr val="000000"/>
                </a:solidFill>
              </a:rPr>
              <a:t> </a:t>
            </a:r>
            <a:r>
              <a:rPr lang="en-US" err="1">
                <a:solidFill>
                  <a:srgbClr val="000000"/>
                </a:solidFill>
              </a:rPr>
              <a:t>Ndi</a:t>
            </a:r>
            <a:r>
              <a:rPr lang="en-US">
                <a:solidFill>
                  <a:srgbClr val="000000"/>
                </a:solidFill>
              </a:rPr>
              <a:t> Kidnapped</a:t>
            </a:r>
          </a:p>
        </p:txBody>
      </p:sp>
      <p:sp>
        <p:nvSpPr>
          <p:cNvPr id="3" name="Content Placeholder 2"/>
          <p:cNvSpPr>
            <a:spLocks noGrp="1"/>
          </p:cNvSpPr>
          <p:nvPr>
            <p:ph idx="1"/>
          </p:nvPr>
        </p:nvSpPr>
        <p:spPr>
          <a:xfrm>
            <a:off x="6477559" y="1421087"/>
            <a:ext cx="2505491" cy="4738820"/>
          </a:xfrm>
        </p:spPr>
        <p:txBody>
          <a:bodyPr anchor="b">
            <a:normAutofit/>
          </a:bodyPr>
          <a:lstStyle/>
          <a:p>
            <a:pPr marL="0" indent="0">
              <a:buNone/>
            </a:pPr>
            <a:r>
              <a:rPr lang="en-US" sz="1600" dirty="0">
                <a:solidFill>
                  <a:srgbClr val="000000"/>
                </a:solidFill>
              </a:rPr>
              <a:t>April 27, 2019 and June 28, 2019</a:t>
            </a:r>
            <a:endParaRPr lang="en-US" sz="1600" dirty="0">
              <a:solidFill>
                <a:srgbClr val="000000"/>
              </a:solidFill>
              <a:cs typeface="Calibri"/>
            </a:endParaRPr>
          </a:p>
          <a:p>
            <a:r>
              <a:rPr lang="en-US" sz="1600" dirty="0">
                <a:solidFill>
                  <a:srgbClr val="000000"/>
                </a:solidFill>
              </a:rPr>
              <a:t>On April 27, John </a:t>
            </a:r>
            <a:r>
              <a:rPr lang="en-US" sz="1600" dirty="0" err="1">
                <a:solidFill>
                  <a:srgbClr val="000000"/>
                </a:solidFill>
              </a:rPr>
              <a:t>Fru</a:t>
            </a:r>
            <a:r>
              <a:rPr lang="en-US" sz="1600" dirty="0">
                <a:solidFill>
                  <a:srgbClr val="000000"/>
                </a:solidFill>
              </a:rPr>
              <a:t> </a:t>
            </a:r>
            <a:r>
              <a:rPr lang="en-US" sz="1600" dirty="0" err="1">
                <a:solidFill>
                  <a:srgbClr val="000000"/>
                </a:solidFill>
              </a:rPr>
              <a:t>Ndi</a:t>
            </a:r>
            <a:r>
              <a:rPr lang="en-US" sz="1600" dirty="0">
                <a:solidFill>
                  <a:srgbClr val="000000"/>
                </a:solidFill>
              </a:rPr>
              <a:t>, historical leader of the Social Democratic Front (SDF) party, was kidnapped by the separatists, who apparently just wanted to talk with him. However, he was again abducted and beaten on June 28, after being accused of not supporting the cause.</a:t>
            </a:r>
            <a:endParaRPr lang="en-US" sz="1600" dirty="0">
              <a:solidFill>
                <a:srgbClr val="000000"/>
              </a:solidFill>
              <a:cs typeface="Calibri"/>
            </a:endParaRPr>
          </a:p>
          <a:p>
            <a:r>
              <a:rPr lang="en-US" sz="1600" dirty="0">
                <a:solidFill>
                  <a:srgbClr val="000000"/>
                </a:solidFill>
                <a:cs typeface="Calibri"/>
              </a:rPr>
              <a:t>Stage 6: Polarization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27026"/>
            <a:ext cx="2468166" cy="2287588"/>
          </a:xfrm>
        </p:spPr>
        <p:txBody>
          <a:bodyPr anchor="ctr">
            <a:normAutofit/>
          </a:bodyPr>
          <a:lstStyle/>
          <a:p>
            <a:r>
              <a:rPr lang="en-US" sz="3100"/>
              <a:t>Life Sentence for Separatist Leaders</a:t>
            </a:r>
          </a:p>
        </p:txBody>
      </p:sp>
      <p:sp>
        <p:nvSpPr>
          <p:cNvPr id="3" name="Content Placeholder 2"/>
          <p:cNvSpPr>
            <a:spLocks noGrp="1"/>
          </p:cNvSpPr>
          <p:nvPr>
            <p:ph idx="1"/>
          </p:nvPr>
        </p:nvSpPr>
        <p:spPr>
          <a:xfrm>
            <a:off x="3167986" y="267649"/>
            <a:ext cx="5614060" cy="2287587"/>
          </a:xfrm>
        </p:spPr>
        <p:txBody>
          <a:bodyPr anchor="ctr">
            <a:normAutofit/>
          </a:bodyPr>
          <a:lstStyle/>
          <a:p>
            <a:pPr marL="0" indent="0">
              <a:buNone/>
            </a:pPr>
            <a:r>
              <a:rPr lang="en-US" sz="1800" dirty="0"/>
              <a:t>July 2019</a:t>
            </a:r>
            <a:endParaRPr lang="en-US" sz="1400" dirty="0"/>
          </a:p>
          <a:p>
            <a:r>
              <a:rPr lang="en-US" sz="1800" dirty="0"/>
              <a:t>Ten separatists' leaders were handed life sentence by a military court. They were found guilty of several charges, including terrorism and secession. </a:t>
            </a:r>
            <a:r>
              <a:rPr lang="en-US" sz="1800" b="1" dirty="0"/>
              <a:t>Julius </a:t>
            </a:r>
            <a:r>
              <a:rPr lang="en-US" sz="1800" b="1" dirty="0" err="1"/>
              <a:t>Ayuk</a:t>
            </a:r>
            <a:r>
              <a:rPr lang="en-US" sz="1800" b="1" dirty="0"/>
              <a:t> </a:t>
            </a:r>
            <a:r>
              <a:rPr lang="en-US" sz="1800" b="1" dirty="0" err="1"/>
              <a:t>Tabe</a:t>
            </a:r>
            <a:r>
              <a:rPr lang="en-US" sz="1800" dirty="0"/>
              <a:t>, head of the movement and first self-proclaimed president of </a:t>
            </a:r>
            <a:r>
              <a:rPr lang="en-US" sz="1800" dirty="0" err="1"/>
              <a:t>Ambazonia</a:t>
            </a:r>
            <a:r>
              <a:rPr lang="en-US" sz="1800" dirty="0"/>
              <a:t>, was among them.</a:t>
            </a:r>
            <a:endParaRPr lang="en-US" sz="1800" dirty="0">
              <a:cs typeface="Calibri"/>
            </a:endParaRPr>
          </a:p>
          <a:p>
            <a:r>
              <a:rPr lang="en-US" sz="1800" dirty="0">
                <a:cs typeface="Calibri"/>
              </a:rPr>
              <a:t>Stage 6: Polarization</a:t>
            </a:r>
          </a:p>
        </p:txBody>
      </p:sp>
      <p:pic>
        <p:nvPicPr>
          <p:cNvPr id="4" name="Picture 4" descr="A person wearing a suit and tie&#10;&#10;Description generated with very high confidence">
            <a:extLst>
              <a:ext uri="{FF2B5EF4-FFF2-40B4-BE49-F238E27FC236}">
                <a16:creationId xmlns:a16="http://schemas.microsoft.com/office/drawing/2014/main" id="{0DB66380-E0F5-48DD-AE6C-A31A5A87CADD}"/>
              </a:ext>
            </a:extLst>
          </p:cNvPr>
          <p:cNvPicPr>
            <a:picLocks noChangeAspect="1"/>
          </p:cNvPicPr>
          <p:nvPr/>
        </p:nvPicPr>
        <p:blipFill rotWithShape="1">
          <a:blip r:embed="rId2"/>
          <a:srcRect r="-1" b="20478"/>
          <a:stretch/>
        </p:blipFill>
        <p:spPr>
          <a:xfrm>
            <a:off x="-6876" y="2773047"/>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1DC5A442-E2D0-4F6D-894C-999AF89A7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234" y="349664"/>
            <a:ext cx="4384178" cy="1638377"/>
          </a:xfrm>
        </p:spPr>
        <p:txBody>
          <a:bodyPr vert="horz" lIns="91440" tIns="45720" rIns="91440" bIns="45720" rtlCol="0" anchor="b">
            <a:normAutofit/>
          </a:bodyPr>
          <a:lstStyle/>
          <a:p>
            <a:r>
              <a:rPr lang="en-US" sz="4200"/>
              <a:t>Kamerun Becomes a German Colony</a:t>
            </a:r>
            <a:endParaRPr lang="en-US" sz="4200">
              <a:cs typeface="Calibri"/>
            </a:endParaRPr>
          </a:p>
        </p:txBody>
      </p:sp>
      <p:sp>
        <p:nvSpPr>
          <p:cNvPr id="3" name="Content Placeholder 2"/>
          <p:cNvSpPr>
            <a:spLocks noGrp="1"/>
          </p:cNvSpPr>
          <p:nvPr>
            <p:ph idx="1"/>
          </p:nvPr>
        </p:nvSpPr>
        <p:spPr>
          <a:xfrm>
            <a:off x="440991" y="2620641"/>
            <a:ext cx="4378312" cy="3023702"/>
          </a:xfrm>
        </p:spPr>
        <p:txBody>
          <a:bodyPr anchor="ctr">
            <a:normAutofit/>
          </a:bodyPr>
          <a:lstStyle/>
          <a:p>
            <a:pPr marL="0" indent="0">
              <a:buNone/>
            </a:pPr>
            <a:r>
              <a:rPr lang="en-US" sz="1700" dirty="0"/>
              <a:t>June 1884 to February 1916</a:t>
            </a:r>
            <a:endParaRPr lang="en-US" sz="1700" dirty="0">
              <a:cs typeface="Calibri"/>
            </a:endParaRPr>
          </a:p>
          <a:p>
            <a:r>
              <a:rPr lang="en-US" sz="1700" dirty="0" err="1"/>
              <a:t>Kamerun</a:t>
            </a:r>
            <a:r>
              <a:rPr lang="en-US" sz="1700" dirty="0"/>
              <a:t> came under the rule of the German Empire in 1884 during a renewed period of European colonialism known as the “Scramble for Africa.</a:t>
            </a:r>
          </a:p>
          <a:p>
            <a:r>
              <a:rPr lang="en-US" sz="1700" dirty="0" err="1"/>
              <a:t>Kamerun</a:t>
            </a:r>
            <a:r>
              <a:rPr lang="en-US" sz="1700" dirty="0"/>
              <a:t>, as it was known then, remained a German colony until 1916 when losses in World War I forced Germany to cede the territory to France and Britain.</a:t>
            </a:r>
            <a:endParaRPr lang="en-US" sz="1700" dirty="0">
              <a:cs typeface="Calibri"/>
            </a:endParaRPr>
          </a:p>
        </p:txBody>
      </p:sp>
      <p:sp>
        <p:nvSpPr>
          <p:cNvPr id="100" name="Rectangle 9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99776d24250037a058495692eb594d76">
            <a:extLst>
              <a:ext uri="{FF2B5EF4-FFF2-40B4-BE49-F238E27FC236}">
                <a16:creationId xmlns:a16="http://schemas.microsoft.com/office/drawing/2014/main" id="{1C7AE678-1679-40F4-A025-810ABC3C926F}"/>
              </a:ext>
            </a:extLst>
          </p:cNvPr>
          <p:cNvPicPr>
            <a:picLocks noChangeAspect="1"/>
          </p:cNvPicPr>
          <p:nvPr/>
        </p:nvPicPr>
        <p:blipFill rotWithShape="1">
          <a:blip r:embed="rId2"/>
          <a:srcRect t="613" r="-3" b="24924"/>
          <a:stretch/>
        </p:blipFill>
        <p:spPr>
          <a:xfrm>
            <a:off x="5671963" y="596271"/>
            <a:ext cx="2964769" cy="2386584"/>
          </a:xfrm>
          <a:prstGeom prst="rect">
            <a:avLst/>
          </a:prstGeom>
        </p:spPr>
      </p:pic>
      <p:sp>
        <p:nvSpPr>
          <p:cNvPr id="102" name="Rectangle 10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429000"/>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text, book&#10;&#10;Description generated with very high confidence">
            <a:extLst>
              <a:ext uri="{FF2B5EF4-FFF2-40B4-BE49-F238E27FC236}">
                <a16:creationId xmlns:a16="http://schemas.microsoft.com/office/drawing/2014/main" id="{BCF927EA-8BB4-47F3-A562-6E55B79E7F09}"/>
              </a:ext>
            </a:extLst>
          </p:cNvPr>
          <p:cNvPicPr>
            <a:picLocks noChangeAspect="1"/>
          </p:cNvPicPr>
          <p:nvPr/>
        </p:nvPicPr>
        <p:blipFill rotWithShape="1">
          <a:blip r:embed="rId3"/>
          <a:srcRect r="622" b="3"/>
          <a:stretch/>
        </p:blipFill>
        <p:spPr>
          <a:xfrm>
            <a:off x="5671967" y="3625596"/>
            <a:ext cx="2964763" cy="2386584"/>
          </a:xfrm>
          <a:prstGeom prst="rect">
            <a:avLst/>
          </a:prstGeom>
        </p:spPr>
      </p:pic>
      <p:sp>
        <p:nvSpPr>
          <p:cNvPr id="106" name="Rectangle 10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house with a fence in front of a building&#10;&#10;Description generated with very high confidence">
            <a:extLst>
              <a:ext uri="{FF2B5EF4-FFF2-40B4-BE49-F238E27FC236}">
                <a16:creationId xmlns:a16="http://schemas.microsoft.com/office/drawing/2014/main" id="{C98EDC9C-0999-4257-9177-56E14EDF09E3}"/>
              </a:ext>
            </a:extLst>
          </p:cNvPr>
          <p:cNvPicPr>
            <a:picLocks noChangeAspect="1"/>
          </p:cNvPicPr>
          <p:nvPr/>
        </p:nvPicPr>
        <p:blipFill rotWithShape="1">
          <a:blip r:embed="rId2"/>
          <a:srcRect/>
          <a:stretch/>
        </p:blipFill>
        <p:spPr>
          <a:xfrm>
            <a:off x="20" y="10"/>
            <a:ext cx="9143979" cy="6857990"/>
          </a:xfrm>
          <a:prstGeom prst="rect">
            <a:avLst/>
          </a:prstGeom>
        </p:spPr>
      </p:pic>
      <p:sp>
        <p:nvSpPr>
          <p:cNvPr id="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a:normAutofit/>
          </a:bodyPr>
          <a:lstStyle/>
          <a:p>
            <a:pPr>
              <a:lnSpc>
                <a:spcPct val="90000"/>
              </a:lnSpc>
            </a:pPr>
            <a:r>
              <a:rPr lang="en-US" sz="3150"/>
              <a:t>World Heritage Site Attacked</a:t>
            </a:r>
          </a:p>
        </p:txBody>
      </p:sp>
      <p:cxnSp>
        <p:nvCxnSpPr>
          <p:cNvPr id="7"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30421" y="4402825"/>
            <a:ext cx="3444766" cy="2156769"/>
          </a:xfrm>
        </p:spPr>
        <p:txBody>
          <a:bodyPr anchor="ctr">
            <a:normAutofit/>
          </a:bodyPr>
          <a:lstStyle/>
          <a:p>
            <a:pPr marL="0" indent="0">
              <a:lnSpc>
                <a:spcPct val="90000"/>
              </a:lnSpc>
              <a:buNone/>
            </a:pPr>
            <a:r>
              <a:rPr lang="en-US" sz="2000" dirty="0">
                <a:cs typeface="Calibri"/>
              </a:rPr>
              <a:t>September 24, 2019</a:t>
            </a:r>
            <a:endParaRPr lang="en-US" sz="1600" dirty="0"/>
          </a:p>
          <a:p>
            <a:pPr>
              <a:lnSpc>
                <a:spcPct val="90000"/>
              </a:lnSpc>
            </a:pPr>
            <a:r>
              <a:rPr lang="en-US" sz="1600" dirty="0"/>
              <a:t>BIR soldiers attacked and looted the </a:t>
            </a:r>
            <a:r>
              <a:rPr lang="en-US" sz="1600" b="1" dirty="0"/>
              <a:t>Royal Palace in </a:t>
            </a:r>
            <a:r>
              <a:rPr lang="en-US" sz="1600" b="1" dirty="0" err="1"/>
              <a:t>Bafut</a:t>
            </a:r>
            <a:r>
              <a:rPr lang="en-US" sz="1600" dirty="0"/>
              <a:t>, a UNESCO World Heritage site. They shot and wounded one man and took several precious artifacts from the museum.</a:t>
            </a:r>
            <a:endParaRPr lang="en-US" sz="1600" dirty="0">
              <a:cs typeface="Calibri"/>
            </a:endParaRPr>
          </a:p>
          <a:p>
            <a:pPr>
              <a:lnSpc>
                <a:spcPct val="90000"/>
              </a:lnSpc>
            </a:pPr>
            <a:r>
              <a:rPr lang="en-US" sz="1600" dirty="0">
                <a:cs typeface="Calibri"/>
              </a:rPr>
              <a:t>Stage 9: Extermination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412005841beaa3ccfdde90cd5cb21b45">
            <a:extLst>
              <a:ext uri="{FF2B5EF4-FFF2-40B4-BE49-F238E27FC236}">
                <a16:creationId xmlns:a16="http://schemas.microsoft.com/office/drawing/2014/main" id="{E64564EB-4131-4534-B6D4-EF1BC4363BD9}"/>
              </a:ext>
            </a:extLst>
          </p:cNvPr>
          <p:cNvPicPr>
            <a:picLocks noChangeAspect="1"/>
          </p:cNvPicPr>
          <p:nvPr/>
        </p:nvPicPr>
        <p:blipFill rotWithShape="1">
          <a:blip r:embed="rId2"/>
          <a:srcRect l="1929" r="11263" b="-3"/>
          <a:stretch/>
        </p:blipFill>
        <p:spPr>
          <a:xfrm>
            <a:off x="5122374" y="10"/>
            <a:ext cx="4021627" cy="2606030"/>
          </a:xfrm>
          <a:prstGeom prst="rect">
            <a:avLst/>
          </a:prstGeom>
        </p:spPr>
      </p:pic>
      <p:pic>
        <p:nvPicPr>
          <p:cNvPr id="4" name="Picture 4" descr="A group of people sitting and standing in front of a statue&#10;&#10;Description generated with high confidence">
            <a:extLst>
              <a:ext uri="{FF2B5EF4-FFF2-40B4-BE49-F238E27FC236}">
                <a16:creationId xmlns:a16="http://schemas.microsoft.com/office/drawing/2014/main" id="{7FF4EB15-E497-4EC0-9C68-2FA7E64D23E5}"/>
              </a:ext>
            </a:extLst>
          </p:cNvPr>
          <p:cNvPicPr>
            <a:picLocks noChangeAspect="1"/>
          </p:cNvPicPr>
          <p:nvPr/>
        </p:nvPicPr>
        <p:blipFill rotWithShape="1">
          <a:blip r:embed="rId3"/>
          <a:srcRect l="15294" r="11597" b="2"/>
          <a:stretch/>
        </p:blipFill>
        <p:spPr>
          <a:xfrm>
            <a:off x="3617513" y="2606040"/>
            <a:ext cx="5526486" cy="4251960"/>
          </a:xfrm>
          <a:prstGeom prst="rect">
            <a:avLst/>
          </a:prstGeom>
        </p:spPr>
      </p:pic>
      <p:sp>
        <p:nvSpPr>
          <p:cNvPr id="24" name="Freeform: Shape 12">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672589"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6072186"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365125"/>
            <a:ext cx="4634775" cy="1325563"/>
          </a:xfrm>
        </p:spPr>
        <p:txBody>
          <a:bodyPr>
            <a:normAutofit/>
          </a:bodyPr>
          <a:lstStyle/>
          <a:p>
            <a:r>
              <a:rPr lang="en-US" b="1"/>
              <a:t>The National Dialogue</a:t>
            </a:r>
            <a:endParaRPr lang="en-US" b="1">
              <a:cs typeface="Calibri"/>
            </a:endParaRPr>
          </a:p>
        </p:txBody>
      </p:sp>
      <p:sp>
        <p:nvSpPr>
          <p:cNvPr id="3" name="Content Placeholder 2"/>
          <p:cNvSpPr>
            <a:spLocks noGrp="1"/>
          </p:cNvSpPr>
          <p:nvPr>
            <p:ph idx="1"/>
          </p:nvPr>
        </p:nvSpPr>
        <p:spPr>
          <a:xfrm>
            <a:off x="464959" y="1854367"/>
            <a:ext cx="3491702" cy="4154361"/>
          </a:xfrm>
        </p:spPr>
        <p:txBody>
          <a:bodyPr vert="horz" lIns="91440" tIns="45720" rIns="91440" bIns="45720" rtlCol="0" anchor="t">
            <a:normAutofit fontScale="92500" lnSpcReduction="10000"/>
          </a:bodyPr>
          <a:lstStyle/>
          <a:p>
            <a:pPr marL="0" indent="0">
              <a:lnSpc>
                <a:spcPct val="90000"/>
              </a:lnSpc>
              <a:buNone/>
            </a:pPr>
            <a:r>
              <a:rPr lang="en-US" dirty="0"/>
              <a:t>September 2019</a:t>
            </a:r>
            <a:endParaRPr lang="en-US" sz="1800" dirty="0">
              <a:cs typeface="Calibri"/>
            </a:endParaRPr>
          </a:p>
          <a:p>
            <a:pPr>
              <a:lnSpc>
                <a:spcPct val="90000"/>
              </a:lnSpc>
            </a:pPr>
            <a:r>
              <a:rPr lang="en-US" sz="1800" dirty="0"/>
              <a:t>Amid increasing violence and ongoing international pressure, President Paul </a:t>
            </a:r>
            <a:r>
              <a:rPr lang="en-US" sz="1800" dirty="0" err="1"/>
              <a:t>Biya</a:t>
            </a:r>
            <a:r>
              <a:rPr lang="en-US" sz="1800" dirty="0"/>
              <a:t> called for a national dialogue. The initiative achieved several proposals, including the adoption of a special status for the Anglophone regions. However, the separatists refused to attend the meetings and the interactions were severely controlled by the government. </a:t>
            </a:r>
            <a:r>
              <a:rPr lang="en-US" sz="1800" dirty="0">
                <a:ea typeface="+mn-lt"/>
                <a:cs typeface="+mn-lt"/>
              </a:rPr>
              <a:t>Nevertheless, the charges against hundreds of MRC members, including its leader, as well as individuals in connection with the Anglophone Crisis, were dropped. </a:t>
            </a:r>
            <a:endParaRPr lang="en-US" sz="18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e77d9f38de69ecd0db174be772d5af51">
            <a:extLst>
              <a:ext uri="{FF2B5EF4-FFF2-40B4-BE49-F238E27FC236}">
                <a16:creationId xmlns:a16="http://schemas.microsoft.com/office/drawing/2014/main" id="{2BDC73E5-64FB-9C42-9D69-DB9D4D9C0ED7}"/>
              </a:ext>
            </a:extLst>
          </p:cNvPr>
          <p:cNvPicPr>
            <a:picLocks noChangeAspect="1"/>
          </p:cNvPicPr>
          <p:nvPr/>
        </p:nvPicPr>
        <p:blipFill rotWithShape="1">
          <a:blip r:embed="rId2"/>
          <a:srcRect l="11022" r="-1" b="-1"/>
          <a:stretch/>
        </p:blipFill>
        <p:spPr>
          <a:xfrm>
            <a:off x="20" y="10"/>
            <a:ext cx="9141694" cy="6857990"/>
          </a:xfrm>
          <a:prstGeom prst="rect">
            <a:avLst/>
          </a:prstGeom>
        </p:spPr>
      </p:pic>
      <p:sp>
        <p:nvSpPr>
          <p:cNvPr id="23"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pPr>
              <a:lnSpc>
                <a:spcPct val="90000"/>
              </a:lnSpc>
            </a:pPr>
            <a:r>
              <a:rPr lang="en-US" sz="2400"/>
              <a:t>Legislative and Municipal Elections: Rise of Violence</a:t>
            </a:r>
          </a:p>
        </p:txBody>
      </p:sp>
      <p:sp>
        <p:nvSpPr>
          <p:cNvPr id="3" name="Content Placeholder 2"/>
          <p:cNvSpPr>
            <a:spLocks noGrp="1"/>
          </p:cNvSpPr>
          <p:nvPr>
            <p:ph idx="1"/>
          </p:nvPr>
        </p:nvSpPr>
        <p:spPr>
          <a:xfrm>
            <a:off x="463547" y="4856921"/>
            <a:ext cx="7173771" cy="1249240"/>
          </a:xfrm>
        </p:spPr>
        <p:txBody>
          <a:bodyPr vert="horz" lIns="91440" tIns="45720" rIns="91440" bIns="45720" rtlCol="0" anchor="t">
            <a:normAutofit fontScale="92500" lnSpcReduction="20000"/>
          </a:bodyPr>
          <a:lstStyle/>
          <a:p>
            <a:pPr marL="0" indent="0">
              <a:lnSpc>
                <a:spcPct val="90000"/>
              </a:lnSpc>
              <a:buNone/>
            </a:pPr>
            <a:r>
              <a:rPr lang="en-US" sz="1400" dirty="0"/>
              <a:t>February 8, 2020 </a:t>
            </a:r>
          </a:p>
          <a:p>
            <a:pPr>
              <a:lnSpc>
                <a:spcPct val="90000"/>
              </a:lnSpc>
            </a:pPr>
            <a:r>
              <a:rPr lang="en-US" sz="1400" dirty="0"/>
              <a:t>Parliamentary and municipal elections were held on February 9, 2020. Since the announcement in November 2019, armed separatists called for a boycott of the vote in the Anglophone regions and proceeded to target those who challenged their decision. Therefore, participation in the Anglophone regions was very low. Security forces have continued perpetrating unlawful killings of civilians and the burning of villages.</a:t>
            </a:r>
          </a:p>
          <a:p>
            <a:pPr>
              <a:lnSpc>
                <a:spcPct val="90000"/>
              </a:lnSpc>
            </a:pPr>
            <a:r>
              <a:rPr lang="en-US" sz="1400" dirty="0">
                <a:cs typeface="Calibri"/>
              </a:rPr>
              <a:t>Stage 7: Preparation</a:t>
            </a:r>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2af6bba0300a5da52b3a8725d38ea3c">
            <a:extLst>
              <a:ext uri="{FF2B5EF4-FFF2-40B4-BE49-F238E27FC236}">
                <a16:creationId xmlns:a16="http://schemas.microsoft.com/office/drawing/2014/main" id="{16F4D357-1A82-7C48-BDE6-4D605F6B668C}"/>
              </a:ext>
            </a:extLst>
          </p:cNvPr>
          <p:cNvPicPr>
            <a:picLocks noChangeAspect="1"/>
          </p:cNvPicPr>
          <p:nvPr/>
        </p:nvPicPr>
        <p:blipFill rotWithShape="1">
          <a:blip r:embed="rId3"/>
          <a:srcRect t="9533" r="1" b="1"/>
          <a:stretch/>
        </p:blipFill>
        <p:spPr>
          <a:xfrm>
            <a:off x="20" y="10"/>
            <a:ext cx="9171076" cy="4666928"/>
          </a:xfrm>
          <a:prstGeom prst="rect">
            <a:avLst/>
          </a:prstGeom>
        </p:spPr>
      </p:pic>
      <p:grpSp>
        <p:nvGrpSpPr>
          <p:cNvPr id="24" name="Group 2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5" name="Freeform: Shape 2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8" name="Freeform: Shape 2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itle 1"/>
          <p:cNvSpPr>
            <a:spLocks noGrp="1"/>
          </p:cNvSpPr>
          <p:nvPr>
            <p:ph type="title"/>
          </p:nvPr>
        </p:nvSpPr>
        <p:spPr>
          <a:xfrm>
            <a:off x="603504" y="4551037"/>
            <a:ext cx="3766336" cy="1509931"/>
          </a:xfrm>
        </p:spPr>
        <p:txBody>
          <a:bodyPr>
            <a:normAutofit/>
          </a:bodyPr>
          <a:lstStyle/>
          <a:p>
            <a:r>
              <a:rPr lang="en-US" sz="3200" dirty="0">
                <a:solidFill>
                  <a:srgbClr val="000000"/>
                </a:solidFill>
              </a:rPr>
              <a:t>SDF Members Targeted</a:t>
            </a:r>
          </a:p>
        </p:txBody>
      </p:sp>
      <p:sp>
        <p:nvSpPr>
          <p:cNvPr id="3" name="Content Placeholder 2"/>
          <p:cNvSpPr>
            <a:spLocks noGrp="1"/>
          </p:cNvSpPr>
          <p:nvPr>
            <p:ph idx="1"/>
          </p:nvPr>
        </p:nvSpPr>
        <p:spPr>
          <a:xfrm>
            <a:off x="4575595" y="4392700"/>
            <a:ext cx="4150027" cy="2205550"/>
          </a:xfrm>
        </p:spPr>
        <p:txBody>
          <a:bodyPr anchor="ctr">
            <a:normAutofit/>
          </a:bodyPr>
          <a:lstStyle/>
          <a:p>
            <a:pPr marL="0" indent="0">
              <a:lnSpc>
                <a:spcPct val="90000"/>
              </a:lnSpc>
              <a:buNone/>
            </a:pPr>
            <a:r>
              <a:rPr lang="en-US" sz="1800" dirty="0">
                <a:solidFill>
                  <a:srgbClr val="000000"/>
                </a:solidFill>
              </a:rPr>
              <a:t>February 8, 2020</a:t>
            </a:r>
          </a:p>
          <a:p>
            <a:pPr>
              <a:lnSpc>
                <a:spcPct val="90000"/>
              </a:lnSpc>
            </a:pPr>
            <a:r>
              <a:rPr lang="en-US" sz="1800" dirty="0">
                <a:solidFill>
                  <a:srgbClr val="000000"/>
                </a:solidFill>
              </a:rPr>
              <a:t>The SDF, a non-separatist advocate for the Anglophone cause, did not uphold the boycott of the elections. Its members and supporters were threatened and kidnapped, and some of their homes were burned.</a:t>
            </a:r>
          </a:p>
          <a:p>
            <a:pPr>
              <a:lnSpc>
                <a:spcPct val="90000"/>
              </a:lnSpc>
            </a:pPr>
            <a:r>
              <a:rPr lang="en-US" sz="1800" dirty="0">
                <a:solidFill>
                  <a:srgbClr val="000000"/>
                </a:solidFill>
                <a:cs typeface="Calibri"/>
              </a:rPr>
              <a:t>Stage 7: Preparation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CFB928-F2C0-0949-B36A-9237E5F998FA}"/>
              </a:ext>
            </a:extLst>
          </p:cNvPr>
          <p:cNvPicPr>
            <a:picLocks noChangeAspect="1"/>
          </p:cNvPicPr>
          <p:nvPr/>
        </p:nvPicPr>
        <p:blipFill rotWithShape="1">
          <a:blip r:embed="rId2"/>
          <a:srcRect t="9265"/>
          <a:stretch/>
        </p:blipFill>
        <p:spPr>
          <a:xfrm>
            <a:off x="20" y="10"/>
            <a:ext cx="9143980" cy="4666928"/>
          </a:xfrm>
          <a:prstGeom prst="rect">
            <a:avLst/>
          </a:prstGeom>
        </p:spPr>
      </p:pic>
      <p:pic>
        <p:nvPicPr>
          <p:cNvPr id="55" name="Picture 51">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9144000" cy="3315384"/>
          </a:xfrm>
          <a:prstGeom prst="rect">
            <a:avLst/>
          </a:prstGeom>
        </p:spPr>
      </p:pic>
      <p:sp>
        <p:nvSpPr>
          <p:cNvPr id="59" name="Oval 53">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a:normAutofit/>
          </a:bodyPr>
          <a:lstStyle/>
          <a:p>
            <a:r>
              <a:rPr lang="en-US" sz="3500" err="1">
                <a:solidFill>
                  <a:srgbClr val="000000"/>
                </a:solidFill>
              </a:rPr>
              <a:t>Ngarbuh</a:t>
            </a:r>
            <a:r>
              <a:rPr lang="en-US" sz="3500">
                <a:solidFill>
                  <a:srgbClr val="000000"/>
                </a:solidFill>
              </a:rPr>
              <a:t> Massacre</a:t>
            </a:r>
          </a:p>
        </p:txBody>
      </p:sp>
      <p:sp>
        <p:nvSpPr>
          <p:cNvPr id="3" name="Content Placeholder 2"/>
          <p:cNvSpPr>
            <a:spLocks noGrp="1"/>
          </p:cNvSpPr>
          <p:nvPr>
            <p:ph idx="1"/>
          </p:nvPr>
        </p:nvSpPr>
        <p:spPr>
          <a:xfrm>
            <a:off x="4852685" y="4382804"/>
            <a:ext cx="3694808" cy="2143284"/>
          </a:xfrm>
        </p:spPr>
        <p:txBody>
          <a:bodyPr vert="horz" lIns="91440" tIns="45720" rIns="91440" bIns="45720" rtlCol="0" anchor="ctr">
            <a:normAutofit lnSpcReduction="10000"/>
          </a:bodyPr>
          <a:lstStyle/>
          <a:p>
            <a:pPr marL="0" indent="0">
              <a:lnSpc>
                <a:spcPct val="90000"/>
              </a:lnSpc>
              <a:buNone/>
            </a:pPr>
            <a:r>
              <a:rPr lang="en-US" sz="1800" dirty="0">
                <a:solidFill>
                  <a:srgbClr val="000000"/>
                </a:solidFill>
              </a:rPr>
              <a:t>February 14, 2020</a:t>
            </a:r>
            <a:r>
              <a:rPr lang="en-US" sz="1400" dirty="0">
                <a:solidFill>
                  <a:srgbClr val="000000"/>
                </a:solidFill>
              </a:rPr>
              <a:t> </a:t>
            </a:r>
          </a:p>
          <a:p>
            <a:pPr>
              <a:lnSpc>
                <a:spcPct val="90000"/>
              </a:lnSpc>
            </a:pPr>
            <a:r>
              <a:rPr lang="en-US" sz="1400" dirty="0">
                <a:solidFill>
                  <a:srgbClr val="000000"/>
                </a:solidFill>
              </a:rPr>
              <a:t>Government troops, along with Fulani armed groups, slaughtered at least 21 civilians, including 13 children and 1 pregnant woman in </a:t>
            </a:r>
            <a:r>
              <a:rPr lang="en-US" sz="1400" dirty="0" err="1">
                <a:solidFill>
                  <a:srgbClr val="000000"/>
                </a:solidFill>
              </a:rPr>
              <a:t>Ngarbuh</a:t>
            </a:r>
            <a:r>
              <a:rPr lang="en-US" sz="1400" dirty="0">
                <a:solidFill>
                  <a:srgbClr val="000000"/>
                </a:solidFill>
              </a:rPr>
              <a:t> village. The authorities initially denied the accusations but admitted in April that soldiers committed the murders, which is an important step in accountability.</a:t>
            </a:r>
          </a:p>
          <a:p>
            <a:pPr>
              <a:lnSpc>
                <a:spcPct val="90000"/>
              </a:lnSpc>
            </a:pPr>
            <a:r>
              <a:rPr lang="en-US" sz="1400" dirty="0">
                <a:solidFill>
                  <a:srgbClr val="000000"/>
                </a:solidFill>
                <a:cs typeface="Calibri"/>
              </a:rPr>
              <a:t>Stage 9: Extermination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b680ad633e2590ae0dcc84801b9b8880">
            <a:extLst>
              <a:ext uri="{FF2B5EF4-FFF2-40B4-BE49-F238E27FC236}">
                <a16:creationId xmlns:a16="http://schemas.microsoft.com/office/drawing/2014/main" id="{AEA596DE-3B78-9A49-B0D4-39C1FB9A495C}"/>
              </a:ext>
            </a:extLst>
          </p:cNvPr>
          <p:cNvPicPr>
            <a:picLocks noChangeAspect="1"/>
          </p:cNvPicPr>
          <p:nvPr/>
        </p:nvPicPr>
        <p:blipFill rotWithShape="1">
          <a:blip r:embed="rId2"/>
          <a:srcRect l="20070" r="5614" b="-1"/>
          <a:stretch/>
        </p:blipFill>
        <p:spPr>
          <a:xfrm>
            <a:off x="20" y="10"/>
            <a:ext cx="9141694" cy="6857990"/>
          </a:xfrm>
          <a:prstGeom prst="rect">
            <a:avLst/>
          </a:prstGeom>
        </p:spPr>
      </p:pic>
      <p:sp>
        <p:nvSpPr>
          <p:cNvPr id="24" name="Freeform: Shape 15">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dirty="0"/>
              <a:t>Status of Refugees</a:t>
            </a:r>
          </a:p>
        </p:txBody>
      </p:sp>
      <p:sp>
        <p:nvSpPr>
          <p:cNvPr id="3" name="Content Placeholder 2"/>
          <p:cNvSpPr>
            <a:spLocks noGrp="1"/>
          </p:cNvSpPr>
          <p:nvPr>
            <p:ph idx="1"/>
          </p:nvPr>
        </p:nvSpPr>
        <p:spPr>
          <a:xfrm>
            <a:off x="463547" y="4856921"/>
            <a:ext cx="7173771" cy="1249240"/>
          </a:xfrm>
        </p:spPr>
        <p:txBody>
          <a:bodyPr vert="horz" lIns="91440" tIns="45720" rIns="91440" bIns="45720" rtlCol="0" anchor="t">
            <a:normAutofit fontScale="92500" lnSpcReduction="20000"/>
          </a:bodyPr>
          <a:lstStyle/>
          <a:p>
            <a:pPr marL="0" indent="0">
              <a:lnSpc>
                <a:spcPct val="90000"/>
              </a:lnSpc>
              <a:buNone/>
            </a:pPr>
            <a:r>
              <a:rPr lang="en-US" sz="1600" dirty="0"/>
              <a:t>February 2020</a:t>
            </a:r>
          </a:p>
          <a:p>
            <a:pPr>
              <a:lnSpc>
                <a:spcPct val="90000"/>
              </a:lnSpc>
            </a:pPr>
            <a:r>
              <a:rPr lang="en-US" sz="1600" dirty="0"/>
              <a:t>By February 2020, the number of displaced persons has drastically increased; more than 679,000 people have been internally displaced in Cameroon’s Northwest and Southwest regions. Almost 60,000 people have crossed the border to seek asylum in Nigeria. </a:t>
            </a:r>
          </a:p>
          <a:p>
            <a:pPr>
              <a:lnSpc>
                <a:spcPct val="90000"/>
              </a:lnSpc>
            </a:pPr>
            <a:r>
              <a:rPr lang="en-US" sz="1600" dirty="0">
                <a:cs typeface="Calibri"/>
              </a:rPr>
              <a:t>Stage 8: Persecution</a:t>
            </a:r>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3E005B-408D-8D4B-8454-5294DC43487A}"/>
              </a:ext>
            </a:extLst>
          </p:cNvPr>
          <p:cNvPicPr>
            <a:picLocks noChangeAspect="1"/>
          </p:cNvPicPr>
          <p:nvPr/>
        </p:nvPicPr>
        <p:blipFill rotWithShape="1">
          <a:blip r:embed="rId2"/>
          <a:srcRect t="13415" b="13415"/>
          <a:stretch/>
        </p:blipFill>
        <p:spPr>
          <a:xfrm>
            <a:off x="20" y="10"/>
            <a:ext cx="9143980" cy="4465973"/>
          </a:xfrm>
          <a:prstGeom prst="rect">
            <a:avLst/>
          </a:prstGeom>
        </p:spPr>
      </p:pic>
      <p:sp>
        <p:nvSpPr>
          <p:cNvPr id="27" name="Rectangle: Rounded Corners 26">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pPr>
              <a:lnSpc>
                <a:spcPct val="90000"/>
              </a:lnSpc>
            </a:pPr>
            <a:r>
              <a:rPr lang="en-US" sz="2000">
                <a:solidFill>
                  <a:schemeClr val="bg1"/>
                </a:solidFill>
              </a:rPr>
              <a:t>UNSG Calls for Global Ceasefire to Help Combat COVID-19</a:t>
            </a:r>
          </a:p>
        </p:txBody>
      </p:sp>
      <p:sp>
        <p:nvSpPr>
          <p:cNvPr id="3" name="Content Placeholder 2"/>
          <p:cNvSpPr>
            <a:spLocks noGrp="1"/>
          </p:cNvSpPr>
          <p:nvPr>
            <p:ph idx="1"/>
          </p:nvPr>
        </p:nvSpPr>
        <p:spPr>
          <a:xfrm>
            <a:off x="425196" y="5045379"/>
            <a:ext cx="8293608" cy="1306417"/>
          </a:xfrm>
        </p:spPr>
        <p:txBody>
          <a:bodyPr vert="horz" lIns="91440" tIns="45720" rIns="91440" bIns="45720" rtlCol="0" anchor="t">
            <a:normAutofit fontScale="92500" lnSpcReduction="20000"/>
          </a:bodyPr>
          <a:lstStyle/>
          <a:p>
            <a:pPr marL="0" indent="0">
              <a:buNone/>
            </a:pPr>
            <a:r>
              <a:rPr lang="en-US" sz="2000" dirty="0"/>
              <a:t>March 23, 2020</a:t>
            </a:r>
          </a:p>
          <a:p>
            <a:r>
              <a:rPr lang="en-US" sz="1800" dirty="0"/>
              <a:t>UN Secretary-General released a plea to parties to conflict worldwide, to implement a ceasefire to more effectively work together and respond to the global COVID-19 pandemic. The Southern Cameroons Defense Forces announced on March 26 that they would observe the temporary ceasefire.</a:t>
            </a:r>
            <a:endParaRPr lang="en-US" sz="1800" dirty="0">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6">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r>
              <a:rPr lang="en-US" sz="3200"/>
              <a:t>COVID-19: Reactions</a:t>
            </a:r>
            <a:endParaRPr lang="en-US" sz="3200">
              <a:cs typeface="Calibri"/>
            </a:endParaRPr>
          </a:p>
        </p:txBody>
      </p:sp>
      <p:sp>
        <p:nvSpPr>
          <p:cNvPr id="37" name="Rectangle 2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631ae84802beeba62cd49041b46aa80">
            <a:extLst>
              <a:ext uri="{FF2B5EF4-FFF2-40B4-BE49-F238E27FC236}">
                <a16:creationId xmlns:a16="http://schemas.microsoft.com/office/drawing/2014/main" id="{623F7375-2A65-9F44-8710-FDDE19EB3376}"/>
              </a:ext>
            </a:extLst>
          </p:cNvPr>
          <p:cNvPicPr>
            <a:picLocks noChangeAspect="1"/>
          </p:cNvPicPr>
          <p:nvPr/>
        </p:nvPicPr>
        <p:blipFill rotWithShape="1">
          <a:blip r:embed="rId2"/>
          <a:srcRect t="220" b="11362"/>
          <a:stretch/>
        </p:blipFill>
        <p:spPr>
          <a:xfrm>
            <a:off x="719403" y="364142"/>
            <a:ext cx="7777234" cy="3867993"/>
          </a:xfrm>
          <a:prstGeom prst="rect">
            <a:avLst/>
          </a:prstGeom>
        </p:spPr>
      </p:pic>
      <p:sp>
        <p:nvSpPr>
          <p:cNvPr id="39" name="Rectangle 3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02767" y="4784584"/>
            <a:ext cx="5009458" cy="1972542"/>
          </a:xfrm>
        </p:spPr>
        <p:txBody>
          <a:bodyPr anchor="ctr">
            <a:normAutofit/>
          </a:bodyPr>
          <a:lstStyle/>
          <a:p>
            <a:pPr>
              <a:lnSpc>
                <a:spcPct val="90000"/>
              </a:lnSpc>
            </a:pPr>
            <a:r>
              <a:rPr lang="en-US" sz="1400" dirty="0"/>
              <a:t>The Southern Cameroons Defense Forces (SCDF), one of the active secessionist groups, unilaterally declared a ceasefire at the beginning of the COVID-19 crisis. However, none of the other militias followed this path, so the violence kept growing. President Paul </a:t>
            </a:r>
            <a:r>
              <a:rPr lang="en-US" sz="1400" dirty="0" err="1"/>
              <a:t>Biya</a:t>
            </a:r>
            <a:r>
              <a:rPr lang="en-US" sz="1400" dirty="0"/>
              <a:t> did not join the truce either and has banned all flights that carried humanitarian aid to the conflict areas. Donations and initiatives launched by the opposition are also forbidden.</a:t>
            </a:r>
            <a:endParaRPr lang="en-US" sz="1400" dirty="0">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7864c805e4cca045f713b3700a17435d">
            <a:extLst>
              <a:ext uri="{FF2B5EF4-FFF2-40B4-BE49-F238E27FC236}">
                <a16:creationId xmlns:a16="http://schemas.microsoft.com/office/drawing/2014/main" id="{381E4179-E6B2-084E-A641-87D4D0254FDF}"/>
              </a:ext>
            </a:extLst>
          </p:cNvPr>
          <p:cNvPicPr>
            <a:picLocks noChangeAspect="1"/>
          </p:cNvPicPr>
          <p:nvPr/>
        </p:nvPicPr>
        <p:blipFill rotWithShape="1">
          <a:blip r:embed="rId2"/>
          <a:srcRect r="8892"/>
          <a:stretch/>
        </p:blipFill>
        <p:spPr>
          <a:xfrm>
            <a:off x="20" y="10"/>
            <a:ext cx="9143980" cy="4666928"/>
          </a:xfrm>
          <a:prstGeom prst="rect">
            <a:avLst/>
          </a:prstGeom>
        </p:spPr>
      </p:pic>
      <p:pic>
        <p:nvPicPr>
          <p:cNvPr id="17"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9144000" cy="3315384"/>
          </a:xfrm>
          <a:prstGeom prst="rect">
            <a:avLst/>
          </a:prstGeom>
        </p:spPr>
      </p:pic>
      <p:sp>
        <p:nvSpPr>
          <p:cNvPr id="18"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a:normAutofit/>
          </a:bodyPr>
          <a:lstStyle/>
          <a:p>
            <a:r>
              <a:rPr lang="en-US" sz="3200" dirty="0">
                <a:solidFill>
                  <a:srgbClr val="000000"/>
                </a:solidFill>
              </a:rPr>
              <a:t>COVID-19: Resources and Victims</a:t>
            </a:r>
            <a:endParaRPr lang="en-US" sz="3200" dirty="0">
              <a:solidFill>
                <a:srgbClr val="000000"/>
              </a:solidFill>
              <a:cs typeface="Calibri"/>
            </a:endParaRPr>
          </a:p>
        </p:txBody>
      </p:sp>
      <p:sp>
        <p:nvSpPr>
          <p:cNvPr id="3" name="Content Placeholder 2"/>
          <p:cNvSpPr>
            <a:spLocks noGrp="1"/>
          </p:cNvSpPr>
          <p:nvPr>
            <p:ph idx="1"/>
          </p:nvPr>
        </p:nvSpPr>
        <p:spPr>
          <a:xfrm>
            <a:off x="4575594" y="4432284"/>
            <a:ext cx="4169820" cy="2064116"/>
          </a:xfrm>
        </p:spPr>
        <p:txBody>
          <a:bodyPr anchor="ctr">
            <a:normAutofit/>
          </a:bodyPr>
          <a:lstStyle/>
          <a:p>
            <a:pPr>
              <a:lnSpc>
                <a:spcPct val="90000"/>
              </a:lnSpc>
            </a:pPr>
            <a:r>
              <a:rPr lang="en-US" sz="1600" dirty="0">
                <a:solidFill>
                  <a:srgbClr val="000000"/>
                </a:solidFill>
              </a:rPr>
              <a:t>While Cameroon has reported the highest caseload of the virus in Central Africa, the risks are significantly higher for the Anglophone civilians: 34% of health facilities are non-functional or partially functional and medical personnel and supplies are limited. Among the most vulnerable are approximately 700,000 IDPs.</a:t>
            </a:r>
            <a:endParaRPr lang="en-US" sz="1600" dirty="0">
              <a:solidFill>
                <a:srgbClr val="000000"/>
              </a:solidFill>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flag&#10;&#10;Description generated with very high confidence">
            <a:extLst>
              <a:ext uri="{FF2B5EF4-FFF2-40B4-BE49-F238E27FC236}">
                <a16:creationId xmlns:a16="http://schemas.microsoft.com/office/drawing/2014/main" id="{70ADB000-83E4-4305-8F08-B087D47D7785}"/>
              </a:ext>
            </a:extLst>
          </p:cNvPr>
          <p:cNvPicPr>
            <a:picLocks noGrp="1" noChangeAspect="1"/>
          </p:cNvPicPr>
          <p:nvPr>
            <p:ph idx="1"/>
          </p:nvPr>
        </p:nvPicPr>
        <p:blipFill rotWithShape="1">
          <a:blip r:embed="rId2">
            <a:alphaModFix amt="50000"/>
          </a:blip>
          <a:srcRect r="11021" b="-1"/>
          <a:stretch/>
        </p:blipFill>
        <p:spPr>
          <a:xfrm>
            <a:off x="20" y="10"/>
            <a:ext cx="9141692" cy="6857990"/>
          </a:xfrm>
          <a:prstGeom prst="rect">
            <a:avLst/>
          </a:prstGeom>
        </p:spPr>
      </p:pic>
      <p:sp>
        <p:nvSpPr>
          <p:cNvPr id="2" name="Title 1"/>
          <p:cNvSpPr>
            <a:spLocks noGrp="1"/>
          </p:cNvSpPr>
          <p:nvPr>
            <p:ph type="title"/>
          </p:nvPr>
        </p:nvSpPr>
        <p:spPr>
          <a:xfrm>
            <a:off x="1143000" y="1122363"/>
            <a:ext cx="6858000" cy="3063240"/>
          </a:xfrm>
        </p:spPr>
        <p:txBody>
          <a:bodyPr vert="horz" lIns="91440" tIns="45720" rIns="91440" bIns="45720" rtlCol="0" anchor="b">
            <a:normAutofit/>
          </a:bodyPr>
          <a:lstStyle/>
          <a:p>
            <a:pPr defTabSz="914400">
              <a:lnSpc>
                <a:spcPct val="90000"/>
              </a:lnSpc>
            </a:pPr>
            <a:r>
              <a:rPr lang="en-US" sz="5700">
                <a:solidFill>
                  <a:srgbClr val="FFFFFF"/>
                </a:solidFill>
              </a:rPr>
              <a:t>International Response &amp; Mediation Attempts</a:t>
            </a:r>
          </a:p>
        </p:txBody>
      </p:sp>
      <p:sp>
        <p:nvSpPr>
          <p:cNvPr id="2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85260" cy="1434415"/>
          </a:xfrm>
        </p:spPr>
        <p:txBody>
          <a:bodyPr anchor="b">
            <a:normAutofit/>
          </a:bodyPr>
          <a:lstStyle/>
          <a:p>
            <a:pPr>
              <a:lnSpc>
                <a:spcPct val="90000"/>
              </a:lnSpc>
            </a:pPr>
            <a:r>
              <a:rPr lang="en-US" sz="4000"/>
              <a:t>The League of Nations Partitions Cameroon Between Britain and France</a:t>
            </a:r>
          </a:p>
        </p:txBody>
      </p:sp>
      <p:sp>
        <p:nvSpPr>
          <p:cNvPr id="7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02453d98463bbaead734a0714cd1ea87">
            <a:extLst>
              <a:ext uri="{FF2B5EF4-FFF2-40B4-BE49-F238E27FC236}">
                <a16:creationId xmlns:a16="http://schemas.microsoft.com/office/drawing/2014/main" id="{4B63E75D-B655-475A-A0BC-B41BA6C6F580}"/>
              </a:ext>
            </a:extLst>
          </p:cNvPr>
          <p:cNvPicPr>
            <a:picLocks noChangeAspect="1"/>
          </p:cNvPicPr>
          <p:nvPr/>
        </p:nvPicPr>
        <p:blipFill rotWithShape="1">
          <a:blip r:embed="rId2"/>
          <a:srcRect r="1812" b="-1"/>
          <a:stretch/>
        </p:blipFill>
        <p:spPr>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p:cNvSpPr>
            <a:spLocks noGrp="1"/>
          </p:cNvSpPr>
          <p:nvPr>
            <p:ph idx="1"/>
          </p:nvPr>
        </p:nvSpPr>
        <p:spPr>
          <a:xfrm>
            <a:off x="3679466" y="2071316"/>
            <a:ext cx="5035164" cy="4114800"/>
          </a:xfrm>
        </p:spPr>
        <p:txBody>
          <a:bodyPr anchor="t">
            <a:normAutofit/>
          </a:bodyPr>
          <a:lstStyle/>
          <a:p>
            <a:pPr marL="0" indent="0">
              <a:buNone/>
            </a:pPr>
            <a:r>
              <a:rPr lang="en-US" sz="1900"/>
              <a:t>June 1919 to December 31, 1960 </a:t>
            </a:r>
          </a:p>
          <a:p>
            <a:r>
              <a:rPr lang="en-US" sz="1900"/>
              <a:t>The League of Nations ceded Kamerun to Britain and France to jointly govern. Instead, they divided the territory.</a:t>
            </a:r>
          </a:p>
          <a:p>
            <a:r>
              <a:rPr lang="en-US" sz="1900"/>
              <a:t>After the partition, the region bordering Nigeria became British Cameroons and the remainder of the territory became French-administrated Cameroun.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99143dd977ad69679702ad1092eeb94">
            <a:extLst>
              <a:ext uri="{FF2B5EF4-FFF2-40B4-BE49-F238E27FC236}">
                <a16:creationId xmlns:a16="http://schemas.microsoft.com/office/drawing/2014/main" id="{FBD4A833-B5BA-514E-980C-8E9786ED5002}"/>
              </a:ext>
            </a:extLst>
          </p:cNvPr>
          <p:cNvPicPr>
            <a:picLocks noChangeAspect="1"/>
          </p:cNvPicPr>
          <p:nvPr/>
        </p:nvPicPr>
        <p:blipFill rotWithShape="1">
          <a:blip r:embed="rId2"/>
          <a:srcRect t="13556"/>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b="1" dirty="0">
                <a:solidFill>
                  <a:schemeClr val="bg1"/>
                </a:solidFill>
              </a:rPr>
              <a:t>Vatican Mediation Efforts</a:t>
            </a:r>
          </a:p>
        </p:txBody>
      </p:sp>
      <p:sp>
        <p:nvSpPr>
          <p:cNvPr id="3" name="Content Placeholder 2"/>
          <p:cNvSpPr>
            <a:spLocks noGrp="1"/>
          </p:cNvSpPr>
          <p:nvPr>
            <p:ph idx="1"/>
          </p:nvPr>
        </p:nvSpPr>
        <p:spPr>
          <a:xfrm>
            <a:off x="326235" y="5065171"/>
            <a:ext cx="8293608" cy="1306417"/>
          </a:xfrm>
        </p:spPr>
        <p:txBody>
          <a:bodyPr vert="horz" lIns="91440" tIns="45720" rIns="91440" bIns="45720" rtlCol="0" anchor="t">
            <a:normAutofit lnSpcReduction="10000"/>
          </a:bodyPr>
          <a:lstStyle/>
          <a:p>
            <a:pPr marL="0" indent="0">
              <a:buNone/>
            </a:pPr>
            <a:r>
              <a:rPr lang="en-US" sz="2200"/>
              <a:t>February 2019</a:t>
            </a:r>
            <a:endParaRPr lang="en-US"/>
          </a:p>
          <a:p>
            <a:r>
              <a:rPr lang="en-US" sz="1900"/>
              <a:t>The Secretary for Relations with States offered the services of the Vatican to help mediate in the conflict during an audience with the Minister of External Relations of Cameroon.</a:t>
            </a:r>
            <a:endParaRPr lang="en-US" sz="1900">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4cc329147f9ee1657325b99bf016963">
            <a:extLst>
              <a:ext uri="{FF2B5EF4-FFF2-40B4-BE49-F238E27FC236}">
                <a16:creationId xmlns:a16="http://schemas.microsoft.com/office/drawing/2014/main" id="{60040DB1-4B90-AE4D-94D6-7A00ED69F858}"/>
              </a:ext>
            </a:extLst>
          </p:cNvPr>
          <p:cNvPicPr>
            <a:picLocks noChangeAspect="1"/>
          </p:cNvPicPr>
          <p:nvPr/>
        </p:nvPicPr>
        <p:blipFill rotWithShape="1">
          <a:blip r:embed="rId2"/>
          <a:srcRect l="6840" r="-1" b="-1"/>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European Parliament Resolution</a:t>
            </a:r>
          </a:p>
        </p:txBody>
      </p:sp>
      <p:sp>
        <p:nvSpPr>
          <p:cNvPr id="3" name="Content Placeholder 2"/>
          <p:cNvSpPr>
            <a:spLocks noGrp="1"/>
          </p:cNvSpPr>
          <p:nvPr>
            <p:ph idx="1"/>
          </p:nvPr>
        </p:nvSpPr>
        <p:spPr>
          <a:xfrm>
            <a:off x="425196" y="4956314"/>
            <a:ext cx="8293608" cy="1573611"/>
          </a:xfrm>
        </p:spPr>
        <p:txBody>
          <a:bodyPr vert="horz" lIns="91440" tIns="45720" rIns="91440" bIns="45720" rtlCol="0" anchor="t">
            <a:normAutofit/>
          </a:bodyPr>
          <a:lstStyle/>
          <a:p>
            <a:pPr marL="0" indent="0">
              <a:buNone/>
            </a:pPr>
            <a:r>
              <a:rPr lang="en-US" sz="2000" dirty="0"/>
              <a:t>April 4, 2019</a:t>
            </a:r>
            <a:endParaRPr lang="en-US" sz="1800" dirty="0"/>
          </a:p>
          <a:p>
            <a:r>
              <a:rPr lang="en-US" sz="1800" dirty="0"/>
              <a:t>The European Parliament passed a resolution condemning the crimes, urging the authorities to adopt all necessary measures, and calling for the release of Maurice </a:t>
            </a:r>
            <a:r>
              <a:rPr lang="en-US" sz="1800" dirty="0" err="1"/>
              <a:t>Kamto</a:t>
            </a:r>
            <a:r>
              <a:rPr lang="en-US" sz="1800" dirty="0"/>
              <a:t> and other detainees.</a:t>
            </a:r>
            <a:endParaRPr lang="en-US" sz="1800" dirty="0">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bab29fff9727c9b2543e596a0376cbd">
            <a:extLst>
              <a:ext uri="{FF2B5EF4-FFF2-40B4-BE49-F238E27FC236}">
                <a16:creationId xmlns:a16="http://schemas.microsoft.com/office/drawing/2014/main" id="{D0D63630-EBD4-7544-9C08-29F613702B3E}"/>
              </a:ext>
            </a:extLst>
          </p:cNvPr>
          <p:cNvPicPr>
            <a:picLocks noChangeAspect="1"/>
          </p:cNvPicPr>
          <p:nvPr/>
        </p:nvPicPr>
        <p:blipFill rotWithShape="1">
          <a:blip r:embed="rId2"/>
          <a:srcRect l="3932" r="393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UN High Commissioner Visits Cameroon</a:t>
            </a:r>
          </a:p>
        </p:txBody>
      </p:sp>
      <p:sp>
        <p:nvSpPr>
          <p:cNvPr id="3" name="Content Placeholder 2"/>
          <p:cNvSpPr>
            <a:spLocks noGrp="1"/>
          </p:cNvSpPr>
          <p:nvPr>
            <p:ph idx="1"/>
          </p:nvPr>
        </p:nvSpPr>
        <p:spPr>
          <a:xfrm>
            <a:off x="425196" y="4956314"/>
            <a:ext cx="8293608" cy="1306417"/>
          </a:xfrm>
        </p:spPr>
        <p:txBody>
          <a:bodyPr vert="horz" lIns="91440" tIns="45720" rIns="91440" bIns="45720" rtlCol="0" anchor="t">
            <a:normAutofit/>
          </a:bodyPr>
          <a:lstStyle/>
          <a:p>
            <a:pPr marL="0" indent="0">
              <a:buNone/>
            </a:pPr>
            <a:r>
              <a:rPr lang="en-US" sz="2000" dirty="0"/>
              <a:t>May 2019</a:t>
            </a:r>
          </a:p>
          <a:p>
            <a:r>
              <a:rPr lang="en-US" sz="1800" dirty="0"/>
              <a:t>The UN High Commissioner for Human Rights Michelle Bachelet visited Cameroon in May 2019. She with reunited the President to address the challenges of the country and welcomed the government's willingness to cooperate with the UN.</a:t>
            </a:r>
            <a:endParaRPr lang="en-US" sz="1800" dirty="0">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900"/>
              <a:t>UNSC Informal Meeting</a:t>
            </a:r>
          </a:p>
        </p:txBody>
      </p:sp>
      <p:pic>
        <p:nvPicPr>
          <p:cNvPr id="6" name="Picture 6" descr="A picture containing indoor, table, chair, room&#10;&#10;Description generated with very high confidence">
            <a:extLst>
              <a:ext uri="{FF2B5EF4-FFF2-40B4-BE49-F238E27FC236}">
                <a16:creationId xmlns:a16="http://schemas.microsoft.com/office/drawing/2014/main" id="{908C9E2A-ACAF-4E5D-9DC1-840508461D5B}"/>
              </a:ext>
            </a:extLst>
          </p:cNvPr>
          <p:cNvPicPr>
            <a:picLocks noChangeAspect="1"/>
          </p:cNvPicPr>
          <p:nvPr/>
        </p:nvPicPr>
        <p:blipFill rotWithShape="1">
          <a:blip r:embed="rId2"/>
          <a:srcRect t="6045" b="572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anchor="ctr">
            <a:normAutofit/>
          </a:bodyPr>
          <a:lstStyle/>
          <a:p>
            <a:pPr marL="0" indent="0">
              <a:buNone/>
            </a:pPr>
            <a:r>
              <a:rPr lang="en-US" sz="1900" dirty="0"/>
              <a:t>May 13, 2019</a:t>
            </a:r>
          </a:p>
          <a:p>
            <a:r>
              <a:rPr lang="en-US" sz="1900" dirty="0"/>
              <a:t>The United Nations Security Council held an informal meeting on the humanitarian situation in Cameroon.</a:t>
            </a:r>
            <a:endParaRPr lang="en-US" sz="1900" dirty="0">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9bf4803cd04ecc4c0c59ddd6c419a13">
            <a:extLst>
              <a:ext uri="{FF2B5EF4-FFF2-40B4-BE49-F238E27FC236}">
                <a16:creationId xmlns:a16="http://schemas.microsoft.com/office/drawing/2014/main" id="{F8F5356F-0AF4-024A-8145-DFF207F8CAA5}"/>
              </a:ext>
            </a:extLst>
          </p:cNvPr>
          <p:cNvPicPr>
            <a:picLocks noChangeAspect="1"/>
          </p:cNvPicPr>
          <p:nvPr/>
        </p:nvPicPr>
        <p:blipFill rotWithShape="1">
          <a:blip r:embed="rId2"/>
          <a:srcRect b="14689"/>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Germany Breaks Military Cooperation</a:t>
            </a:r>
          </a:p>
        </p:txBody>
      </p:sp>
      <p:sp>
        <p:nvSpPr>
          <p:cNvPr id="3" name="Content Placeholder 2"/>
          <p:cNvSpPr>
            <a:spLocks noGrp="1"/>
          </p:cNvSpPr>
          <p:nvPr>
            <p:ph idx="1"/>
          </p:nvPr>
        </p:nvSpPr>
        <p:spPr>
          <a:xfrm>
            <a:off x="385612" y="5302678"/>
            <a:ext cx="8293608" cy="1306417"/>
          </a:xfrm>
        </p:spPr>
        <p:txBody>
          <a:bodyPr vert="horz" lIns="91440" tIns="45720" rIns="91440" bIns="45720" rtlCol="0" anchor="t">
            <a:normAutofit/>
          </a:bodyPr>
          <a:lstStyle/>
          <a:p>
            <a:pPr marL="0" indent="0">
              <a:buNone/>
            </a:pPr>
            <a:r>
              <a:rPr lang="en-US" sz="2000"/>
              <a:t>July 2019</a:t>
            </a:r>
          </a:p>
          <a:p>
            <a:r>
              <a:rPr lang="en-US" sz="1800"/>
              <a:t>Germany announced the end of its military mission in Cameroon. </a:t>
            </a:r>
            <a:endParaRPr lang="en-US" sz="1800">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C7CEB6-CAE5-9B44-A742-136FBA5E22DC}"/>
              </a:ext>
            </a:extLst>
          </p:cNvPr>
          <p:cNvPicPr>
            <a:picLocks noChangeAspect="1"/>
          </p:cNvPicPr>
          <p:nvPr/>
        </p:nvPicPr>
        <p:blipFill rotWithShape="1">
          <a:blip r:embed="rId2"/>
          <a:srcRect r="3768" b="-1"/>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Swiss Mediation Efforts</a:t>
            </a:r>
          </a:p>
        </p:txBody>
      </p:sp>
      <p:sp>
        <p:nvSpPr>
          <p:cNvPr id="3" name="Content Placeholder 2"/>
          <p:cNvSpPr>
            <a:spLocks noGrp="1"/>
          </p:cNvSpPr>
          <p:nvPr>
            <p:ph idx="1"/>
          </p:nvPr>
        </p:nvSpPr>
        <p:spPr>
          <a:xfrm>
            <a:off x="425196" y="5015691"/>
            <a:ext cx="8293608" cy="1306417"/>
          </a:xfrm>
        </p:spPr>
        <p:txBody>
          <a:bodyPr vert="horz" lIns="91440" tIns="45720" rIns="91440" bIns="45720" rtlCol="0" anchor="t">
            <a:normAutofit/>
          </a:bodyPr>
          <a:lstStyle/>
          <a:p>
            <a:pPr marL="0" indent="0">
              <a:buNone/>
            </a:pPr>
            <a:r>
              <a:rPr lang="en-US" sz="2000" dirty="0"/>
              <a:t>June 27, 2019</a:t>
            </a:r>
          </a:p>
          <a:p>
            <a:r>
              <a:rPr lang="en-US" sz="1800" dirty="0"/>
              <a:t>Switzerland agreed to mediate talks between the government and the separatists in an attempt to reach a diplomatic solution to the crisis. Despite this offer, the two sides never agreed to come to the table.</a:t>
            </a:r>
            <a:endParaRPr lang="en-US" sz="1800" dirty="0">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6e1d8f0c9c6e47b8eac4627026bf925b">
            <a:extLst>
              <a:ext uri="{FF2B5EF4-FFF2-40B4-BE49-F238E27FC236}">
                <a16:creationId xmlns:a16="http://schemas.microsoft.com/office/drawing/2014/main" id="{ACE94AC0-EFD8-F94D-8098-CE39018EDC1C}"/>
              </a:ext>
            </a:extLst>
          </p:cNvPr>
          <p:cNvPicPr>
            <a:picLocks noChangeAspect="1"/>
          </p:cNvPicPr>
          <p:nvPr/>
        </p:nvPicPr>
        <p:blipFill rotWithShape="1">
          <a:blip r:embed="rId2"/>
          <a:srcRect t="13694" r="-1" b="48943"/>
          <a:stretch/>
        </p:blipFill>
        <p:spPr>
          <a:xfrm>
            <a:off x="20" y="10"/>
            <a:ext cx="9143980" cy="4465973"/>
          </a:xfrm>
          <a:prstGeom prst="rect">
            <a:avLst/>
          </a:prstGeom>
        </p:spPr>
      </p:pic>
      <p:sp>
        <p:nvSpPr>
          <p:cNvPr id="20" name="Rectangle: Rounded Corners 1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dirty="0">
                <a:solidFill>
                  <a:schemeClr val="bg1"/>
                </a:solidFill>
              </a:rPr>
              <a:t>Senior UN Officials Raise Alarm</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dirty="0"/>
              <a:t>February 18, 2020 to February 21, 2020</a:t>
            </a:r>
          </a:p>
          <a:p>
            <a:r>
              <a:rPr lang="en-US" sz="1500" dirty="0"/>
              <a:t>After the horrific details of the </a:t>
            </a:r>
            <a:r>
              <a:rPr lang="en-US" sz="1500" dirty="0" err="1"/>
              <a:t>Ngarbuh</a:t>
            </a:r>
            <a:r>
              <a:rPr lang="en-US" sz="1500" dirty="0"/>
              <a:t> massacre by government security forces and allied militia members were publicized, UN officials, including Special Adviser on the Prevention of Genocide, </a:t>
            </a:r>
            <a:r>
              <a:rPr lang="en-US" sz="1500" dirty="0" err="1"/>
              <a:t>Adama</a:t>
            </a:r>
            <a:r>
              <a:rPr lang="en-US" sz="1500" dirty="0"/>
              <a:t> Dieng, and Secretary-General António Guterres, responded by condemning the actions and calling for civilian protection.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DAA118-F028-4346-89D6-6DEB5B40F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7B74A1-AC23-4029-85C2-6C2D4C27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00200" y="685800"/>
            <a:ext cx="75438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p:cNvSpPr>
            <a:spLocks noGrp="1"/>
          </p:cNvSpPr>
          <p:nvPr>
            <p:ph type="title"/>
          </p:nvPr>
        </p:nvSpPr>
        <p:spPr>
          <a:xfrm>
            <a:off x="1097280" y="685800"/>
            <a:ext cx="4011930" cy="2267855"/>
          </a:xfrm>
        </p:spPr>
        <p:txBody>
          <a:bodyPr anchor="t">
            <a:normAutofit/>
          </a:bodyPr>
          <a:lstStyle/>
          <a:p>
            <a:pPr algn="l"/>
            <a:r>
              <a:rPr lang="en-US" sz="4400"/>
              <a:t>US Cuts Military Aid to Cameroon</a:t>
            </a:r>
          </a:p>
        </p:txBody>
      </p:sp>
      <p:sp>
        <p:nvSpPr>
          <p:cNvPr id="20" name="Rectangle 19">
            <a:extLst>
              <a:ext uri="{FF2B5EF4-FFF2-40B4-BE49-F238E27FC236}">
                <a16:creationId xmlns:a16="http://schemas.microsoft.com/office/drawing/2014/main" id="{AD949E97-66D7-467B-BDD7-5166EF52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823"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97280" y="3133724"/>
            <a:ext cx="4011930" cy="3049396"/>
          </a:xfrm>
        </p:spPr>
        <p:txBody>
          <a:bodyPr vert="horz" lIns="91440" tIns="45720" rIns="91440" bIns="45720" rtlCol="0" anchor="t">
            <a:normAutofit/>
          </a:bodyPr>
          <a:lstStyle/>
          <a:p>
            <a:pPr marL="0" indent="0">
              <a:buNone/>
            </a:pPr>
            <a:r>
              <a:rPr lang="en-US" sz="2000" dirty="0"/>
              <a:t>February 7, 2019</a:t>
            </a:r>
          </a:p>
          <a:p>
            <a:r>
              <a:rPr lang="en-US" sz="1800" dirty="0"/>
              <a:t>Since 2013 the US has provided significant military aid and tactical support to assist Cameroon's efforts in the fight against Boko Haram. In response to widespread accusations of human rights abuses, many of which were taking place against Anglophones, the US cut $17 million in aid. </a:t>
            </a:r>
            <a:endParaRPr lang="en-US" sz="1800" dirty="0">
              <a:cs typeface="Calibri"/>
            </a:endParaRPr>
          </a:p>
        </p:txBody>
      </p:sp>
      <p:sp>
        <p:nvSpPr>
          <p:cNvPr id="22" name="Graphic 14">
            <a:extLst>
              <a:ext uri="{FF2B5EF4-FFF2-40B4-BE49-F238E27FC236}">
                <a16:creationId xmlns:a16="http://schemas.microsoft.com/office/drawing/2014/main" id="{30FF6FEE-5B11-4DDB-8635-80A97984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76570" y="3436499"/>
            <a:ext cx="20574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4" name="Picture 3" descr="5a73d5fbead0e81cb4842ec99e01c7a3">
            <a:extLst>
              <a:ext uri="{FF2B5EF4-FFF2-40B4-BE49-F238E27FC236}">
                <a16:creationId xmlns:a16="http://schemas.microsoft.com/office/drawing/2014/main" id="{F12CEC32-CCC3-2247-BA61-AF6C3A3BE544}"/>
              </a:ext>
            </a:extLst>
          </p:cNvPr>
          <p:cNvPicPr>
            <a:picLocks noChangeAspect="1"/>
          </p:cNvPicPr>
          <p:nvPr/>
        </p:nvPicPr>
        <p:blipFill rotWithShape="1">
          <a:blip r:embed="rId2"/>
          <a:srcRect l="24325" r="25614" b="2"/>
          <a:stretch/>
        </p:blipFill>
        <p:spPr>
          <a:xfrm>
            <a:off x="5199526" y="914399"/>
            <a:ext cx="3804662" cy="5072883"/>
          </a:xfrm>
          <a:prstGeom prst="rect">
            <a:avLst/>
          </a:prstGeom>
        </p:spPr>
      </p:pic>
      <p:sp>
        <p:nvSpPr>
          <p:cNvPr id="24" name="Graphic 14">
            <a:extLst>
              <a:ext uri="{FF2B5EF4-FFF2-40B4-BE49-F238E27FC236}">
                <a16:creationId xmlns:a16="http://schemas.microsoft.com/office/drawing/2014/main" id="{3FC17EEC-4CD0-4DC1-B288-2DCB95E83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5010434" y="685799"/>
            <a:ext cx="20574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50000"/>
            </a:schemeClr>
          </a:solidFill>
          <a:ln w="9525" cap="flat">
            <a:noFill/>
            <a:prstDash val="solid"/>
            <a:miter/>
          </a:ln>
        </p:spPr>
        <p:txBody>
          <a:bodyPr rtlCol="0" anchor="ctr"/>
          <a:lstStyle/>
          <a:p>
            <a:endParaRPr lang="en-US"/>
          </a:p>
        </p:txBody>
      </p:sp>
      <p:sp>
        <p:nvSpPr>
          <p:cNvPr id="26" name="Graphic 14">
            <a:extLst>
              <a:ext uri="{FF2B5EF4-FFF2-40B4-BE49-F238E27FC236}">
                <a16:creationId xmlns:a16="http://schemas.microsoft.com/office/drawing/2014/main" id="{13678FF0-B18B-4AE8-A7B2-C1E03512B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7076570" y="685800"/>
            <a:ext cx="20574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a:p>
        </p:txBody>
      </p:sp>
      <p:sp>
        <p:nvSpPr>
          <p:cNvPr id="28" name="Graphic 14">
            <a:extLst>
              <a:ext uri="{FF2B5EF4-FFF2-40B4-BE49-F238E27FC236}">
                <a16:creationId xmlns:a16="http://schemas.microsoft.com/office/drawing/2014/main" id="{8831280F-12B7-4928-99BD-E956FDC1C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010434" y="3436498"/>
            <a:ext cx="20574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a:p>
        </p:txBody>
      </p:sp>
      <p:sp>
        <p:nvSpPr>
          <p:cNvPr id="30" name="Graphic 14">
            <a:extLst>
              <a:ext uri="{FF2B5EF4-FFF2-40B4-BE49-F238E27FC236}">
                <a16:creationId xmlns:a16="http://schemas.microsoft.com/office/drawing/2014/main" id="{29C6353F-64ED-4D08-9A61-1E27D8746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76570" y="3436499"/>
            <a:ext cx="20574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32" name="Rectangle 31">
            <a:extLst>
              <a:ext uri="{FF2B5EF4-FFF2-40B4-BE49-F238E27FC236}">
                <a16:creationId xmlns:a16="http://schemas.microsoft.com/office/drawing/2014/main" id="{F611A8EB-A9A5-412E-B620-0BFA41C6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1"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cc5060241d923297fd0b4bc9cefda718">
            <a:extLst>
              <a:ext uri="{FF2B5EF4-FFF2-40B4-BE49-F238E27FC236}">
                <a16:creationId xmlns:a16="http://schemas.microsoft.com/office/drawing/2014/main" id="{5E2042A4-5106-EB46-B1B9-13D55B31BFCA}"/>
              </a:ext>
            </a:extLst>
          </p:cNvPr>
          <p:cNvPicPr>
            <a:picLocks noChangeAspect="1"/>
          </p:cNvPicPr>
          <p:nvPr/>
        </p:nvPicPr>
        <p:blipFill rotWithShape="1">
          <a:blip r:embed="rId2"/>
          <a:srcRect t="18985" r="1" b="18987"/>
          <a:stretch/>
        </p:blipFill>
        <p:spPr>
          <a:xfrm>
            <a:off x="469942" y="317578"/>
            <a:ext cx="8138333"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6" y="5940561"/>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anchor="t">
            <a:normAutofit/>
          </a:bodyPr>
          <a:lstStyle/>
          <a:p>
            <a:pPr algn="l"/>
            <a:r>
              <a:rPr lang="en-US" sz="2600">
                <a:solidFill>
                  <a:schemeClr val="bg1"/>
                </a:solidFill>
              </a:rPr>
              <a:t>International Research/Investigations</a:t>
            </a:r>
          </a:p>
        </p:txBody>
      </p:sp>
      <p:sp>
        <p:nvSpPr>
          <p:cNvPr id="3" name="Content Placeholder 2"/>
          <p:cNvSpPr>
            <a:spLocks noGrp="1"/>
          </p:cNvSpPr>
          <p:nvPr>
            <p:ph idx="1"/>
          </p:nvPr>
        </p:nvSpPr>
        <p:spPr>
          <a:xfrm>
            <a:off x="4114560" y="4018143"/>
            <a:ext cx="4255578" cy="2129599"/>
          </a:xfrm>
          <a:noFill/>
        </p:spPr>
        <p:txBody>
          <a:bodyPr anchor="t">
            <a:normAutofit/>
          </a:bodyPr>
          <a:lstStyle/>
          <a:p>
            <a:pPr marL="0" indent="0">
              <a:lnSpc>
                <a:spcPct val="90000"/>
              </a:lnSpc>
              <a:buNone/>
            </a:pPr>
            <a:r>
              <a:rPr lang="en-US" sz="1800" dirty="0">
                <a:solidFill>
                  <a:schemeClr val="bg1"/>
                </a:solidFill>
              </a:rPr>
              <a:t>January 2020</a:t>
            </a:r>
          </a:p>
          <a:p>
            <a:pPr>
              <a:lnSpc>
                <a:spcPct val="90000"/>
              </a:lnSpc>
            </a:pPr>
            <a:r>
              <a:rPr lang="en-US" sz="1400" dirty="0">
                <a:solidFill>
                  <a:schemeClr val="bg1"/>
                </a:solidFill>
              </a:rPr>
              <a:t>The UN and Human Rights Watch conducted research into killings related to the conflict. When they reviewed the findings of Cameroon's Joint Commission of Inquiry, they found that it diverged from the facts of the events at </a:t>
            </a:r>
            <a:r>
              <a:rPr lang="en-US" sz="1400" dirty="0" err="1">
                <a:solidFill>
                  <a:schemeClr val="bg1"/>
                </a:solidFill>
              </a:rPr>
              <a:t>Ngarbuh</a:t>
            </a:r>
            <a:r>
              <a:rPr lang="en-US" sz="1400" dirty="0">
                <a:solidFill>
                  <a:schemeClr val="bg1"/>
                </a:solidFill>
              </a:rPr>
              <a:t> established by Human Rights Watch and others. Additionally, the report established that Cameroonian soldiers attempted to cover up the truth around the killings.</a:t>
            </a:r>
            <a:endParaRPr lang="en-US" sz="1400" dirty="0">
              <a:solidFill>
                <a:schemeClr val="bg1"/>
              </a:solidFill>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91443"/>
            <a:ext cx="3377143" cy="1087819"/>
          </a:xfrm>
        </p:spPr>
        <p:txBody>
          <a:bodyPr anchor="b">
            <a:normAutofit/>
          </a:bodyPr>
          <a:lstStyle/>
          <a:p>
            <a:r>
              <a:rPr lang="en-US" sz="3000"/>
              <a:t>Ten Stages of Genocide</a:t>
            </a:r>
          </a:p>
        </p:txBody>
      </p:sp>
      <p:sp>
        <p:nvSpPr>
          <p:cNvPr id="16"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5541"/>
            <a:ext cx="33604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10" y="2371870"/>
            <a:ext cx="3377143" cy="4251845"/>
          </a:xfrm>
        </p:spPr>
        <p:txBody>
          <a:bodyPr>
            <a:normAutofit lnSpcReduction="10000"/>
          </a:bodyPr>
          <a:lstStyle/>
          <a:p>
            <a:pPr marL="0" indent="0">
              <a:lnSpc>
                <a:spcPct val="90000"/>
              </a:lnSpc>
              <a:buNone/>
            </a:pPr>
            <a:r>
              <a:rPr lang="en-US" sz="1200" dirty="0"/>
              <a:t>Dr. Gregory H. Stanton, Founding President of Genocide Watch, uses the Ten Stages of Genocide to describe and explain the genocidal process. The stages are:</a:t>
            </a:r>
            <a:br>
              <a:rPr lang="en-US" sz="1200" dirty="0"/>
            </a:br>
            <a:br>
              <a:rPr lang="en-US" sz="1200" dirty="0"/>
            </a:br>
            <a:r>
              <a:rPr lang="en-US" sz="1200" dirty="0"/>
              <a:t>1. Classification</a:t>
            </a:r>
            <a:br>
              <a:rPr lang="en-US" sz="1200" dirty="0"/>
            </a:br>
            <a:r>
              <a:rPr lang="en-US" sz="1200" dirty="0"/>
              <a:t>2. Symbolization</a:t>
            </a:r>
            <a:br>
              <a:rPr lang="en-US" sz="1200" dirty="0"/>
            </a:br>
            <a:r>
              <a:rPr lang="en-US" sz="1200" dirty="0"/>
              <a:t>3. Discrimination</a:t>
            </a:r>
            <a:br>
              <a:rPr lang="en-US" sz="1200" dirty="0"/>
            </a:br>
            <a:r>
              <a:rPr lang="en-US" sz="1200" dirty="0"/>
              <a:t>4. Dehumanization</a:t>
            </a:r>
            <a:br>
              <a:rPr lang="en-US" sz="1200" dirty="0"/>
            </a:br>
            <a:r>
              <a:rPr lang="en-US" sz="1200" dirty="0"/>
              <a:t>5. Organization</a:t>
            </a:r>
            <a:br>
              <a:rPr lang="en-US" sz="1200" dirty="0"/>
            </a:br>
            <a:r>
              <a:rPr lang="en-US" sz="1200" dirty="0"/>
              <a:t>6. Polarization</a:t>
            </a:r>
            <a:br>
              <a:rPr lang="en-US" sz="1200" dirty="0"/>
            </a:br>
            <a:r>
              <a:rPr lang="en-US" sz="1200" dirty="0"/>
              <a:t>7. Preparation</a:t>
            </a:r>
            <a:br>
              <a:rPr lang="en-US" sz="1200" dirty="0"/>
            </a:br>
            <a:r>
              <a:rPr lang="en-US" sz="1200" dirty="0"/>
              <a:t>8. Persecution</a:t>
            </a:r>
            <a:br>
              <a:rPr lang="en-US" sz="1200" dirty="0"/>
            </a:br>
            <a:r>
              <a:rPr lang="en-US" sz="1200" dirty="0"/>
              <a:t>​9. Extermination</a:t>
            </a:r>
            <a:br>
              <a:rPr lang="en-US" sz="1200" dirty="0"/>
            </a:br>
            <a:r>
              <a:rPr lang="en-US" sz="1200" dirty="0"/>
              <a:t>10. Denial</a:t>
            </a:r>
          </a:p>
          <a:p>
            <a:pPr marL="0" indent="0">
              <a:lnSpc>
                <a:spcPct val="90000"/>
              </a:lnSpc>
              <a:buNone/>
            </a:pPr>
            <a:endParaRPr lang="en-US" sz="1200" dirty="0"/>
          </a:p>
          <a:p>
            <a:pPr marL="0" indent="0">
              <a:lnSpc>
                <a:spcPct val="90000"/>
              </a:lnSpc>
              <a:buNone/>
            </a:pPr>
            <a:r>
              <a:rPr lang="en-US" sz="1200" dirty="0"/>
              <a:t>The Anglophone crisis has advanced to:</a:t>
            </a:r>
            <a:br>
              <a:rPr lang="en-US" sz="1200" dirty="0"/>
            </a:br>
            <a:endParaRPr lang="en-US" sz="1200" dirty="0"/>
          </a:p>
          <a:p>
            <a:pPr marL="0" indent="0">
              <a:lnSpc>
                <a:spcPct val="90000"/>
              </a:lnSpc>
              <a:buNone/>
            </a:pPr>
            <a:r>
              <a:rPr lang="en-US" sz="1200" dirty="0"/>
              <a:t>Stage 9: Extermination, with massacres being perpetrated by both government security forces and armed separatist groups.</a:t>
            </a:r>
            <a:br>
              <a:rPr lang="en-US" sz="1200" dirty="0"/>
            </a:br>
            <a:endParaRPr lang="en-US" sz="1200" dirty="0"/>
          </a:p>
          <a:p>
            <a:pPr marL="0" indent="0">
              <a:lnSpc>
                <a:spcPct val="90000"/>
              </a:lnSpc>
              <a:buNone/>
            </a:pPr>
            <a:r>
              <a:rPr lang="en-US" sz="1200" dirty="0"/>
              <a:t>Stage 10: Denial, as the the government alleges, despite widespread evidence to the contrary, that it is only conducting operations against "terrorists" and not targeting civilians.</a:t>
            </a:r>
          </a:p>
        </p:txBody>
      </p:sp>
      <p:pic>
        <p:nvPicPr>
          <p:cNvPr id="4" name="Picture 3" descr="093de6fcb4d5ed99083ffe30c5ab8517">
            <a:extLst>
              <a:ext uri="{FF2B5EF4-FFF2-40B4-BE49-F238E27FC236}">
                <a16:creationId xmlns:a16="http://schemas.microsoft.com/office/drawing/2014/main" id="{9CABD1EF-769E-0540-88A6-748D147AC89B}"/>
              </a:ext>
            </a:extLst>
          </p:cNvPr>
          <p:cNvPicPr>
            <a:picLocks noChangeAspect="1"/>
          </p:cNvPicPr>
          <p:nvPr/>
        </p:nvPicPr>
        <p:blipFill rotWithShape="1">
          <a:blip r:embed="rId2"/>
          <a:srcRect l="9013" r="16553" b="-1"/>
          <a:stretch/>
        </p:blipFill>
        <p:spPr>
          <a:xfrm>
            <a:off x="4039362" y="-2"/>
            <a:ext cx="5104638" cy="68580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91443"/>
            <a:ext cx="3377143" cy="1087819"/>
          </a:xfrm>
        </p:spPr>
        <p:txBody>
          <a:bodyPr anchor="b">
            <a:normAutofit/>
          </a:bodyPr>
          <a:lstStyle/>
          <a:p>
            <a:pPr>
              <a:lnSpc>
                <a:spcPct val="90000"/>
              </a:lnSpc>
            </a:pPr>
            <a:r>
              <a:rPr lang="en-US" sz="2300"/>
              <a:t>Independence for French Cameroun and British  Cameroons</a:t>
            </a:r>
          </a:p>
        </p:txBody>
      </p:sp>
      <p:sp>
        <p:nvSpPr>
          <p:cNvPr id="85" name="Rectangle 8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7" name="Rectangle 8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5541"/>
            <a:ext cx="33604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10" y="2684095"/>
            <a:ext cx="3377143" cy="3492868"/>
          </a:xfrm>
        </p:spPr>
        <p:txBody>
          <a:bodyPr vert="horz" lIns="91440" tIns="45720" rIns="91440" bIns="45720" rtlCol="0" anchor="t">
            <a:normAutofit/>
          </a:bodyPr>
          <a:lstStyle/>
          <a:p>
            <a:pPr marL="0" indent="0">
              <a:buNone/>
            </a:pPr>
            <a:r>
              <a:rPr lang="en-US" sz="1600" dirty="0"/>
              <a:t>January 1, 1960 to February 11, 1961 </a:t>
            </a:r>
          </a:p>
          <a:p>
            <a:r>
              <a:rPr lang="en-US" sz="1600" dirty="0"/>
              <a:t>Cameroun gained independence from the French on Jan 1, 1960.</a:t>
            </a:r>
          </a:p>
          <a:p>
            <a:r>
              <a:rPr lang="en-US" sz="1600" dirty="0"/>
              <a:t>On February 11, 1961, an UN-backed plebiscite was organized to decide on the fate of British Cameroons. Southern Cameroon voted for unification with French Cameroun. Northern Cameroon voted to become part of Nigeria.</a:t>
            </a:r>
            <a:endParaRPr lang="en-US" sz="1600" dirty="0">
              <a:cs typeface="Calibri"/>
            </a:endParaRPr>
          </a:p>
        </p:txBody>
      </p:sp>
      <p:pic>
        <p:nvPicPr>
          <p:cNvPr id="5" name="Picture 4" descr="209b0b8b18af0ba12e5dc5a4fc30bca1">
            <a:extLst>
              <a:ext uri="{FF2B5EF4-FFF2-40B4-BE49-F238E27FC236}">
                <a16:creationId xmlns:a16="http://schemas.microsoft.com/office/drawing/2014/main" id="{CCDB1190-8131-4597-A9B6-A9CB51E0CD53}"/>
              </a:ext>
            </a:extLst>
          </p:cNvPr>
          <p:cNvPicPr>
            <a:picLocks noChangeAspect="1"/>
          </p:cNvPicPr>
          <p:nvPr/>
        </p:nvPicPr>
        <p:blipFill rotWithShape="1">
          <a:blip r:embed="rId2"/>
          <a:srcRect l="1509" r="1509"/>
          <a:stretch/>
        </p:blipFill>
        <p:spPr>
          <a:xfrm>
            <a:off x="4039362" y="-2"/>
            <a:ext cx="5104638" cy="685800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8" y="327025"/>
            <a:ext cx="3993358" cy="1630363"/>
          </a:xfrm>
        </p:spPr>
        <p:txBody>
          <a:bodyPr anchor="b">
            <a:normAutofit/>
          </a:bodyPr>
          <a:lstStyle/>
          <a:p>
            <a:r>
              <a:rPr lang="en-US" sz="3100"/>
              <a:t>Conclusion and Policy Recommendations</a:t>
            </a:r>
          </a:p>
        </p:txBody>
      </p:sp>
      <p:sp>
        <p:nvSpPr>
          <p:cNvPr id="3" name="Content Placeholder 2"/>
          <p:cNvSpPr>
            <a:spLocks noGrp="1"/>
          </p:cNvSpPr>
          <p:nvPr>
            <p:ph idx="1"/>
          </p:nvPr>
        </p:nvSpPr>
        <p:spPr>
          <a:xfrm>
            <a:off x="360759" y="2286001"/>
            <a:ext cx="3993357" cy="4244974"/>
          </a:xfrm>
        </p:spPr>
        <p:txBody>
          <a:bodyPr anchor="t">
            <a:normAutofit fontScale="92500"/>
          </a:bodyPr>
          <a:lstStyle/>
          <a:p>
            <a:pPr marL="0" indent="0">
              <a:lnSpc>
                <a:spcPct val="90000"/>
              </a:lnSpc>
              <a:buNone/>
            </a:pPr>
            <a:r>
              <a:rPr lang="en-US" sz="1400" dirty="0"/>
              <a:t>To prevent genocide in Cameroon's Anglophone regions, Genocide Watch recommends that:</a:t>
            </a:r>
          </a:p>
          <a:p>
            <a:pPr>
              <a:lnSpc>
                <a:spcPct val="90000"/>
              </a:lnSpc>
            </a:pPr>
            <a:r>
              <a:rPr lang="en-US" sz="1400" dirty="0"/>
              <a:t>National, regional, and international actors recognize the urgency of the Anglophone crisis and exhaust all means available to encourage the government of Cameroon and the separatist groups to reach a diplomatic resolution.</a:t>
            </a:r>
          </a:p>
          <a:p>
            <a:pPr>
              <a:lnSpc>
                <a:spcPct val="90000"/>
              </a:lnSpc>
            </a:pPr>
            <a:r>
              <a:rPr lang="en-US" sz="1400" dirty="0"/>
              <a:t>Both the government and separatists end attacks on civilians and agree to a ceasefire, following the model of the Southern Cameroon Defense Forces who put down their weapons in March 2020 in accordance with UN Secretary General Guterres’ call for a global ceasefire to help combat COVID-19.</a:t>
            </a:r>
          </a:p>
          <a:p>
            <a:pPr>
              <a:lnSpc>
                <a:spcPct val="90000"/>
              </a:lnSpc>
            </a:pPr>
            <a:r>
              <a:rPr lang="en-US" sz="1400" dirty="0"/>
              <a:t>Both the government and separatists agree to participate in mediation efforts, sponsored by a third-party, aimed at achieving meaningful dialogue and realistic compromise.</a:t>
            </a:r>
          </a:p>
          <a:p>
            <a:pPr>
              <a:lnSpc>
                <a:spcPct val="90000"/>
              </a:lnSpc>
            </a:pPr>
            <a:r>
              <a:rPr lang="en-US" sz="1400" dirty="0"/>
              <a:t>An investigation is launched in conjunction with the AU or UN into crimes against humanity and other atrocities committed during the Anglophone crisis to end the ongoing cycle of impunity.</a:t>
            </a:r>
            <a:br>
              <a:rPr lang="en-US" sz="900" dirty="0"/>
            </a:br>
            <a:br>
              <a:rPr lang="en-US" sz="900" dirty="0"/>
            </a:br>
            <a:endParaRPr lang="en-US" sz="900" dirty="0"/>
          </a:p>
        </p:txBody>
      </p:sp>
      <p:pic>
        <p:nvPicPr>
          <p:cNvPr id="35" name="Picture 34" descr="219dc7f0578f5289e94861d044dddaf2">
            <a:extLst>
              <a:ext uri="{FF2B5EF4-FFF2-40B4-BE49-F238E27FC236}">
                <a16:creationId xmlns:a16="http://schemas.microsoft.com/office/drawing/2014/main" id="{742B9823-B441-8949-B041-5C65E7970153}"/>
              </a:ext>
            </a:extLst>
          </p:cNvPr>
          <p:cNvPicPr>
            <a:picLocks noChangeAspect="1"/>
          </p:cNvPicPr>
          <p:nvPr/>
        </p:nvPicPr>
        <p:blipFill rotWithShape="1">
          <a:blip r:embed="rId2"/>
          <a:srcRect l="24274" r="37419"/>
          <a:stretch/>
        </p:blipFill>
        <p:spPr>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2" name="Rectangle 127">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630936" y="365124"/>
            <a:ext cx="3697167" cy="2057400"/>
          </a:xfrm>
        </p:spPr>
        <p:txBody>
          <a:bodyPr anchor="b">
            <a:normAutofit/>
          </a:bodyPr>
          <a:lstStyle/>
          <a:p>
            <a:pPr>
              <a:lnSpc>
                <a:spcPct val="90000"/>
              </a:lnSpc>
            </a:pPr>
            <a:r>
              <a:rPr lang="en-US" sz="3500"/>
              <a:t>Reunification and Formation of the Federal Republic of Cameroon</a:t>
            </a:r>
          </a:p>
        </p:txBody>
      </p:sp>
      <p:sp>
        <p:nvSpPr>
          <p:cNvPr id="3" name="Content Placeholder 2"/>
          <p:cNvSpPr>
            <a:spLocks noGrp="1"/>
          </p:cNvSpPr>
          <p:nvPr>
            <p:ph idx="1"/>
          </p:nvPr>
        </p:nvSpPr>
        <p:spPr>
          <a:xfrm>
            <a:off x="630936" y="2624962"/>
            <a:ext cx="3697167" cy="3538094"/>
          </a:xfrm>
        </p:spPr>
        <p:txBody>
          <a:bodyPr>
            <a:normAutofit/>
          </a:bodyPr>
          <a:lstStyle/>
          <a:p>
            <a:pPr marL="0" indent="0">
              <a:buNone/>
            </a:pPr>
            <a:r>
              <a:rPr lang="en-US" sz="1700" dirty="0"/>
              <a:t>October 1, 1961</a:t>
            </a:r>
          </a:p>
          <a:p>
            <a:r>
              <a:rPr lang="en-US" sz="1700" dirty="0"/>
              <a:t>Southern Cameroon joined the Republic of Cameroon, creating the Federal Republic of Cameroon.</a:t>
            </a:r>
          </a:p>
          <a:p>
            <a:r>
              <a:rPr lang="en-US" sz="1700" dirty="0"/>
              <a:t>The Federal Republic of Cameroon was founded on the principles of bilingualism, multiculturalism, and autonomy for both the English-speaking and French-speaking regions. </a:t>
            </a:r>
          </a:p>
          <a:p>
            <a:r>
              <a:rPr lang="en-US" sz="1700" dirty="0"/>
              <a:t>Stage 1 and 2: Classification and Symbolization</a:t>
            </a:r>
          </a:p>
        </p:txBody>
      </p:sp>
      <p:cxnSp>
        <p:nvCxnSpPr>
          <p:cNvPr id="143" name="Straight Connector 129">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822"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87f5d3b415546c2c216de7c0b1c54747">
            <a:extLst>
              <a:ext uri="{FF2B5EF4-FFF2-40B4-BE49-F238E27FC236}">
                <a16:creationId xmlns:a16="http://schemas.microsoft.com/office/drawing/2014/main" id="{C9E195D0-89AD-4185-90C8-B6133783A6B4}"/>
              </a:ext>
            </a:extLst>
          </p:cNvPr>
          <p:cNvPicPr>
            <a:picLocks noChangeAspect="1"/>
          </p:cNvPicPr>
          <p:nvPr/>
        </p:nvPicPr>
        <p:blipFill rotWithShape="1">
          <a:blip r:embed="rId2"/>
          <a:srcRect l="15747" r="3608" b="2"/>
          <a:stretch/>
        </p:blipFill>
        <p:spPr>
          <a:xfrm>
            <a:off x="5113708" y="343454"/>
            <a:ext cx="3640264" cy="2934000"/>
          </a:xfrm>
          <a:prstGeom prst="rect">
            <a:avLst/>
          </a:prstGeom>
        </p:spPr>
      </p:pic>
      <p:pic>
        <p:nvPicPr>
          <p:cNvPr id="4" name="Picture 3" descr="188d4eb818dab05ad5370624ac9157c7">
            <a:extLst>
              <a:ext uri="{FF2B5EF4-FFF2-40B4-BE49-F238E27FC236}">
                <a16:creationId xmlns:a16="http://schemas.microsoft.com/office/drawing/2014/main" id="{04BEEB2E-66D0-4264-8EDE-9D9F9403F46E}"/>
              </a:ext>
            </a:extLst>
          </p:cNvPr>
          <p:cNvPicPr>
            <a:picLocks noChangeAspect="1"/>
          </p:cNvPicPr>
          <p:nvPr/>
        </p:nvPicPr>
        <p:blipFill rotWithShape="1">
          <a:blip r:embed="rId3"/>
          <a:srcRect r="17489" b="-2"/>
          <a:stretch/>
        </p:blipFill>
        <p:spPr>
          <a:xfrm>
            <a:off x="5113708" y="3597883"/>
            <a:ext cx="3640264" cy="2936699"/>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96fbe515c5e389fa718d0cf49fb8fc2d">
            <a:extLst>
              <a:ext uri="{FF2B5EF4-FFF2-40B4-BE49-F238E27FC236}">
                <a16:creationId xmlns:a16="http://schemas.microsoft.com/office/drawing/2014/main" id="{7EDBCFAD-5717-4F64-B8AA-0004FEAF1053}"/>
              </a:ext>
            </a:extLst>
          </p:cNvPr>
          <p:cNvPicPr>
            <a:picLocks noChangeAspect="1"/>
          </p:cNvPicPr>
          <p:nvPr/>
        </p:nvPicPr>
        <p:blipFill rotWithShape="1">
          <a:blip r:embed="rId2"/>
          <a:srcRect t="3383" r="-2" b="439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e86a01966a1e3dbef634d8a16889dfbe">
            <a:extLst>
              <a:ext uri="{FF2B5EF4-FFF2-40B4-BE49-F238E27FC236}">
                <a16:creationId xmlns:a16="http://schemas.microsoft.com/office/drawing/2014/main" id="{FC4EDD9F-7081-4E70-B862-F387E4B447BC}"/>
              </a:ext>
            </a:extLst>
          </p:cNvPr>
          <p:cNvPicPr>
            <a:picLocks noChangeAspect="1"/>
          </p:cNvPicPr>
          <p:nvPr/>
        </p:nvPicPr>
        <p:blipFill rotWithShape="1">
          <a:blip r:embed="rId3"/>
          <a:srcRect l="8366" r="3" b="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0" name="Freeform: Shape 4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4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US" sz="3000"/>
              <a:t>Abolition of the Federal System</a:t>
            </a:r>
          </a:p>
        </p:txBody>
      </p:sp>
      <p:sp>
        <p:nvSpPr>
          <p:cNvPr id="53" name="Rectangle 4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4" name="Rectangle 4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63752" y="2340864"/>
            <a:ext cx="3624602" cy="4074345"/>
          </a:xfrm>
        </p:spPr>
        <p:txBody>
          <a:bodyPr>
            <a:normAutofit fontScale="92500" lnSpcReduction="20000"/>
          </a:bodyPr>
          <a:lstStyle/>
          <a:p>
            <a:pPr marL="0" indent="0">
              <a:buNone/>
            </a:pPr>
            <a:r>
              <a:rPr lang="en-US" sz="1700" dirty="0"/>
              <a:t>May 1972</a:t>
            </a:r>
          </a:p>
          <a:p>
            <a:r>
              <a:rPr lang="en-US" sz="1700" dirty="0"/>
              <a:t>Cameroon's first President, </a:t>
            </a:r>
            <a:r>
              <a:rPr lang="en-US" sz="1700" dirty="0" err="1"/>
              <a:t>Ahmadou</a:t>
            </a:r>
            <a:r>
              <a:rPr lang="en-US" sz="1700" dirty="0"/>
              <a:t> Ahidjo, ended the country's federal system in favor of a unitary republic. This decision effectively stripped the country’s 20% English-speaking minority of the autonomous status promised to them in 1961. English speakers lost any power over decisions by the French-speaking majority in the capital, Yaoundé.</a:t>
            </a:r>
          </a:p>
          <a:p>
            <a:r>
              <a:rPr lang="en-US" sz="1700" dirty="0"/>
              <a:t>In 2017, President Paul </a:t>
            </a:r>
            <a:r>
              <a:rPr lang="en-US" sz="1700" dirty="0" err="1"/>
              <a:t>Biya</a:t>
            </a:r>
            <a:r>
              <a:rPr lang="en-US" sz="1700" dirty="0"/>
              <a:t> imposed French-speaking judges and administrative officials on English-speaking Western Cameroon. Trials and official busines were conducted in French, a language very few Western Cameroonians could speak. </a:t>
            </a:r>
          </a:p>
          <a:p>
            <a:r>
              <a:rPr lang="en-US" sz="1700" dirty="0"/>
              <a:t>Stage 3: Discrimination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6103" y="600001"/>
            <a:ext cx="2828404" cy="1630440"/>
          </a:xfrm>
        </p:spPr>
        <p:txBody>
          <a:bodyPr anchor="ctr">
            <a:normAutofit/>
          </a:bodyPr>
          <a:lstStyle/>
          <a:p>
            <a:r>
              <a:rPr lang="en-US" sz="3000">
                <a:solidFill>
                  <a:schemeClr val="bg1"/>
                </a:solidFill>
              </a:rPr>
              <a:t>Paul Biya Becomes President</a:t>
            </a:r>
          </a:p>
        </p:txBody>
      </p:sp>
      <p:grpSp>
        <p:nvGrpSpPr>
          <p:cNvPr id="12" name="Group 11">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737776"/>
            <a:ext cx="181579" cy="1340860"/>
            <a:chOff x="56167" y="899960"/>
            <a:chExt cx="242107" cy="1340860"/>
          </a:xfrm>
        </p:grpSpPr>
        <p:sp>
          <p:nvSpPr>
            <p:cNvPr id="13"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8ae745c74f79737db3051227968ffa95">
            <a:extLst>
              <a:ext uri="{FF2B5EF4-FFF2-40B4-BE49-F238E27FC236}">
                <a16:creationId xmlns:a16="http://schemas.microsoft.com/office/drawing/2014/main" id="{8CBA938B-A45A-4212-98E7-E587CBAA483D}"/>
              </a:ext>
            </a:extLst>
          </p:cNvPr>
          <p:cNvPicPr>
            <a:picLocks noChangeAspect="1"/>
          </p:cNvPicPr>
          <p:nvPr/>
        </p:nvPicPr>
        <p:blipFill rotWithShape="1">
          <a:blip r:embed="rId2"/>
          <a:srcRect l="20703" r="21454" b="1"/>
          <a:stretch/>
        </p:blipFill>
        <p:spPr>
          <a:xfrm>
            <a:off x="3477006" y="10"/>
            <a:ext cx="5666994" cy="6857990"/>
          </a:xfrm>
          <a:prstGeom prst="rect">
            <a:avLst/>
          </a:prstGeom>
        </p:spPr>
      </p:pic>
      <p:sp>
        <p:nvSpPr>
          <p:cNvPr id="34" name="Rectangle 33">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3968601"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8056" y="3048670"/>
            <a:ext cx="3212112" cy="3123466"/>
          </a:xfrm>
        </p:spPr>
        <p:txBody>
          <a:bodyPr anchor="ctr">
            <a:normAutofit fontScale="92500" lnSpcReduction="10000"/>
          </a:bodyPr>
          <a:lstStyle/>
          <a:p>
            <a:pPr marL="0" indent="0">
              <a:lnSpc>
                <a:spcPct val="90000"/>
              </a:lnSpc>
              <a:buNone/>
            </a:pPr>
            <a:r>
              <a:rPr lang="en-US" sz="1400" dirty="0"/>
              <a:t>November 1982</a:t>
            </a:r>
          </a:p>
          <a:p>
            <a:pPr>
              <a:lnSpc>
                <a:spcPct val="90000"/>
              </a:lnSpc>
            </a:pPr>
            <a:r>
              <a:rPr lang="en-US" sz="1400" dirty="0"/>
              <a:t>Ahidjo stepped down on November 4, 1982. He was succeeded by Prime Minister Paul </a:t>
            </a:r>
            <a:r>
              <a:rPr lang="en-US" sz="1400" dirty="0" err="1"/>
              <a:t>Biya</a:t>
            </a:r>
            <a:r>
              <a:rPr lang="en-US" sz="1400" dirty="0"/>
              <a:t>. Though Ahidjo resigned, he intended to remain a powerful influence over the government by retaining control over the sole political party in the country, UNC. </a:t>
            </a:r>
            <a:r>
              <a:rPr lang="en-US" sz="1400" dirty="0" err="1"/>
              <a:t>Biya</a:t>
            </a:r>
            <a:r>
              <a:rPr lang="en-US" sz="1400" dirty="0"/>
              <a:t> then turned on Ahidjo, accusing him of plotting a coup. This forced Ahidjo into exile. </a:t>
            </a:r>
          </a:p>
          <a:p>
            <a:pPr>
              <a:lnSpc>
                <a:spcPct val="90000"/>
              </a:lnSpc>
            </a:pPr>
            <a:r>
              <a:rPr lang="en-US" sz="1400" dirty="0" err="1"/>
              <a:t>Biya</a:t>
            </a:r>
            <a:r>
              <a:rPr lang="en-US" sz="1400" dirty="0"/>
              <a:t> was formally elected president in 1984, winning 99.98% of the vote as the only candidate. </a:t>
            </a:r>
            <a:r>
              <a:rPr lang="en-US" sz="1400" dirty="0" err="1"/>
              <a:t>Biya</a:t>
            </a:r>
            <a:r>
              <a:rPr lang="en-US" sz="1400" dirty="0"/>
              <a:t> has remained in power ever since, winning highly flawed elections in 1992, 1997, 2004, 2011, and 2018.</a:t>
            </a:r>
          </a:p>
        </p:txBody>
      </p:sp>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38912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51AB52-5ADD-4688-83DB-8A2EB1F26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461001"/>
            <a:ext cx="3827879" cy="1907457"/>
          </a:xfrm>
        </p:spPr>
        <p:txBody>
          <a:bodyPr anchor="ctr">
            <a:normAutofit/>
          </a:bodyPr>
          <a:lstStyle/>
          <a:p>
            <a:r>
              <a:rPr lang="en-US" sz="3300">
                <a:solidFill>
                  <a:schemeClr val="bg1"/>
                </a:solidFill>
              </a:rPr>
              <a:t>All Anglophone Conference Demands Return to Federalism</a:t>
            </a:r>
          </a:p>
        </p:txBody>
      </p:sp>
      <p:grpSp>
        <p:nvGrpSpPr>
          <p:cNvPr id="12" name="Group 11">
            <a:extLst>
              <a:ext uri="{FF2B5EF4-FFF2-40B4-BE49-F238E27FC236}">
                <a16:creationId xmlns:a16="http://schemas.microsoft.com/office/drawing/2014/main" id="{2B860207-ACE2-4B37-A2C2-9AAE0EEBA8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737776"/>
            <a:ext cx="181579" cy="1340860"/>
            <a:chOff x="56167" y="899960"/>
            <a:chExt cx="242107" cy="1340860"/>
          </a:xfrm>
        </p:grpSpPr>
        <p:sp>
          <p:nvSpPr>
            <p:cNvPr id="13" name="Rectangle 2">
              <a:extLst>
                <a:ext uri="{FF2B5EF4-FFF2-40B4-BE49-F238E27FC236}">
                  <a16:creationId xmlns:a16="http://schemas.microsoft.com/office/drawing/2014/main" id="{E8A59B16-7B5E-439A-AABE-6F43ADBED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9">
              <a:extLst>
                <a:ext uri="{FF2B5EF4-FFF2-40B4-BE49-F238E27FC236}">
                  <a16:creationId xmlns:a16="http://schemas.microsoft.com/office/drawing/2014/main" id="{38682BC1-12A9-49A6-B07D-32C0E52874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929740E6-43AC-43B8-A959-7FA88DA43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96E21AC4-82E7-4B8E-BE4D-06F7B3884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C921A779-B023-4EB0-B665-D0212F009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3E26D187-6A2A-4FCB-AB53-925262F72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ADC5C21D-9525-4C09-96AC-CD4117775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E55B79D7-B509-440B-BB0A-C932B288C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2EB10EB7-F925-4AB7-9B6B-FAFCA6F00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4BDE1226-55F7-4E78-8946-97C0D7FDD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4FECC137-11B4-48FD-A1AA-610D2138D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180C0DD7-6CE4-486B-916C-C3C87C818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810AE7F9-4396-41FB-94F9-8154D4DC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446068F4-9B70-4DC6-82E3-6A6366809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ACCF2A15-7704-4CCF-AB0A-20BE623E7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8DF7B9FB-BF19-4609-9AF1-45D94DCB2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3EE7F2A-8C41-44E1-A5C5-F9D7A87E4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689CADC4-9D26-4B82-9B11-1E2140D1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707BC2C3-A51F-45C0-8BEC-31CC1E9AD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9ECFCC9B-5EAD-4BEC-A4C5-28A4766FCB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c85902c6e73dd0e978220d85c49ce8c8">
            <a:extLst>
              <a:ext uri="{FF2B5EF4-FFF2-40B4-BE49-F238E27FC236}">
                <a16:creationId xmlns:a16="http://schemas.microsoft.com/office/drawing/2014/main" id="{A5283924-BB8A-4620-B549-6998303C85F2}"/>
              </a:ext>
            </a:extLst>
          </p:cNvPr>
          <p:cNvPicPr>
            <a:picLocks noChangeAspect="1"/>
          </p:cNvPicPr>
          <p:nvPr/>
        </p:nvPicPr>
        <p:blipFill rotWithShape="1">
          <a:blip r:embed="rId2"/>
          <a:srcRect t="197" r="1" b="24549"/>
          <a:stretch/>
        </p:blipFill>
        <p:spPr>
          <a:xfrm>
            <a:off x="4496305" y="10"/>
            <a:ext cx="4647695" cy="6857990"/>
          </a:xfrm>
          <a:prstGeom prst="rect">
            <a:avLst/>
          </a:prstGeom>
        </p:spPr>
      </p:pic>
      <p:sp>
        <p:nvSpPr>
          <p:cNvPr id="34" name="Rectangle 33">
            <a:extLst>
              <a:ext uri="{FF2B5EF4-FFF2-40B4-BE49-F238E27FC236}">
                <a16:creationId xmlns:a16="http://schemas.microsoft.com/office/drawing/2014/main" id="{2BBA6F99-C2E7-4A60-BF6F-95A240756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25032"/>
            <a:ext cx="4750392" cy="40329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5770" y="3110600"/>
            <a:ext cx="3950568" cy="3055846"/>
          </a:xfrm>
        </p:spPr>
        <p:txBody>
          <a:bodyPr anchor="ctr">
            <a:normAutofit/>
          </a:bodyPr>
          <a:lstStyle/>
          <a:p>
            <a:pPr marL="0" indent="0">
              <a:buNone/>
            </a:pPr>
            <a:r>
              <a:rPr lang="en-US" sz="1600" dirty="0"/>
              <a:t>March 1993 to May 1994</a:t>
            </a:r>
          </a:p>
          <a:p>
            <a:r>
              <a:rPr lang="en-US" sz="1600" dirty="0"/>
              <a:t>Leaders of the Anglophone community met to outline their demands for a return to federalism. This meeting laid the foundation for future secessionist activity. The AAC threatened to take more extreme measures if the Francophone-led government did not uphold their rights. </a:t>
            </a:r>
          </a:p>
        </p:txBody>
      </p:sp>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937759"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3452</Words>
  <Application>Microsoft Macintosh PowerPoint</Application>
  <PresentationFormat>On-screen Show (4:3)</PresentationFormat>
  <Paragraphs>200</Paragraphs>
  <Slides>50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Calibri</vt:lpstr>
      <vt:lpstr>Calibri Light</vt:lpstr>
      <vt:lpstr>Helvetica Neue Medium</vt:lpstr>
      <vt:lpstr>Tw Cen MT</vt:lpstr>
      <vt:lpstr>Office Theme</vt:lpstr>
      <vt:lpstr>Custom Design</vt:lpstr>
      <vt:lpstr>Cameroon’s Anglophone Crisis</vt:lpstr>
      <vt:lpstr>Country Profile</vt:lpstr>
      <vt:lpstr>Kamerun Becomes a German Colony</vt:lpstr>
      <vt:lpstr>The League of Nations Partitions Cameroon Between Britain and France</vt:lpstr>
      <vt:lpstr>Independence for French Cameroun and British  Cameroons</vt:lpstr>
      <vt:lpstr>Reunification and Formation of the Federal Republic of Cameroon</vt:lpstr>
      <vt:lpstr>Abolition of the Federal System</vt:lpstr>
      <vt:lpstr>Paul Biya Becomes President</vt:lpstr>
      <vt:lpstr>All Anglophone Conference Demands Return to Federalism</vt:lpstr>
      <vt:lpstr>Anglophone Lawyers Renew Call for Federalism</vt:lpstr>
      <vt:lpstr>Anglophone Crisis Summary</vt:lpstr>
      <vt:lpstr>Protests Begin</vt:lpstr>
      <vt:lpstr>School Shutdowns</vt:lpstr>
      <vt:lpstr>Bans &amp; Internet Shutdown</vt:lpstr>
      <vt:lpstr>Civilians Killed During the Crisis</vt:lpstr>
      <vt:lpstr>Creation of the Ambazonia Defence Forces</vt:lpstr>
      <vt:lpstr>Use of Anti-Terror Law to Restrict Journalists</vt:lpstr>
      <vt:lpstr>Anglophone Groups Declare Independence</vt:lpstr>
      <vt:lpstr>Shooting of Separatist Protesters</vt:lpstr>
      <vt:lpstr>Arrest Warrants Issued for Separatist Leaders</vt:lpstr>
      <vt:lpstr>Violence and Arrests in Dadi</vt:lpstr>
      <vt:lpstr>Village Raid, Arson, &amp; Executions in South West Region</vt:lpstr>
      <vt:lpstr>Displacements in First 18 Months of Conflict</vt:lpstr>
      <vt:lpstr>Re-Election of President Biya</vt:lpstr>
      <vt:lpstr>Opposition Leader's Arrest</vt:lpstr>
      <vt:lpstr>New BIR Attacks</vt:lpstr>
      <vt:lpstr>New Armed Separatists Attacks</vt:lpstr>
      <vt:lpstr>Fru Ndi Kidnapped</vt:lpstr>
      <vt:lpstr>Life Sentence for Separatist Leaders</vt:lpstr>
      <vt:lpstr>World Heritage Site Attacked</vt:lpstr>
      <vt:lpstr>The National Dialogue</vt:lpstr>
      <vt:lpstr>Legislative and Municipal Elections: Rise of Violence</vt:lpstr>
      <vt:lpstr>SDF Members Targeted</vt:lpstr>
      <vt:lpstr>Ngarbuh Massacre</vt:lpstr>
      <vt:lpstr>Status of Refugees</vt:lpstr>
      <vt:lpstr>UNSG Calls for Global Ceasefire to Help Combat COVID-19</vt:lpstr>
      <vt:lpstr>COVID-19: Reactions</vt:lpstr>
      <vt:lpstr>COVID-19: Resources and Victims</vt:lpstr>
      <vt:lpstr>International Response &amp; Mediation Attempts</vt:lpstr>
      <vt:lpstr>Vatican Mediation Efforts</vt:lpstr>
      <vt:lpstr>European Parliament Resolution</vt:lpstr>
      <vt:lpstr>UN High Commissioner Visits Cameroon</vt:lpstr>
      <vt:lpstr>UNSC Informal Meeting</vt:lpstr>
      <vt:lpstr>Germany Breaks Military Cooperation</vt:lpstr>
      <vt:lpstr>Swiss Mediation Efforts</vt:lpstr>
      <vt:lpstr>Senior UN Officials Raise Alarm</vt:lpstr>
      <vt:lpstr>US Cuts Military Aid to Cameroon</vt:lpstr>
      <vt:lpstr>International Research/Investigations</vt:lpstr>
      <vt:lpstr>Ten Stages of Genocide</vt:lpstr>
      <vt:lpstr>Conclusion and Policy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Cameroon’s Anglophone Crisis</dc:title>
  <dc:creator>Sarah Kane</dc:creator>
  <cp:lastModifiedBy>Sarah Kane</cp:lastModifiedBy>
  <cp:revision>4</cp:revision>
  <dcterms:created xsi:type="dcterms:W3CDTF">2020-12-18T02:02:21Z</dcterms:created>
  <dcterms:modified xsi:type="dcterms:W3CDTF">2020-12-18T02:34:51Z</dcterms:modified>
</cp:coreProperties>
</file>