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>
      <p:cViewPr varScale="1">
        <p:scale>
          <a:sx n="104" d="100"/>
          <a:sy n="104" d="100"/>
        </p:scale>
        <p:origin x="68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7650" y="323850"/>
            <a:ext cx="8648700" cy="1962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2579" y="2000059"/>
            <a:ext cx="8498840" cy="2276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500" y="1847850"/>
            <a:ext cx="104775" cy="3200400"/>
          </a:xfrm>
          <a:custGeom>
            <a:avLst/>
            <a:gdLst/>
            <a:ahLst/>
            <a:cxnLst/>
            <a:rect l="l" t="t" r="r" b="b"/>
            <a:pathLst>
              <a:path w="104775" h="3200400">
                <a:moveTo>
                  <a:pt x="0" y="3200400"/>
                </a:moveTo>
                <a:lnTo>
                  <a:pt x="104775" y="3200400"/>
                </a:lnTo>
                <a:lnTo>
                  <a:pt x="104775" y="0"/>
                </a:lnTo>
                <a:lnTo>
                  <a:pt x="0" y="0"/>
                </a:lnTo>
                <a:lnTo>
                  <a:pt x="0" y="32004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62600" y="0"/>
            <a:ext cx="3581400" cy="6858000"/>
          </a:xfrm>
          <a:custGeom>
            <a:avLst/>
            <a:gdLst/>
            <a:ahLst/>
            <a:cxnLst/>
            <a:rect l="l" t="t" r="r" b="b"/>
            <a:pathLst>
              <a:path w="3581400" h="6858000">
                <a:moveTo>
                  <a:pt x="0" y="6858000"/>
                </a:moveTo>
                <a:lnTo>
                  <a:pt x="3581400" y="6858000"/>
                </a:lnTo>
                <a:lnTo>
                  <a:pt x="3581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875" y="828611"/>
            <a:ext cx="8596376" cy="5510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5275" y="857250"/>
            <a:ext cx="8296275" cy="5210175"/>
          </a:xfrm>
          <a:custGeom>
            <a:avLst/>
            <a:gdLst/>
            <a:ahLst/>
            <a:cxnLst/>
            <a:rect l="l" t="t" r="r" b="b"/>
            <a:pathLst>
              <a:path w="8296275" h="5210175">
                <a:moveTo>
                  <a:pt x="0" y="5210175"/>
                </a:moveTo>
                <a:lnTo>
                  <a:pt x="8296275" y="5210175"/>
                </a:lnTo>
                <a:lnTo>
                  <a:pt x="8296275" y="0"/>
                </a:lnTo>
                <a:lnTo>
                  <a:pt x="0" y="0"/>
                </a:lnTo>
                <a:lnTo>
                  <a:pt x="0" y="52101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20419" y="2946400"/>
            <a:ext cx="7005955" cy="2053589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12700" marR="5080">
              <a:lnSpc>
                <a:spcPts val="7580"/>
              </a:lnSpc>
              <a:spcBef>
                <a:spcPts val="1019"/>
              </a:spcBef>
            </a:pPr>
            <a:r>
              <a:rPr sz="6950" spc="-50" dirty="0">
                <a:latin typeface="Calibri"/>
                <a:cs typeface="Calibri"/>
              </a:rPr>
              <a:t>Yazidi's </a:t>
            </a:r>
            <a:r>
              <a:rPr sz="6950" spc="-35" dirty="0">
                <a:latin typeface="Calibri"/>
                <a:cs typeface="Calibri"/>
              </a:rPr>
              <a:t>Persecution  </a:t>
            </a:r>
            <a:r>
              <a:rPr sz="6950" spc="20" dirty="0">
                <a:latin typeface="Calibri"/>
                <a:cs typeface="Calibri"/>
              </a:rPr>
              <a:t>&amp;</a:t>
            </a:r>
            <a:r>
              <a:rPr sz="6950" spc="30" dirty="0">
                <a:latin typeface="Calibri"/>
                <a:cs typeface="Calibri"/>
              </a:rPr>
              <a:t> </a:t>
            </a:r>
            <a:r>
              <a:rPr sz="6950" spc="5" dirty="0">
                <a:latin typeface="Calibri"/>
                <a:cs typeface="Calibri"/>
              </a:rPr>
              <a:t>Genocide</a:t>
            </a:r>
            <a:endParaRPr sz="69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838325"/>
            <a:ext cx="114300" cy="3200400"/>
          </a:xfrm>
          <a:custGeom>
            <a:avLst/>
            <a:gdLst/>
            <a:ahLst/>
            <a:cxnLst/>
            <a:rect l="l" t="t" r="r" b="b"/>
            <a:pathLst>
              <a:path w="114300" h="3200400">
                <a:moveTo>
                  <a:pt x="0" y="3200400"/>
                </a:moveTo>
                <a:lnTo>
                  <a:pt x="114300" y="3200400"/>
                </a:lnTo>
                <a:lnTo>
                  <a:pt x="114300" y="0"/>
                </a:lnTo>
                <a:lnTo>
                  <a:pt x="0" y="0"/>
                </a:lnTo>
                <a:lnTo>
                  <a:pt x="0" y="32004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33950" y="0"/>
            <a:ext cx="4210050" cy="5838825"/>
          </a:xfrm>
          <a:custGeom>
            <a:avLst/>
            <a:gdLst/>
            <a:ahLst/>
            <a:cxnLst/>
            <a:rect l="l" t="t" r="r" b="b"/>
            <a:pathLst>
              <a:path w="4210050" h="5838825">
                <a:moveTo>
                  <a:pt x="4210050" y="0"/>
                </a:moveTo>
                <a:lnTo>
                  <a:pt x="729614" y="0"/>
                </a:lnTo>
                <a:lnTo>
                  <a:pt x="590423" y="204089"/>
                </a:lnTo>
                <a:lnTo>
                  <a:pt x="566579" y="243146"/>
                </a:lnTo>
                <a:lnTo>
                  <a:pt x="543158" y="282674"/>
                </a:lnTo>
                <a:lnTo>
                  <a:pt x="520163" y="322667"/>
                </a:lnTo>
                <a:lnTo>
                  <a:pt x="497600" y="363117"/>
                </a:lnTo>
                <a:lnTo>
                  <a:pt x="475472" y="404019"/>
                </a:lnTo>
                <a:lnTo>
                  <a:pt x="453784" y="445368"/>
                </a:lnTo>
                <a:lnTo>
                  <a:pt x="432541" y="487156"/>
                </a:lnTo>
                <a:lnTo>
                  <a:pt x="411748" y="529377"/>
                </a:lnTo>
                <a:lnTo>
                  <a:pt x="391409" y="572026"/>
                </a:lnTo>
                <a:lnTo>
                  <a:pt x="371529" y="615097"/>
                </a:lnTo>
                <a:lnTo>
                  <a:pt x="352111" y="658583"/>
                </a:lnTo>
                <a:lnTo>
                  <a:pt x="333162" y="702478"/>
                </a:lnTo>
                <a:lnTo>
                  <a:pt x="314685" y="746776"/>
                </a:lnTo>
                <a:lnTo>
                  <a:pt x="296685" y="791471"/>
                </a:lnTo>
                <a:lnTo>
                  <a:pt x="279167" y="836557"/>
                </a:lnTo>
                <a:lnTo>
                  <a:pt x="262135" y="882027"/>
                </a:lnTo>
                <a:lnTo>
                  <a:pt x="245593" y="927876"/>
                </a:lnTo>
                <a:lnTo>
                  <a:pt x="229547" y="974098"/>
                </a:lnTo>
                <a:lnTo>
                  <a:pt x="214001" y="1020686"/>
                </a:lnTo>
                <a:lnTo>
                  <a:pt x="198960" y="1067634"/>
                </a:lnTo>
                <a:lnTo>
                  <a:pt x="184427" y="1114937"/>
                </a:lnTo>
                <a:lnTo>
                  <a:pt x="170408" y="1162587"/>
                </a:lnTo>
                <a:lnTo>
                  <a:pt x="156908" y="1210579"/>
                </a:lnTo>
                <a:lnTo>
                  <a:pt x="143930" y="1258908"/>
                </a:lnTo>
                <a:lnTo>
                  <a:pt x="131480" y="1307565"/>
                </a:lnTo>
                <a:lnTo>
                  <a:pt x="119562" y="1356547"/>
                </a:lnTo>
                <a:lnTo>
                  <a:pt x="108181" y="1405846"/>
                </a:lnTo>
                <a:lnTo>
                  <a:pt x="97341" y="1455456"/>
                </a:lnTo>
                <a:lnTo>
                  <a:pt x="87047" y="1505372"/>
                </a:lnTo>
                <a:lnTo>
                  <a:pt x="77303" y="1555586"/>
                </a:lnTo>
                <a:lnTo>
                  <a:pt x="68114" y="1606094"/>
                </a:lnTo>
                <a:lnTo>
                  <a:pt x="59484" y="1656888"/>
                </a:lnTo>
                <a:lnTo>
                  <a:pt x="51419" y="1707964"/>
                </a:lnTo>
                <a:lnTo>
                  <a:pt x="43923" y="1759314"/>
                </a:lnTo>
                <a:lnTo>
                  <a:pt x="37000" y="1810932"/>
                </a:lnTo>
                <a:lnTo>
                  <a:pt x="30655" y="1862813"/>
                </a:lnTo>
                <a:lnTo>
                  <a:pt x="24892" y="1914950"/>
                </a:lnTo>
                <a:lnTo>
                  <a:pt x="19717" y="1967338"/>
                </a:lnTo>
                <a:lnTo>
                  <a:pt x="15133" y="2019969"/>
                </a:lnTo>
                <a:lnTo>
                  <a:pt x="11146" y="2072839"/>
                </a:lnTo>
                <a:lnTo>
                  <a:pt x="7759" y="2125940"/>
                </a:lnTo>
                <a:lnTo>
                  <a:pt x="4978" y="2179268"/>
                </a:lnTo>
                <a:lnTo>
                  <a:pt x="2807" y="2232814"/>
                </a:lnTo>
                <a:lnTo>
                  <a:pt x="1250" y="2286575"/>
                </a:lnTo>
                <a:lnTo>
                  <a:pt x="313" y="2340542"/>
                </a:lnTo>
                <a:lnTo>
                  <a:pt x="0" y="2394712"/>
                </a:lnTo>
                <a:lnTo>
                  <a:pt x="320" y="2449482"/>
                </a:lnTo>
                <a:lnTo>
                  <a:pt x="1278" y="2504046"/>
                </a:lnTo>
                <a:lnTo>
                  <a:pt x="2868" y="2558398"/>
                </a:lnTo>
                <a:lnTo>
                  <a:pt x="5086" y="2612531"/>
                </a:lnTo>
                <a:lnTo>
                  <a:pt x="7928" y="2666438"/>
                </a:lnTo>
                <a:lnTo>
                  <a:pt x="11388" y="2720115"/>
                </a:lnTo>
                <a:lnTo>
                  <a:pt x="15462" y="2773554"/>
                </a:lnTo>
                <a:lnTo>
                  <a:pt x="20145" y="2826748"/>
                </a:lnTo>
                <a:lnTo>
                  <a:pt x="25432" y="2879693"/>
                </a:lnTo>
                <a:lnTo>
                  <a:pt x="31319" y="2932381"/>
                </a:lnTo>
                <a:lnTo>
                  <a:pt x="37801" y="2984806"/>
                </a:lnTo>
                <a:lnTo>
                  <a:pt x="44872" y="3036962"/>
                </a:lnTo>
                <a:lnTo>
                  <a:pt x="52529" y="3088842"/>
                </a:lnTo>
                <a:lnTo>
                  <a:pt x="60767" y="3140440"/>
                </a:lnTo>
                <a:lnTo>
                  <a:pt x="69581" y="3191751"/>
                </a:lnTo>
                <a:lnTo>
                  <a:pt x="78966" y="3242767"/>
                </a:lnTo>
                <a:lnTo>
                  <a:pt x="88917" y="3293482"/>
                </a:lnTo>
                <a:lnTo>
                  <a:pt x="99430" y="3343890"/>
                </a:lnTo>
                <a:lnTo>
                  <a:pt x="110500" y="3393985"/>
                </a:lnTo>
                <a:lnTo>
                  <a:pt x="122122" y="3443760"/>
                </a:lnTo>
                <a:lnTo>
                  <a:pt x="134292" y="3493210"/>
                </a:lnTo>
                <a:lnTo>
                  <a:pt x="147004" y="3542327"/>
                </a:lnTo>
                <a:lnTo>
                  <a:pt x="160255" y="3591106"/>
                </a:lnTo>
                <a:lnTo>
                  <a:pt x="174039" y="3639539"/>
                </a:lnTo>
                <a:lnTo>
                  <a:pt x="188351" y="3687622"/>
                </a:lnTo>
                <a:lnTo>
                  <a:pt x="203188" y="3735347"/>
                </a:lnTo>
                <a:lnTo>
                  <a:pt x="218543" y="3782709"/>
                </a:lnTo>
                <a:lnTo>
                  <a:pt x="234413" y="3829700"/>
                </a:lnTo>
                <a:lnTo>
                  <a:pt x="250792" y="3876315"/>
                </a:lnTo>
                <a:lnTo>
                  <a:pt x="267677" y="3922548"/>
                </a:lnTo>
                <a:lnTo>
                  <a:pt x="285061" y="3968391"/>
                </a:lnTo>
                <a:lnTo>
                  <a:pt x="302941" y="4013840"/>
                </a:lnTo>
                <a:lnTo>
                  <a:pt x="321312" y="4058886"/>
                </a:lnTo>
                <a:lnTo>
                  <a:pt x="340169" y="4103525"/>
                </a:lnTo>
                <a:lnTo>
                  <a:pt x="359507" y="4147750"/>
                </a:lnTo>
                <a:lnTo>
                  <a:pt x="379322" y="4191554"/>
                </a:lnTo>
                <a:lnTo>
                  <a:pt x="399608" y="4234931"/>
                </a:lnTo>
                <a:lnTo>
                  <a:pt x="420361" y="4277876"/>
                </a:lnTo>
                <a:lnTo>
                  <a:pt x="441577" y="4320381"/>
                </a:lnTo>
                <a:lnTo>
                  <a:pt x="463250" y="4362440"/>
                </a:lnTo>
                <a:lnTo>
                  <a:pt x="485377" y="4404047"/>
                </a:lnTo>
                <a:lnTo>
                  <a:pt x="507951" y="4445196"/>
                </a:lnTo>
                <a:lnTo>
                  <a:pt x="530969" y="4485881"/>
                </a:lnTo>
                <a:lnTo>
                  <a:pt x="554425" y="4526095"/>
                </a:lnTo>
                <a:lnTo>
                  <a:pt x="578315" y="4565831"/>
                </a:lnTo>
                <a:lnTo>
                  <a:pt x="602635" y="4605084"/>
                </a:lnTo>
                <a:lnTo>
                  <a:pt x="627379" y="4643847"/>
                </a:lnTo>
                <a:lnTo>
                  <a:pt x="652543" y="4682114"/>
                </a:lnTo>
                <a:lnTo>
                  <a:pt x="678121" y="4719879"/>
                </a:lnTo>
                <a:lnTo>
                  <a:pt x="704111" y="4757135"/>
                </a:lnTo>
                <a:lnTo>
                  <a:pt x="730505" y="4793876"/>
                </a:lnTo>
                <a:lnTo>
                  <a:pt x="757300" y="4830095"/>
                </a:lnTo>
                <a:lnTo>
                  <a:pt x="784492" y="4865787"/>
                </a:lnTo>
                <a:lnTo>
                  <a:pt x="812075" y="4900945"/>
                </a:lnTo>
                <a:lnTo>
                  <a:pt x="840044" y="4935563"/>
                </a:lnTo>
                <a:lnTo>
                  <a:pt x="868395" y="4969635"/>
                </a:lnTo>
                <a:lnTo>
                  <a:pt x="897124" y="5003153"/>
                </a:lnTo>
                <a:lnTo>
                  <a:pt x="926225" y="5036113"/>
                </a:lnTo>
                <a:lnTo>
                  <a:pt x="955693" y="5068507"/>
                </a:lnTo>
                <a:lnTo>
                  <a:pt x="985525" y="5100329"/>
                </a:lnTo>
                <a:lnTo>
                  <a:pt x="1015715" y="5131573"/>
                </a:lnTo>
                <a:lnTo>
                  <a:pt x="1046258" y="5162233"/>
                </a:lnTo>
                <a:lnTo>
                  <a:pt x="1077150" y="5192302"/>
                </a:lnTo>
                <a:lnTo>
                  <a:pt x="1108386" y="5221775"/>
                </a:lnTo>
                <a:lnTo>
                  <a:pt x="1140010" y="5250688"/>
                </a:lnTo>
                <a:lnTo>
                  <a:pt x="1171871" y="5278903"/>
                </a:lnTo>
                <a:lnTo>
                  <a:pt x="1204110" y="5306547"/>
                </a:lnTo>
                <a:lnTo>
                  <a:pt x="1236675" y="5333569"/>
                </a:lnTo>
                <a:lnTo>
                  <a:pt x="1269560" y="5359962"/>
                </a:lnTo>
                <a:lnTo>
                  <a:pt x="1302761" y="5385720"/>
                </a:lnTo>
                <a:lnTo>
                  <a:pt x="1336272" y="5410837"/>
                </a:lnTo>
                <a:lnTo>
                  <a:pt x="1370090" y="5435307"/>
                </a:lnTo>
                <a:lnTo>
                  <a:pt x="1404209" y="5459124"/>
                </a:lnTo>
                <a:lnTo>
                  <a:pt x="1438625" y="5482280"/>
                </a:lnTo>
                <a:lnTo>
                  <a:pt x="1473333" y="5504770"/>
                </a:lnTo>
                <a:lnTo>
                  <a:pt x="1508328" y="5526588"/>
                </a:lnTo>
                <a:lnTo>
                  <a:pt x="1543606" y="5547726"/>
                </a:lnTo>
                <a:lnTo>
                  <a:pt x="1579161" y="5568180"/>
                </a:lnTo>
                <a:lnTo>
                  <a:pt x="1614990" y="5587942"/>
                </a:lnTo>
                <a:lnTo>
                  <a:pt x="1651086" y="5607006"/>
                </a:lnTo>
                <a:lnTo>
                  <a:pt x="1687446" y="5625366"/>
                </a:lnTo>
                <a:lnTo>
                  <a:pt x="1724066" y="5643015"/>
                </a:lnTo>
                <a:lnTo>
                  <a:pt x="1760939" y="5659948"/>
                </a:lnTo>
                <a:lnTo>
                  <a:pt x="1798061" y="5676158"/>
                </a:lnTo>
                <a:lnTo>
                  <a:pt x="1835428" y="5691639"/>
                </a:lnTo>
                <a:lnTo>
                  <a:pt x="1873036" y="5706384"/>
                </a:lnTo>
                <a:lnTo>
                  <a:pt x="1910878" y="5720388"/>
                </a:lnTo>
                <a:lnTo>
                  <a:pt x="1948951" y="5733643"/>
                </a:lnTo>
                <a:lnTo>
                  <a:pt x="1987249" y="5746143"/>
                </a:lnTo>
                <a:lnTo>
                  <a:pt x="2025768" y="5757883"/>
                </a:lnTo>
                <a:lnTo>
                  <a:pt x="2064504" y="5768855"/>
                </a:lnTo>
                <a:lnTo>
                  <a:pt x="2103451" y="5779055"/>
                </a:lnTo>
                <a:lnTo>
                  <a:pt x="2142605" y="5788474"/>
                </a:lnTo>
                <a:lnTo>
                  <a:pt x="2181961" y="5797108"/>
                </a:lnTo>
                <a:lnTo>
                  <a:pt x="2221514" y="5804949"/>
                </a:lnTo>
                <a:lnTo>
                  <a:pt x="2261260" y="5811991"/>
                </a:lnTo>
                <a:lnTo>
                  <a:pt x="2301194" y="5818229"/>
                </a:lnTo>
                <a:lnTo>
                  <a:pt x="2341311" y="5823655"/>
                </a:lnTo>
                <a:lnTo>
                  <a:pt x="2381606" y="5828264"/>
                </a:lnTo>
                <a:lnTo>
                  <a:pt x="2422075" y="5832049"/>
                </a:lnTo>
                <a:lnTo>
                  <a:pt x="2462713" y="5835004"/>
                </a:lnTo>
                <a:lnTo>
                  <a:pt x="2503515" y="5837122"/>
                </a:lnTo>
                <a:lnTo>
                  <a:pt x="2544476" y="5838398"/>
                </a:lnTo>
                <a:lnTo>
                  <a:pt x="2585593" y="5838825"/>
                </a:lnTo>
                <a:lnTo>
                  <a:pt x="2635688" y="5838191"/>
                </a:lnTo>
                <a:lnTo>
                  <a:pt x="2685552" y="5836299"/>
                </a:lnTo>
                <a:lnTo>
                  <a:pt x="2735175" y="5833158"/>
                </a:lnTo>
                <a:lnTo>
                  <a:pt x="2784550" y="5828782"/>
                </a:lnTo>
                <a:lnTo>
                  <a:pt x="2833667" y="5823181"/>
                </a:lnTo>
                <a:lnTo>
                  <a:pt x="2882518" y="5816366"/>
                </a:lnTo>
                <a:lnTo>
                  <a:pt x="2931094" y="5808349"/>
                </a:lnTo>
                <a:lnTo>
                  <a:pt x="2979388" y="5799142"/>
                </a:lnTo>
                <a:lnTo>
                  <a:pt x="3027389" y="5788755"/>
                </a:lnTo>
                <a:lnTo>
                  <a:pt x="3075091" y="5777201"/>
                </a:lnTo>
                <a:lnTo>
                  <a:pt x="3122483" y="5764490"/>
                </a:lnTo>
                <a:lnTo>
                  <a:pt x="3169558" y="5750635"/>
                </a:lnTo>
                <a:lnTo>
                  <a:pt x="3216308" y="5735646"/>
                </a:lnTo>
                <a:lnTo>
                  <a:pt x="3262722" y="5719535"/>
                </a:lnTo>
                <a:lnTo>
                  <a:pt x="3308794" y="5702313"/>
                </a:lnTo>
                <a:lnTo>
                  <a:pt x="3354514" y="5683992"/>
                </a:lnTo>
                <a:lnTo>
                  <a:pt x="3399874" y="5664584"/>
                </a:lnTo>
                <a:lnTo>
                  <a:pt x="3444865" y="5644099"/>
                </a:lnTo>
                <a:lnTo>
                  <a:pt x="3489479" y="5622549"/>
                </a:lnTo>
                <a:lnTo>
                  <a:pt x="3533707" y="5599945"/>
                </a:lnTo>
                <a:lnTo>
                  <a:pt x="3577541" y="5576300"/>
                </a:lnTo>
                <a:lnTo>
                  <a:pt x="3620971" y="5551624"/>
                </a:lnTo>
                <a:lnTo>
                  <a:pt x="3663991" y="5525928"/>
                </a:lnTo>
                <a:lnTo>
                  <a:pt x="3706590" y="5499225"/>
                </a:lnTo>
                <a:lnTo>
                  <a:pt x="3748760" y="5471525"/>
                </a:lnTo>
                <a:lnTo>
                  <a:pt x="3790494" y="5442841"/>
                </a:lnTo>
                <a:lnTo>
                  <a:pt x="3831781" y="5413182"/>
                </a:lnTo>
                <a:lnTo>
                  <a:pt x="3872614" y="5382562"/>
                </a:lnTo>
                <a:lnTo>
                  <a:pt x="3912985" y="5350991"/>
                </a:lnTo>
                <a:lnTo>
                  <a:pt x="3952884" y="5318480"/>
                </a:lnTo>
                <a:lnTo>
                  <a:pt x="3992303" y="5285042"/>
                </a:lnTo>
                <a:lnTo>
                  <a:pt x="4031277" y="5250644"/>
                </a:lnTo>
                <a:lnTo>
                  <a:pt x="4210050" y="5072507"/>
                </a:lnTo>
                <a:lnTo>
                  <a:pt x="421005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67300" y="0"/>
            <a:ext cx="4076700" cy="5657850"/>
          </a:xfrm>
          <a:custGeom>
            <a:avLst/>
            <a:gdLst/>
            <a:ahLst/>
            <a:cxnLst/>
            <a:rect l="l" t="t" r="r" b="b"/>
            <a:pathLst>
              <a:path w="4076700" h="5657850">
                <a:moveTo>
                  <a:pt x="4076700" y="0"/>
                </a:moveTo>
                <a:lnTo>
                  <a:pt x="780161" y="0"/>
                </a:lnTo>
                <a:lnTo>
                  <a:pt x="717041" y="76580"/>
                </a:lnTo>
                <a:lnTo>
                  <a:pt x="690125" y="113087"/>
                </a:lnTo>
                <a:lnTo>
                  <a:pt x="663637" y="150151"/>
                </a:lnTo>
                <a:lnTo>
                  <a:pt x="637582" y="187764"/>
                </a:lnTo>
                <a:lnTo>
                  <a:pt x="611965" y="225920"/>
                </a:lnTo>
                <a:lnTo>
                  <a:pt x="586793" y="264612"/>
                </a:lnTo>
                <a:lnTo>
                  <a:pt x="562071" y="303831"/>
                </a:lnTo>
                <a:lnTo>
                  <a:pt x="537803" y="343572"/>
                </a:lnTo>
                <a:lnTo>
                  <a:pt x="513995" y="383826"/>
                </a:lnTo>
                <a:lnTo>
                  <a:pt x="490653" y="424587"/>
                </a:lnTo>
                <a:lnTo>
                  <a:pt x="467781" y="465848"/>
                </a:lnTo>
                <a:lnTo>
                  <a:pt x="445386" y="507601"/>
                </a:lnTo>
                <a:lnTo>
                  <a:pt x="423472" y="549840"/>
                </a:lnTo>
                <a:lnTo>
                  <a:pt x="402045" y="592556"/>
                </a:lnTo>
                <a:lnTo>
                  <a:pt x="381111" y="635744"/>
                </a:lnTo>
                <a:lnTo>
                  <a:pt x="360673" y="679396"/>
                </a:lnTo>
                <a:lnTo>
                  <a:pt x="340739" y="723504"/>
                </a:lnTo>
                <a:lnTo>
                  <a:pt x="321313" y="768062"/>
                </a:lnTo>
                <a:lnTo>
                  <a:pt x="302401" y="813062"/>
                </a:lnTo>
                <a:lnTo>
                  <a:pt x="284007" y="858497"/>
                </a:lnTo>
                <a:lnTo>
                  <a:pt x="266138" y="904361"/>
                </a:lnTo>
                <a:lnTo>
                  <a:pt x="248798" y="950646"/>
                </a:lnTo>
                <a:lnTo>
                  <a:pt x="231993" y="997344"/>
                </a:lnTo>
                <a:lnTo>
                  <a:pt x="215729" y="1044449"/>
                </a:lnTo>
                <a:lnTo>
                  <a:pt x="200010" y="1091953"/>
                </a:lnTo>
                <a:lnTo>
                  <a:pt x="184842" y="1139850"/>
                </a:lnTo>
                <a:lnTo>
                  <a:pt x="170231" y="1188132"/>
                </a:lnTo>
                <a:lnTo>
                  <a:pt x="156181" y="1236792"/>
                </a:lnTo>
                <a:lnTo>
                  <a:pt x="142698" y="1285823"/>
                </a:lnTo>
                <a:lnTo>
                  <a:pt x="129787" y="1335218"/>
                </a:lnTo>
                <a:lnTo>
                  <a:pt x="117455" y="1384969"/>
                </a:lnTo>
                <a:lnTo>
                  <a:pt x="105705" y="1435070"/>
                </a:lnTo>
                <a:lnTo>
                  <a:pt x="94543" y="1485513"/>
                </a:lnTo>
                <a:lnTo>
                  <a:pt x="83976" y="1536292"/>
                </a:lnTo>
                <a:lnTo>
                  <a:pt x="74007" y="1587398"/>
                </a:lnTo>
                <a:lnTo>
                  <a:pt x="64643" y="1638825"/>
                </a:lnTo>
                <a:lnTo>
                  <a:pt x="55888" y="1690566"/>
                </a:lnTo>
                <a:lnTo>
                  <a:pt x="47749" y="1742613"/>
                </a:lnTo>
                <a:lnTo>
                  <a:pt x="40230" y="1794960"/>
                </a:lnTo>
                <a:lnTo>
                  <a:pt x="33337" y="1847599"/>
                </a:lnTo>
                <a:lnTo>
                  <a:pt x="27075" y="1900523"/>
                </a:lnTo>
                <a:lnTo>
                  <a:pt x="21450" y="1953725"/>
                </a:lnTo>
                <a:lnTo>
                  <a:pt x="16466" y="2007197"/>
                </a:lnTo>
                <a:lnTo>
                  <a:pt x="12129" y="2060934"/>
                </a:lnTo>
                <a:lnTo>
                  <a:pt x="8445" y="2114927"/>
                </a:lnTo>
                <a:lnTo>
                  <a:pt x="5419" y="2169169"/>
                </a:lnTo>
                <a:lnTo>
                  <a:pt x="3056" y="2223654"/>
                </a:lnTo>
                <a:lnTo>
                  <a:pt x="1361" y="2278373"/>
                </a:lnTo>
                <a:lnTo>
                  <a:pt x="341" y="2333320"/>
                </a:lnTo>
                <a:lnTo>
                  <a:pt x="0" y="2388489"/>
                </a:lnTo>
                <a:lnTo>
                  <a:pt x="341" y="2443653"/>
                </a:lnTo>
                <a:lnTo>
                  <a:pt x="1362" y="2498596"/>
                </a:lnTo>
                <a:lnTo>
                  <a:pt x="3057" y="2553312"/>
                </a:lnTo>
                <a:lnTo>
                  <a:pt x="5420" y="2607793"/>
                </a:lnTo>
                <a:lnTo>
                  <a:pt x="8447" y="2662032"/>
                </a:lnTo>
                <a:lnTo>
                  <a:pt x="12132" y="2716021"/>
                </a:lnTo>
                <a:lnTo>
                  <a:pt x="16469" y="2769754"/>
                </a:lnTo>
                <a:lnTo>
                  <a:pt x="21454" y="2823224"/>
                </a:lnTo>
                <a:lnTo>
                  <a:pt x="27080" y="2876422"/>
                </a:lnTo>
                <a:lnTo>
                  <a:pt x="33343" y="2929343"/>
                </a:lnTo>
                <a:lnTo>
                  <a:pt x="40237" y="2981979"/>
                </a:lnTo>
                <a:lnTo>
                  <a:pt x="47757" y="3034322"/>
                </a:lnTo>
                <a:lnTo>
                  <a:pt x="55897" y="3086367"/>
                </a:lnTo>
                <a:lnTo>
                  <a:pt x="64653" y="3138104"/>
                </a:lnTo>
                <a:lnTo>
                  <a:pt x="74018" y="3189528"/>
                </a:lnTo>
                <a:lnTo>
                  <a:pt x="83988" y="3240632"/>
                </a:lnTo>
                <a:lnTo>
                  <a:pt x="94556" y="3291407"/>
                </a:lnTo>
                <a:lnTo>
                  <a:pt x="105719" y="3341847"/>
                </a:lnTo>
                <a:lnTo>
                  <a:pt x="117469" y="3391945"/>
                </a:lnTo>
                <a:lnTo>
                  <a:pt x="129803" y="3441694"/>
                </a:lnTo>
                <a:lnTo>
                  <a:pt x="142714" y="3491086"/>
                </a:lnTo>
                <a:lnTo>
                  <a:pt x="156198" y="3540114"/>
                </a:lnTo>
                <a:lnTo>
                  <a:pt x="170248" y="3588771"/>
                </a:lnTo>
                <a:lnTo>
                  <a:pt x="184860" y="3637051"/>
                </a:lnTo>
                <a:lnTo>
                  <a:pt x="200028" y="3684945"/>
                </a:lnTo>
                <a:lnTo>
                  <a:pt x="215747" y="3732447"/>
                </a:lnTo>
                <a:lnTo>
                  <a:pt x="232011" y="3779549"/>
                </a:lnTo>
                <a:lnTo>
                  <a:pt x="248816" y="3826245"/>
                </a:lnTo>
                <a:lnTo>
                  <a:pt x="266155" y="3872527"/>
                </a:lnTo>
                <a:lnTo>
                  <a:pt x="284024" y="3918388"/>
                </a:lnTo>
                <a:lnTo>
                  <a:pt x="302417" y="3963821"/>
                </a:lnTo>
                <a:lnTo>
                  <a:pt x="321328" y="4008818"/>
                </a:lnTo>
                <a:lnTo>
                  <a:pt x="340753" y="4053373"/>
                </a:lnTo>
                <a:lnTo>
                  <a:pt x="360686" y="4097479"/>
                </a:lnTo>
                <a:lnTo>
                  <a:pt x="381121" y="4141128"/>
                </a:lnTo>
                <a:lnTo>
                  <a:pt x="402054" y="4184313"/>
                </a:lnTo>
                <a:lnTo>
                  <a:pt x="423478" y="4227027"/>
                </a:lnTo>
                <a:lnTo>
                  <a:pt x="445389" y="4269263"/>
                </a:lnTo>
                <a:lnTo>
                  <a:pt x="467782" y="4311014"/>
                </a:lnTo>
                <a:lnTo>
                  <a:pt x="490650" y="4352272"/>
                </a:lnTo>
                <a:lnTo>
                  <a:pt x="513989" y="4393030"/>
                </a:lnTo>
                <a:lnTo>
                  <a:pt x="537793" y="4433282"/>
                </a:lnTo>
                <a:lnTo>
                  <a:pt x="562056" y="4473020"/>
                </a:lnTo>
                <a:lnTo>
                  <a:pt x="586774" y="4512237"/>
                </a:lnTo>
                <a:lnTo>
                  <a:pt x="611942" y="4550925"/>
                </a:lnTo>
                <a:lnTo>
                  <a:pt x="637552" y="4589078"/>
                </a:lnTo>
                <a:lnTo>
                  <a:pt x="663602" y="4626689"/>
                </a:lnTo>
                <a:lnTo>
                  <a:pt x="690084" y="4663750"/>
                </a:lnTo>
                <a:lnTo>
                  <a:pt x="716994" y="4700254"/>
                </a:lnTo>
                <a:lnTo>
                  <a:pt x="744326" y="4736194"/>
                </a:lnTo>
                <a:lnTo>
                  <a:pt x="772075" y="4771562"/>
                </a:lnTo>
                <a:lnTo>
                  <a:pt x="800236" y="4806353"/>
                </a:lnTo>
                <a:lnTo>
                  <a:pt x="828803" y="4840558"/>
                </a:lnTo>
                <a:lnTo>
                  <a:pt x="857771" y="4874171"/>
                </a:lnTo>
                <a:lnTo>
                  <a:pt x="887134" y="4907183"/>
                </a:lnTo>
                <a:lnTo>
                  <a:pt x="916888" y="4939589"/>
                </a:lnTo>
                <a:lnTo>
                  <a:pt x="947026" y="4971381"/>
                </a:lnTo>
                <a:lnTo>
                  <a:pt x="977544" y="5002551"/>
                </a:lnTo>
                <a:lnTo>
                  <a:pt x="1008436" y="5033093"/>
                </a:lnTo>
                <a:lnTo>
                  <a:pt x="1039696" y="5063000"/>
                </a:lnTo>
                <a:lnTo>
                  <a:pt x="1071320" y="5092264"/>
                </a:lnTo>
                <a:lnTo>
                  <a:pt x="1103302" y="5120878"/>
                </a:lnTo>
                <a:lnTo>
                  <a:pt x="1135637" y="5148835"/>
                </a:lnTo>
                <a:lnTo>
                  <a:pt x="1168319" y="5176128"/>
                </a:lnTo>
                <a:lnTo>
                  <a:pt x="1201343" y="5202749"/>
                </a:lnTo>
                <a:lnTo>
                  <a:pt x="1234704" y="5228692"/>
                </a:lnTo>
                <a:lnTo>
                  <a:pt x="1268396" y="5253950"/>
                </a:lnTo>
                <a:lnTo>
                  <a:pt x="1302413" y="5278515"/>
                </a:lnTo>
                <a:lnTo>
                  <a:pt x="1336752" y="5302380"/>
                </a:lnTo>
                <a:lnTo>
                  <a:pt x="1371405" y="5325538"/>
                </a:lnTo>
                <a:lnTo>
                  <a:pt x="1406368" y="5347981"/>
                </a:lnTo>
                <a:lnTo>
                  <a:pt x="1441636" y="5369703"/>
                </a:lnTo>
                <a:lnTo>
                  <a:pt x="1477203" y="5390697"/>
                </a:lnTo>
                <a:lnTo>
                  <a:pt x="1513064" y="5410955"/>
                </a:lnTo>
                <a:lnTo>
                  <a:pt x="1549213" y="5430470"/>
                </a:lnTo>
                <a:lnTo>
                  <a:pt x="1585645" y="5449236"/>
                </a:lnTo>
                <a:lnTo>
                  <a:pt x="1622355" y="5467244"/>
                </a:lnTo>
                <a:lnTo>
                  <a:pt x="1659337" y="5484488"/>
                </a:lnTo>
                <a:lnTo>
                  <a:pt x="1696586" y="5500960"/>
                </a:lnTo>
                <a:lnTo>
                  <a:pt x="1734097" y="5516654"/>
                </a:lnTo>
                <a:lnTo>
                  <a:pt x="1771864" y="5531562"/>
                </a:lnTo>
                <a:lnTo>
                  <a:pt x="1809882" y="5545677"/>
                </a:lnTo>
                <a:lnTo>
                  <a:pt x="1848146" y="5558992"/>
                </a:lnTo>
                <a:lnTo>
                  <a:pt x="1886649" y="5571500"/>
                </a:lnTo>
                <a:lnTo>
                  <a:pt x="1925388" y="5583194"/>
                </a:lnTo>
                <a:lnTo>
                  <a:pt x="1964356" y="5594066"/>
                </a:lnTo>
                <a:lnTo>
                  <a:pt x="2003548" y="5604109"/>
                </a:lnTo>
                <a:lnTo>
                  <a:pt x="2042959" y="5613317"/>
                </a:lnTo>
                <a:lnTo>
                  <a:pt x="2082584" y="5621682"/>
                </a:lnTo>
                <a:lnTo>
                  <a:pt x="2122416" y="5629196"/>
                </a:lnTo>
                <a:lnTo>
                  <a:pt x="2162452" y="5635853"/>
                </a:lnTo>
                <a:lnTo>
                  <a:pt x="2202684" y="5641646"/>
                </a:lnTo>
                <a:lnTo>
                  <a:pt x="2243109" y="5646567"/>
                </a:lnTo>
                <a:lnTo>
                  <a:pt x="2283720" y="5650610"/>
                </a:lnTo>
                <a:lnTo>
                  <a:pt x="2324513" y="5653766"/>
                </a:lnTo>
                <a:lnTo>
                  <a:pt x="2365481" y="5656030"/>
                </a:lnTo>
                <a:lnTo>
                  <a:pt x="2406620" y="5657393"/>
                </a:lnTo>
                <a:lnTo>
                  <a:pt x="2447925" y="5657850"/>
                </a:lnTo>
                <a:lnTo>
                  <a:pt x="2496699" y="5657214"/>
                </a:lnTo>
                <a:lnTo>
                  <a:pt x="2545243" y="5655314"/>
                </a:lnTo>
                <a:lnTo>
                  <a:pt x="2593546" y="5652161"/>
                </a:lnTo>
                <a:lnTo>
                  <a:pt x="2641600" y="5647769"/>
                </a:lnTo>
                <a:lnTo>
                  <a:pt x="2689395" y="5642147"/>
                </a:lnTo>
                <a:lnTo>
                  <a:pt x="2736924" y="5635309"/>
                </a:lnTo>
                <a:lnTo>
                  <a:pt x="2784177" y="5627265"/>
                </a:lnTo>
                <a:lnTo>
                  <a:pt x="2831145" y="5618028"/>
                </a:lnTo>
                <a:lnTo>
                  <a:pt x="2877820" y="5607609"/>
                </a:lnTo>
                <a:lnTo>
                  <a:pt x="2924192" y="5596020"/>
                </a:lnTo>
                <a:lnTo>
                  <a:pt x="2970253" y="5583273"/>
                </a:lnTo>
                <a:lnTo>
                  <a:pt x="3015995" y="5569380"/>
                </a:lnTo>
                <a:lnTo>
                  <a:pt x="3061407" y="5554352"/>
                </a:lnTo>
                <a:lnTo>
                  <a:pt x="3106481" y="5538201"/>
                </a:lnTo>
                <a:lnTo>
                  <a:pt x="3151209" y="5520939"/>
                </a:lnTo>
                <a:lnTo>
                  <a:pt x="3195582" y="5502578"/>
                </a:lnTo>
                <a:lnTo>
                  <a:pt x="3239590" y="5483130"/>
                </a:lnTo>
                <a:lnTo>
                  <a:pt x="3283225" y="5462605"/>
                </a:lnTo>
                <a:lnTo>
                  <a:pt x="3326478" y="5441016"/>
                </a:lnTo>
                <a:lnTo>
                  <a:pt x="3369340" y="5418376"/>
                </a:lnTo>
                <a:lnTo>
                  <a:pt x="3411803" y="5394694"/>
                </a:lnTo>
                <a:lnTo>
                  <a:pt x="3453857" y="5369984"/>
                </a:lnTo>
                <a:lnTo>
                  <a:pt x="3495493" y="5344257"/>
                </a:lnTo>
                <a:lnTo>
                  <a:pt x="3536703" y="5317525"/>
                </a:lnTo>
                <a:lnTo>
                  <a:pt x="3577478" y="5289799"/>
                </a:lnTo>
                <a:lnTo>
                  <a:pt x="3617810" y="5261092"/>
                </a:lnTo>
                <a:lnTo>
                  <a:pt x="3657688" y="5231415"/>
                </a:lnTo>
                <a:lnTo>
                  <a:pt x="3697105" y="5200780"/>
                </a:lnTo>
                <a:lnTo>
                  <a:pt x="3736051" y="5169198"/>
                </a:lnTo>
                <a:lnTo>
                  <a:pt x="3774518" y="5136681"/>
                </a:lnTo>
                <a:lnTo>
                  <a:pt x="3812496" y="5103242"/>
                </a:lnTo>
                <a:lnTo>
                  <a:pt x="3849978" y="5068892"/>
                </a:lnTo>
                <a:lnTo>
                  <a:pt x="3886953" y="5033642"/>
                </a:lnTo>
                <a:lnTo>
                  <a:pt x="3923414" y="4997505"/>
                </a:lnTo>
                <a:lnTo>
                  <a:pt x="3959352" y="4960493"/>
                </a:lnTo>
                <a:lnTo>
                  <a:pt x="4076700" y="4823079"/>
                </a:lnTo>
                <a:lnTo>
                  <a:pt x="40767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478651" y="651255"/>
            <a:ext cx="1881505" cy="962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142875">
              <a:lnSpc>
                <a:spcPct val="100499"/>
              </a:lnSpc>
              <a:spcBef>
                <a:spcPts val="110"/>
              </a:spcBef>
            </a:pPr>
            <a:r>
              <a:rPr sz="3050" spc="10" dirty="0">
                <a:solidFill>
                  <a:srgbClr val="000000"/>
                </a:solidFill>
              </a:rPr>
              <a:t>History </a:t>
            </a:r>
            <a:r>
              <a:rPr sz="3050" spc="25" dirty="0">
                <a:solidFill>
                  <a:srgbClr val="000000"/>
                </a:solidFill>
              </a:rPr>
              <a:t>of  </a:t>
            </a:r>
            <a:r>
              <a:rPr sz="3050" spc="-75" dirty="0">
                <a:solidFill>
                  <a:srgbClr val="000000"/>
                </a:solidFill>
              </a:rPr>
              <a:t>P</a:t>
            </a:r>
            <a:r>
              <a:rPr sz="3050" spc="-20" dirty="0">
                <a:solidFill>
                  <a:srgbClr val="000000"/>
                </a:solidFill>
              </a:rPr>
              <a:t>e</a:t>
            </a:r>
            <a:r>
              <a:rPr sz="3050" spc="-90" dirty="0">
                <a:solidFill>
                  <a:srgbClr val="000000"/>
                </a:solidFill>
              </a:rPr>
              <a:t>r</a:t>
            </a:r>
            <a:r>
              <a:rPr sz="3050" spc="5" dirty="0">
                <a:solidFill>
                  <a:srgbClr val="000000"/>
                </a:solidFill>
              </a:rPr>
              <a:t>s</a:t>
            </a:r>
            <a:r>
              <a:rPr sz="3050" spc="-25" dirty="0">
                <a:solidFill>
                  <a:srgbClr val="000000"/>
                </a:solidFill>
              </a:rPr>
              <a:t>e</a:t>
            </a:r>
            <a:r>
              <a:rPr sz="3050" spc="-15" dirty="0">
                <a:solidFill>
                  <a:srgbClr val="000000"/>
                </a:solidFill>
              </a:rPr>
              <a:t>c</a:t>
            </a:r>
            <a:r>
              <a:rPr sz="3050" spc="45" dirty="0">
                <a:solidFill>
                  <a:srgbClr val="000000"/>
                </a:solidFill>
              </a:rPr>
              <a:t>u</a:t>
            </a:r>
            <a:r>
              <a:rPr sz="3050" spc="25" dirty="0">
                <a:solidFill>
                  <a:srgbClr val="000000"/>
                </a:solidFill>
              </a:rPr>
              <a:t>t</a:t>
            </a:r>
            <a:r>
              <a:rPr sz="3050" spc="-25" dirty="0">
                <a:solidFill>
                  <a:srgbClr val="000000"/>
                </a:solidFill>
              </a:rPr>
              <a:t>i</a:t>
            </a:r>
            <a:r>
              <a:rPr sz="3050" spc="40" dirty="0">
                <a:solidFill>
                  <a:srgbClr val="000000"/>
                </a:solidFill>
              </a:rPr>
              <a:t>o</a:t>
            </a:r>
            <a:r>
              <a:rPr sz="3050" spc="15" dirty="0">
                <a:solidFill>
                  <a:srgbClr val="000000"/>
                </a:solidFill>
              </a:rPr>
              <a:t>n</a:t>
            </a:r>
            <a:endParaRPr sz="3050"/>
          </a:p>
        </p:txBody>
      </p:sp>
      <p:sp>
        <p:nvSpPr>
          <p:cNvPr id="6" name="object 6"/>
          <p:cNvSpPr txBox="1"/>
          <p:nvPr/>
        </p:nvSpPr>
        <p:spPr>
          <a:xfrm>
            <a:off x="5519801" y="1836102"/>
            <a:ext cx="3120390" cy="246951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55600" marR="5080" indent="-343535">
              <a:lnSpc>
                <a:spcPct val="83100"/>
              </a:lnSpc>
              <a:spcBef>
                <a:spcPts val="4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-10" dirty="0">
                <a:latin typeface="Calibri"/>
                <a:cs typeface="Calibri"/>
              </a:rPr>
              <a:t>Yazidis </a:t>
            </a:r>
            <a:r>
              <a:rPr sz="1550" spc="-5" dirty="0">
                <a:latin typeface="Calibri"/>
                <a:cs typeface="Calibri"/>
              </a:rPr>
              <a:t>have </a:t>
            </a:r>
            <a:r>
              <a:rPr sz="1550" spc="-10" dirty="0">
                <a:latin typeface="Calibri"/>
                <a:cs typeface="Calibri"/>
              </a:rPr>
              <a:t>been </a:t>
            </a:r>
            <a:r>
              <a:rPr sz="1550" spc="-5" dirty="0">
                <a:latin typeface="Calibri"/>
                <a:cs typeface="Calibri"/>
              </a:rPr>
              <a:t>targeted for  centuries for </a:t>
            </a:r>
            <a:r>
              <a:rPr sz="1550" dirty="0">
                <a:latin typeface="Calibri"/>
                <a:cs typeface="Calibri"/>
              </a:rPr>
              <a:t>their </a:t>
            </a:r>
            <a:r>
              <a:rPr sz="1550" spc="-10" dirty="0">
                <a:latin typeface="Calibri"/>
                <a:cs typeface="Calibri"/>
              </a:rPr>
              <a:t>beliefs. </a:t>
            </a:r>
            <a:r>
              <a:rPr sz="1550" dirty="0">
                <a:latin typeface="Calibri"/>
                <a:cs typeface="Calibri"/>
              </a:rPr>
              <a:t>The ISIS </a:t>
            </a:r>
            <a:r>
              <a:rPr sz="1550" spc="25" dirty="0">
                <a:latin typeface="Calibri"/>
                <a:cs typeface="Calibri"/>
              </a:rPr>
              <a:t>2014 </a:t>
            </a:r>
            <a:r>
              <a:rPr sz="1550" spc="10" dirty="0">
                <a:latin typeface="Calibri"/>
                <a:cs typeface="Calibri"/>
              </a:rPr>
              <a:t>attacks </a:t>
            </a:r>
            <a:r>
              <a:rPr sz="1550" dirty="0">
                <a:latin typeface="Calibri"/>
                <a:cs typeface="Calibri"/>
              </a:rPr>
              <a:t>are </a:t>
            </a:r>
            <a:r>
              <a:rPr sz="1550" spc="-10" dirty="0">
                <a:latin typeface="Calibri"/>
                <a:cs typeface="Calibri"/>
              </a:rPr>
              <a:t>perceived </a:t>
            </a:r>
            <a:r>
              <a:rPr sz="1550" spc="5" dirty="0">
                <a:latin typeface="Calibri"/>
                <a:cs typeface="Calibri"/>
              </a:rPr>
              <a:t>as the </a:t>
            </a:r>
            <a:r>
              <a:rPr sz="1550" dirty="0">
                <a:latin typeface="Calibri"/>
                <a:cs typeface="Calibri"/>
              </a:rPr>
              <a:t>latest </a:t>
            </a:r>
            <a:r>
              <a:rPr sz="1550" spc="15" dirty="0">
                <a:latin typeface="Calibri"/>
                <a:cs typeface="Calibri"/>
              </a:rPr>
              <a:t>in </a:t>
            </a:r>
            <a:r>
              <a:rPr sz="1550" spc="10" dirty="0">
                <a:latin typeface="Calibri"/>
                <a:cs typeface="Calibri"/>
              </a:rPr>
              <a:t>a </a:t>
            </a:r>
            <a:r>
              <a:rPr sz="1550" spc="-10" dirty="0">
                <a:latin typeface="Calibri"/>
                <a:cs typeface="Calibri"/>
              </a:rPr>
              <a:t>series </a:t>
            </a:r>
            <a:r>
              <a:rPr sz="1550" spc="5" dirty="0">
                <a:latin typeface="Calibri"/>
                <a:cs typeface="Calibri"/>
              </a:rPr>
              <a:t>of </a:t>
            </a:r>
            <a:r>
              <a:rPr sz="1550" dirty="0">
                <a:latin typeface="Calibri"/>
                <a:cs typeface="Calibri"/>
              </a:rPr>
              <a:t>atrocities  </a:t>
            </a:r>
            <a:r>
              <a:rPr sz="1550" spc="5" dirty="0">
                <a:latin typeface="Calibri"/>
                <a:cs typeface="Calibri"/>
              </a:rPr>
              <a:t>they've </a:t>
            </a:r>
            <a:r>
              <a:rPr sz="1550" spc="-5" dirty="0">
                <a:latin typeface="Calibri"/>
                <a:cs typeface="Calibri"/>
              </a:rPr>
              <a:t>experienced. </a:t>
            </a:r>
            <a:r>
              <a:rPr sz="1550" spc="5" dirty="0">
                <a:latin typeface="Calibri"/>
                <a:cs typeface="Calibri"/>
              </a:rPr>
              <a:t>The </a:t>
            </a:r>
            <a:r>
              <a:rPr sz="1550" spc="10" dirty="0">
                <a:latin typeface="Calibri"/>
                <a:cs typeface="Calibri"/>
              </a:rPr>
              <a:t>attacks  </a:t>
            </a:r>
            <a:r>
              <a:rPr sz="1550" dirty="0">
                <a:latin typeface="Calibri"/>
                <a:cs typeface="Calibri"/>
              </a:rPr>
              <a:t>are </a:t>
            </a:r>
            <a:r>
              <a:rPr sz="1550" spc="5" dirty="0">
                <a:latin typeface="Calibri"/>
                <a:cs typeface="Calibri"/>
              </a:rPr>
              <a:t>called </a:t>
            </a:r>
            <a:r>
              <a:rPr sz="1550" spc="10" dirty="0">
                <a:latin typeface="Calibri"/>
                <a:cs typeface="Calibri"/>
              </a:rPr>
              <a:t>“the </a:t>
            </a:r>
            <a:r>
              <a:rPr sz="1550" spc="20" dirty="0">
                <a:latin typeface="Calibri"/>
                <a:cs typeface="Calibri"/>
              </a:rPr>
              <a:t>74th </a:t>
            </a:r>
            <a:r>
              <a:rPr sz="1550" spc="-10" dirty="0">
                <a:latin typeface="Calibri"/>
                <a:cs typeface="Calibri"/>
              </a:rPr>
              <a:t>firman,”  </a:t>
            </a:r>
            <a:r>
              <a:rPr sz="1550" spc="15" dirty="0">
                <a:latin typeface="Calibri"/>
                <a:cs typeface="Calibri"/>
              </a:rPr>
              <a:t>implying </a:t>
            </a:r>
            <a:r>
              <a:rPr sz="1550" spc="5" dirty="0">
                <a:latin typeface="Calibri"/>
                <a:cs typeface="Calibri"/>
              </a:rPr>
              <a:t>continuity </a:t>
            </a:r>
            <a:r>
              <a:rPr sz="1550" spc="10" dirty="0">
                <a:latin typeface="Calibri"/>
                <a:cs typeface="Calibri"/>
              </a:rPr>
              <a:t>with </a:t>
            </a:r>
            <a:r>
              <a:rPr sz="1550" spc="-5" dirty="0">
                <a:latin typeface="Calibri"/>
                <a:cs typeface="Calibri"/>
              </a:rPr>
              <a:t>previous  episodes </a:t>
            </a:r>
            <a:r>
              <a:rPr sz="1550" spc="5" dirty="0">
                <a:latin typeface="Calibri"/>
                <a:cs typeface="Calibri"/>
              </a:rPr>
              <a:t>of mass</a:t>
            </a:r>
            <a:r>
              <a:rPr sz="1550" spc="-5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violence.</a:t>
            </a:r>
            <a:endParaRPr sz="1550" dirty="0">
              <a:latin typeface="Calibri"/>
              <a:cs typeface="Calibri"/>
            </a:endParaRPr>
          </a:p>
          <a:p>
            <a:pPr marL="355600" marR="153670" indent="-343535">
              <a:lnSpc>
                <a:spcPct val="83500"/>
              </a:lnSpc>
              <a:spcBef>
                <a:spcPts val="3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latin typeface="Calibri"/>
                <a:cs typeface="Calibri"/>
              </a:rPr>
              <a:t>According </a:t>
            </a:r>
            <a:r>
              <a:rPr sz="1550" spc="10" dirty="0">
                <a:latin typeface="Calibri"/>
                <a:cs typeface="Calibri"/>
              </a:rPr>
              <a:t>to a </a:t>
            </a:r>
            <a:r>
              <a:rPr sz="1550" spc="-15" dirty="0">
                <a:latin typeface="Calibri"/>
                <a:cs typeface="Calibri"/>
              </a:rPr>
              <a:t>Yazidi </a:t>
            </a:r>
            <a:r>
              <a:rPr sz="1550" spc="-30" dirty="0">
                <a:latin typeface="Calibri"/>
                <a:cs typeface="Calibri"/>
              </a:rPr>
              <a:t>leader, </a:t>
            </a:r>
            <a:r>
              <a:rPr sz="1550" spc="5" dirty="0">
                <a:latin typeface="Calibri"/>
                <a:cs typeface="Calibri"/>
              </a:rPr>
              <a:t>the  </a:t>
            </a:r>
            <a:r>
              <a:rPr sz="1550" spc="15" dirty="0">
                <a:latin typeface="Calibri"/>
                <a:cs typeface="Calibri"/>
              </a:rPr>
              <a:t>main </a:t>
            </a:r>
            <a:r>
              <a:rPr sz="1550" spc="-15" dirty="0">
                <a:latin typeface="Calibri"/>
                <a:cs typeface="Calibri"/>
              </a:rPr>
              <a:t>difference </a:t>
            </a:r>
            <a:r>
              <a:rPr sz="1550" spc="-10" dirty="0">
                <a:latin typeface="Calibri"/>
                <a:cs typeface="Calibri"/>
              </a:rPr>
              <a:t>between </a:t>
            </a:r>
            <a:r>
              <a:rPr sz="1550" dirty="0">
                <a:latin typeface="Calibri"/>
                <a:cs typeface="Calibri"/>
              </a:rPr>
              <a:t>past  massacres </a:t>
            </a:r>
            <a:r>
              <a:rPr sz="1550" spc="5" dirty="0">
                <a:latin typeface="Calibri"/>
                <a:cs typeface="Calibri"/>
              </a:rPr>
              <a:t>and the </a:t>
            </a:r>
            <a:r>
              <a:rPr sz="1550" spc="-5" dirty="0">
                <a:latin typeface="Calibri"/>
                <a:cs typeface="Calibri"/>
              </a:rPr>
              <a:t>current </a:t>
            </a:r>
            <a:r>
              <a:rPr sz="1550" spc="5" dirty="0">
                <a:latin typeface="Calibri"/>
                <a:cs typeface="Calibri"/>
              </a:rPr>
              <a:t>one  </a:t>
            </a:r>
            <a:r>
              <a:rPr sz="1550" spc="10" dirty="0">
                <a:latin typeface="Calibri"/>
                <a:cs typeface="Calibri"/>
              </a:rPr>
              <a:t>was its </a:t>
            </a:r>
            <a:r>
              <a:rPr sz="1550" spc="-5" dirty="0">
                <a:latin typeface="Calibri"/>
                <a:cs typeface="Calibri"/>
              </a:rPr>
              <a:t>widespread</a:t>
            </a:r>
            <a:r>
              <a:rPr sz="1550" spc="204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publicity.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575" y="342900"/>
            <a:ext cx="8324850" cy="1809750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279400" rIns="0" bIns="0" rtlCol="0">
            <a:spAutoFit/>
          </a:bodyPr>
          <a:lstStyle/>
          <a:p>
            <a:pPr marL="3353435" marR="1131570" indent="-2202815">
              <a:lnSpc>
                <a:spcPts val="4730"/>
              </a:lnSpc>
              <a:spcBef>
                <a:spcPts val="2200"/>
              </a:spcBef>
            </a:pPr>
            <a:r>
              <a:rPr spc="-30" dirty="0"/>
              <a:t>Yazidis </a:t>
            </a:r>
            <a:r>
              <a:rPr spc="5" dirty="0"/>
              <a:t>under </a:t>
            </a:r>
            <a:r>
              <a:rPr spc="15" dirty="0"/>
              <a:t>the</a:t>
            </a:r>
            <a:r>
              <a:rPr spc="-185" dirty="0"/>
              <a:t> </a:t>
            </a:r>
            <a:r>
              <a:rPr spc="-10" dirty="0"/>
              <a:t>Ottoman  </a:t>
            </a:r>
            <a:r>
              <a:rPr spc="10" dirty="0"/>
              <a:t>Empire</a:t>
            </a:r>
          </a:p>
        </p:txBody>
      </p:sp>
      <p:sp>
        <p:nvSpPr>
          <p:cNvPr id="3" name="object 3"/>
          <p:cNvSpPr/>
          <p:nvPr/>
        </p:nvSpPr>
        <p:spPr>
          <a:xfrm>
            <a:off x="628650" y="2514600"/>
            <a:ext cx="4676775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44845" y="2646870"/>
            <a:ext cx="2556510" cy="333502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65"/>
              </a:spcBef>
              <a:tabLst>
                <a:tab pos="355600" algn="l"/>
                <a:tab pos="356235" algn="l"/>
              </a:tabLst>
            </a:pPr>
            <a:r>
              <a:rPr sz="1800" spc="-10" dirty="0">
                <a:latin typeface="Calibri"/>
                <a:cs typeface="Calibri"/>
              </a:rPr>
              <a:t>1534 </a:t>
            </a:r>
            <a:r>
              <a:rPr sz="1800" dirty="0">
                <a:latin typeface="Calibri"/>
                <a:cs typeface="Calibri"/>
              </a:rPr>
              <a:t>-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1918</a:t>
            </a:r>
            <a:endParaRPr sz="18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1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10" dirty="0">
                <a:latin typeface="Calibri"/>
                <a:cs typeface="Calibri"/>
              </a:rPr>
              <a:t>Organized </a:t>
            </a:r>
            <a:r>
              <a:rPr sz="1800" dirty="0">
                <a:latin typeface="Calibri"/>
                <a:cs typeface="Calibri"/>
              </a:rPr>
              <a:t>anti-Yazidi  </a:t>
            </a:r>
            <a:r>
              <a:rPr sz="1800" spc="10" dirty="0">
                <a:latin typeface="Calibri"/>
                <a:cs typeface="Calibri"/>
              </a:rPr>
              <a:t>violence dates back </a:t>
            </a:r>
            <a:r>
              <a:rPr sz="1800" dirty="0">
                <a:latin typeface="Calibri"/>
                <a:cs typeface="Calibri"/>
              </a:rPr>
              <a:t>to  </a:t>
            </a:r>
            <a:r>
              <a:rPr sz="1800" spc="5" dirty="0">
                <a:latin typeface="Calibri"/>
                <a:cs typeface="Calibri"/>
              </a:rPr>
              <a:t>the Ottoman Empire.</a:t>
            </a:r>
            <a:r>
              <a:rPr sz="1800" spc="-3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  </a:t>
            </a:r>
            <a:r>
              <a:rPr sz="1800" spc="5" dirty="0">
                <a:latin typeface="Calibri"/>
                <a:cs typeface="Calibri"/>
              </a:rPr>
              <a:t>the </a:t>
            </a:r>
            <a:r>
              <a:rPr sz="1800" dirty="0">
                <a:latin typeface="Calibri"/>
                <a:cs typeface="Calibri"/>
              </a:rPr>
              <a:t>second </a:t>
            </a:r>
            <a:r>
              <a:rPr sz="1800" spc="20" dirty="0">
                <a:latin typeface="Calibri"/>
                <a:cs typeface="Calibri"/>
              </a:rPr>
              <a:t>half </a:t>
            </a:r>
            <a:r>
              <a:rPr sz="1800" spc="10" dirty="0">
                <a:latin typeface="Calibri"/>
                <a:cs typeface="Calibri"/>
              </a:rPr>
              <a:t>of </a:t>
            </a:r>
            <a:r>
              <a:rPr sz="1800" spc="5" dirty="0">
                <a:latin typeface="Calibri"/>
                <a:cs typeface="Calibri"/>
              </a:rPr>
              <a:t>the  </a:t>
            </a:r>
            <a:r>
              <a:rPr sz="1800" spc="-10" dirty="0">
                <a:latin typeface="Calibri"/>
                <a:cs typeface="Calibri"/>
              </a:rPr>
              <a:t>19th </a:t>
            </a:r>
            <a:r>
              <a:rPr sz="1800" spc="-20" dirty="0">
                <a:latin typeface="Calibri"/>
                <a:cs typeface="Calibri"/>
              </a:rPr>
              <a:t>century, </a:t>
            </a:r>
            <a:r>
              <a:rPr sz="1800" spc="-10" dirty="0">
                <a:latin typeface="Calibri"/>
                <a:cs typeface="Calibri"/>
              </a:rPr>
              <a:t>Yazidis  were </a:t>
            </a:r>
            <a:r>
              <a:rPr sz="1800" spc="-5" dirty="0">
                <a:latin typeface="Calibri"/>
                <a:cs typeface="Calibri"/>
              </a:rPr>
              <a:t>targeted </a:t>
            </a:r>
            <a:r>
              <a:rPr sz="1800" spc="10" dirty="0">
                <a:latin typeface="Calibri"/>
                <a:cs typeface="Calibri"/>
              </a:rPr>
              <a:t>by both  </a:t>
            </a:r>
            <a:r>
              <a:rPr sz="1800" spc="5" dirty="0">
                <a:latin typeface="Calibri"/>
                <a:cs typeface="Calibri"/>
              </a:rPr>
              <a:t>Ottoman </a:t>
            </a:r>
            <a:r>
              <a:rPr sz="1800" spc="15" dirty="0">
                <a:latin typeface="Calibri"/>
                <a:cs typeface="Calibri"/>
              </a:rPr>
              <a:t>and </a:t>
            </a:r>
            <a:r>
              <a:rPr sz="1800" spc="10" dirty="0">
                <a:latin typeface="Calibri"/>
                <a:cs typeface="Calibri"/>
              </a:rPr>
              <a:t>local  </a:t>
            </a:r>
            <a:r>
              <a:rPr sz="1800" spc="-5" dirty="0">
                <a:latin typeface="Calibri"/>
                <a:cs typeface="Calibri"/>
              </a:rPr>
              <a:t>Kurdish </a:t>
            </a:r>
            <a:r>
              <a:rPr sz="1800" spc="10" dirty="0">
                <a:latin typeface="Calibri"/>
                <a:cs typeface="Calibri"/>
              </a:rPr>
              <a:t>leaders </a:t>
            </a:r>
            <a:r>
              <a:rPr sz="1800" spc="15" dirty="0">
                <a:latin typeface="Calibri"/>
                <a:cs typeface="Calibri"/>
              </a:rPr>
              <a:t>and  </a:t>
            </a:r>
            <a:r>
              <a:rPr sz="1800" dirty="0">
                <a:latin typeface="Calibri"/>
                <a:cs typeface="Calibri"/>
              </a:rPr>
              <a:t>subjected to </a:t>
            </a:r>
            <a:r>
              <a:rPr sz="1800" spc="5" dirty="0">
                <a:latin typeface="Calibri"/>
                <a:cs typeface="Calibri"/>
              </a:rPr>
              <a:t>brutal  </a:t>
            </a:r>
            <a:r>
              <a:rPr sz="1800" spc="10" dirty="0">
                <a:latin typeface="Calibri"/>
                <a:cs typeface="Calibri"/>
              </a:rPr>
              <a:t>campaigns of religious  violence </a:t>
            </a:r>
            <a:r>
              <a:rPr sz="1800" spc="15" dirty="0">
                <a:latin typeface="Calibri"/>
                <a:cs typeface="Calibri"/>
              </a:rPr>
              <a:t>and </a:t>
            </a:r>
            <a:r>
              <a:rPr sz="1800" spc="-20" dirty="0">
                <a:latin typeface="Calibri"/>
                <a:cs typeface="Calibri"/>
              </a:rPr>
              <a:t>forced  </a:t>
            </a:r>
            <a:r>
              <a:rPr sz="1800" dirty="0">
                <a:latin typeface="Calibri"/>
                <a:cs typeface="Calibri"/>
              </a:rPr>
              <a:t>conversions.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929" y="746518"/>
            <a:ext cx="7296141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pc="15" dirty="0"/>
              <a:t>The Formation of Iraq</a:t>
            </a:r>
            <a:endParaRPr spc="-5" dirty="0"/>
          </a:p>
        </p:txBody>
      </p:sp>
      <p:sp>
        <p:nvSpPr>
          <p:cNvPr id="3" name="object 3"/>
          <p:cNvSpPr/>
          <p:nvPr/>
        </p:nvSpPr>
        <p:spPr>
          <a:xfrm>
            <a:off x="352425" y="590550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650" y="2000250"/>
            <a:ext cx="4657725" cy="4171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34684" y="2324163"/>
            <a:ext cx="2611755" cy="3440429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70"/>
              </a:spcBef>
              <a:tabLst>
                <a:tab pos="355600" algn="l"/>
                <a:tab pos="356235" algn="l"/>
              </a:tabLst>
            </a:pP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1917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-</a:t>
            </a:r>
            <a:r>
              <a:rPr sz="1800" spc="4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chemeClr val="bg1"/>
                </a:solidFill>
                <a:latin typeface="Calibri"/>
                <a:cs typeface="Calibri"/>
              </a:rPr>
              <a:t>1968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355600" marR="5080" indent="-343535">
              <a:lnSpc>
                <a:spcPct val="100099"/>
              </a:lnSpc>
              <a:spcBef>
                <a:spcPts val="4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15" dirty="0">
                <a:solidFill>
                  <a:schemeClr val="bg1"/>
                </a:solidFill>
                <a:latin typeface="Calibri"/>
                <a:cs typeface="Calibri"/>
              </a:rPr>
              <a:t>Following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the</a:t>
            </a:r>
            <a:r>
              <a:rPr sz="1800" spc="-3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formation  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Iraq,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Yazidis 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proved resistant to</a:t>
            </a:r>
            <a:r>
              <a:rPr sz="1800" spc="-26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both  </a:t>
            </a:r>
            <a:r>
              <a:rPr sz="1800" spc="-5" dirty="0">
                <a:solidFill>
                  <a:schemeClr val="bg1"/>
                </a:solidFill>
                <a:latin typeface="Calibri"/>
                <a:cs typeface="Calibri"/>
              </a:rPr>
              <a:t>British </a:t>
            </a:r>
            <a:r>
              <a:rPr sz="1800" spc="15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Iraqi </a:t>
            </a:r>
            <a:r>
              <a:rPr sz="1800" spc="-20" dirty="0">
                <a:solidFill>
                  <a:schemeClr val="bg1"/>
                </a:solidFill>
                <a:latin typeface="Calibri"/>
                <a:cs typeface="Calibri"/>
              </a:rPr>
              <a:t>efforts 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to extend direct 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administration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to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the 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region. Iraqi </a:t>
            </a:r>
            <a:r>
              <a:rPr sz="1800" spc="-20" dirty="0">
                <a:solidFill>
                  <a:schemeClr val="bg1"/>
                </a:solidFill>
                <a:latin typeface="Calibri"/>
                <a:cs typeface="Calibri"/>
              </a:rPr>
              <a:t>efforts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to  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introduce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conscription  </a:t>
            </a:r>
            <a:r>
              <a:rPr sz="1800" spc="10" dirty="0">
                <a:solidFill>
                  <a:schemeClr val="bg1"/>
                </a:solidFill>
                <a:latin typeface="Calibri"/>
                <a:cs typeface="Calibri"/>
              </a:rPr>
              <a:t>led </a:t>
            </a:r>
            <a:r>
              <a:rPr sz="1800" dirty="0">
                <a:solidFill>
                  <a:schemeClr val="bg1"/>
                </a:solidFill>
                <a:latin typeface="Calibri"/>
                <a:cs typeface="Calibri"/>
              </a:rPr>
              <a:t>to repeated  uprisings, </a:t>
            </a:r>
            <a:r>
              <a:rPr sz="1800" spc="20" dirty="0">
                <a:solidFill>
                  <a:schemeClr val="bg1"/>
                </a:solidFill>
                <a:latin typeface="Calibri"/>
                <a:cs typeface="Calibri"/>
              </a:rPr>
              <a:t>notably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the  </a:t>
            </a:r>
            <a:r>
              <a:rPr sz="1800" spc="-10" dirty="0">
                <a:solidFill>
                  <a:schemeClr val="bg1"/>
                </a:solidFill>
                <a:latin typeface="Calibri"/>
                <a:cs typeface="Calibri"/>
              </a:rPr>
              <a:t>1935 </a:t>
            </a:r>
            <a:r>
              <a:rPr sz="1800" spc="-15" dirty="0">
                <a:solidFill>
                  <a:schemeClr val="bg1"/>
                </a:solidFill>
                <a:latin typeface="Calibri"/>
                <a:cs typeface="Calibri"/>
              </a:rPr>
              <a:t>Yazidi</a:t>
            </a:r>
            <a:r>
              <a:rPr sz="1800" spc="-5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chemeClr val="bg1"/>
                </a:solidFill>
                <a:latin typeface="Calibri"/>
                <a:cs typeface="Calibri"/>
              </a:rPr>
              <a:t>revolt.</a:t>
            </a:r>
            <a:endParaRPr sz="1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037" y="4462462"/>
            <a:ext cx="8582025" cy="1847850"/>
          </a:xfrm>
          <a:custGeom>
            <a:avLst/>
            <a:gdLst/>
            <a:ahLst/>
            <a:cxnLst/>
            <a:rect l="l" t="t" r="r" b="b"/>
            <a:pathLst>
              <a:path w="8582025" h="1847850">
                <a:moveTo>
                  <a:pt x="0" y="1847850"/>
                </a:moveTo>
                <a:lnTo>
                  <a:pt x="8582025" y="1847850"/>
                </a:lnTo>
                <a:lnTo>
                  <a:pt x="8582025" y="0"/>
                </a:lnTo>
                <a:lnTo>
                  <a:pt x="0" y="0"/>
                </a:lnTo>
                <a:lnTo>
                  <a:pt x="0" y="18478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125" y="4400550"/>
            <a:ext cx="8705850" cy="1971675"/>
          </a:xfrm>
          <a:custGeom>
            <a:avLst/>
            <a:gdLst/>
            <a:ahLst/>
            <a:cxnLst/>
            <a:rect l="l" t="t" r="r" b="b"/>
            <a:pathLst>
              <a:path w="8705850" h="1971675">
                <a:moveTo>
                  <a:pt x="8643874" y="0"/>
                </a:moveTo>
                <a:lnTo>
                  <a:pt x="61912" y="0"/>
                </a:lnTo>
                <a:lnTo>
                  <a:pt x="37815" y="4859"/>
                </a:lnTo>
                <a:lnTo>
                  <a:pt x="18135" y="18113"/>
                </a:lnTo>
                <a:lnTo>
                  <a:pt x="4866" y="37772"/>
                </a:lnTo>
                <a:lnTo>
                  <a:pt x="0" y="61849"/>
                </a:lnTo>
                <a:lnTo>
                  <a:pt x="0" y="1909762"/>
                </a:lnTo>
                <a:lnTo>
                  <a:pt x="4866" y="1933859"/>
                </a:lnTo>
                <a:lnTo>
                  <a:pt x="18135" y="1953539"/>
                </a:lnTo>
                <a:lnTo>
                  <a:pt x="37815" y="1966808"/>
                </a:lnTo>
                <a:lnTo>
                  <a:pt x="61912" y="1971675"/>
                </a:lnTo>
                <a:lnTo>
                  <a:pt x="8643874" y="1971675"/>
                </a:lnTo>
                <a:lnTo>
                  <a:pt x="8668023" y="1966808"/>
                </a:lnTo>
                <a:lnTo>
                  <a:pt x="8687720" y="1953539"/>
                </a:lnTo>
                <a:lnTo>
                  <a:pt x="8692190" y="1946910"/>
                </a:lnTo>
                <a:lnTo>
                  <a:pt x="61912" y="1946910"/>
                </a:lnTo>
                <a:lnTo>
                  <a:pt x="47455" y="1943989"/>
                </a:lnTo>
                <a:lnTo>
                  <a:pt x="35647" y="1936027"/>
                </a:lnTo>
                <a:lnTo>
                  <a:pt x="27685" y="1924219"/>
                </a:lnTo>
                <a:lnTo>
                  <a:pt x="24764" y="1909762"/>
                </a:lnTo>
                <a:lnTo>
                  <a:pt x="24764" y="61849"/>
                </a:lnTo>
                <a:lnTo>
                  <a:pt x="27685" y="47428"/>
                </a:lnTo>
                <a:lnTo>
                  <a:pt x="35647" y="35639"/>
                </a:lnTo>
                <a:lnTo>
                  <a:pt x="47455" y="27684"/>
                </a:lnTo>
                <a:lnTo>
                  <a:pt x="61912" y="24764"/>
                </a:lnTo>
                <a:lnTo>
                  <a:pt x="8692209" y="24764"/>
                </a:lnTo>
                <a:lnTo>
                  <a:pt x="8687720" y="18113"/>
                </a:lnTo>
                <a:lnTo>
                  <a:pt x="8668023" y="4859"/>
                </a:lnTo>
                <a:lnTo>
                  <a:pt x="8643874" y="0"/>
                </a:lnTo>
                <a:close/>
              </a:path>
              <a:path w="8705850" h="1971675">
                <a:moveTo>
                  <a:pt x="8692209" y="24764"/>
                </a:moveTo>
                <a:lnTo>
                  <a:pt x="8643874" y="24764"/>
                </a:lnTo>
                <a:lnTo>
                  <a:pt x="8658367" y="27684"/>
                </a:lnTo>
                <a:lnTo>
                  <a:pt x="8670194" y="35639"/>
                </a:lnTo>
                <a:lnTo>
                  <a:pt x="8678164" y="47428"/>
                </a:lnTo>
                <a:lnTo>
                  <a:pt x="8681085" y="61849"/>
                </a:lnTo>
                <a:lnTo>
                  <a:pt x="8681085" y="1909762"/>
                </a:lnTo>
                <a:lnTo>
                  <a:pt x="8678164" y="1924219"/>
                </a:lnTo>
                <a:lnTo>
                  <a:pt x="8670194" y="1936027"/>
                </a:lnTo>
                <a:lnTo>
                  <a:pt x="8658367" y="1943989"/>
                </a:lnTo>
                <a:lnTo>
                  <a:pt x="8643874" y="1946910"/>
                </a:lnTo>
                <a:lnTo>
                  <a:pt x="8692190" y="1946910"/>
                </a:lnTo>
                <a:lnTo>
                  <a:pt x="8700988" y="1933859"/>
                </a:lnTo>
                <a:lnTo>
                  <a:pt x="8705850" y="1909762"/>
                </a:lnTo>
                <a:lnTo>
                  <a:pt x="8705850" y="61849"/>
                </a:lnTo>
                <a:lnTo>
                  <a:pt x="8700988" y="37772"/>
                </a:lnTo>
                <a:lnTo>
                  <a:pt x="8692209" y="24764"/>
                </a:lnTo>
                <a:close/>
              </a:path>
              <a:path w="8705850" h="1971675">
                <a:moveTo>
                  <a:pt x="8650732" y="49530"/>
                </a:moveTo>
                <a:lnTo>
                  <a:pt x="55079" y="49530"/>
                </a:lnTo>
                <a:lnTo>
                  <a:pt x="49529" y="55118"/>
                </a:lnTo>
                <a:lnTo>
                  <a:pt x="49529" y="1916595"/>
                </a:lnTo>
                <a:lnTo>
                  <a:pt x="55079" y="1922145"/>
                </a:lnTo>
                <a:lnTo>
                  <a:pt x="8650732" y="1922145"/>
                </a:lnTo>
                <a:lnTo>
                  <a:pt x="8656320" y="1916595"/>
                </a:lnTo>
                <a:lnTo>
                  <a:pt x="8656320" y="1847850"/>
                </a:lnTo>
                <a:lnTo>
                  <a:pt x="123825" y="1847850"/>
                </a:lnTo>
                <a:lnTo>
                  <a:pt x="123825" y="123825"/>
                </a:lnTo>
                <a:lnTo>
                  <a:pt x="8656320" y="123825"/>
                </a:lnTo>
                <a:lnTo>
                  <a:pt x="8656320" y="55118"/>
                </a:lnTo>
                <a:lnTo>
                  <a:pt x="8650732" y="49530"/>
                </a:lnTo>
                <a:close/>
              </a:path>
              <a:path w="8705850" h="1971675">
                <a:moveTo>
                  <a:pt x="8656320" y="123825"/>
                </a:moveTo>
                <a:lnTo>
                  <a:pt x="8582025" y="123825"/>
                </a:lnTo>
                <a:lnTo>
                  <a:pt x="8582025" y="1847850"/>
                </a:lnTo>
                <a:lnTo>
                  <a:pt x="8656320" y="1847850"/>
                </a:lnTo>
                <a:lnTo>
                  <a:pt x="8656320" y="12382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77364" y="4750498"/>
            <a:ext cx="1554480" cy="12268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33375" algn="just">
              <a:lnSpc>
                <a:spcPct val="101099"/>
              </a:lnSpc>
              <a:spcBef>
                <a:spcPts val="90"/>
              </a:spcBef>
            </a:pPr>
            <a:r>
              <a:rPr sz="2600" spc="10" dirty="0">
                <a:solidFill>
                  <a:srgbClr val="FFFFFF"/>
                </a:solidFill>
                <a:latin typeface="Calibri"/>
                <a:cs typeface="Calibri"/>
              </a:rPr>
              <a:t>Ba'athist  </a:t>
            </a: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600" spc="-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600" spc="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600" spc="-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6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600" spc="-6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600" spc="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600" spc="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6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600" spc="-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600" spc="5" dirty="0">
                <a:solidFill>
                  <a:srgbClr val="FFFFFF"/>
                </a:solidFill>
                <a:latin typeface="Calibri"/>
                <a:cs typeface="Calibri"/>
              </a:rPr>
              <a:t>n  </a:t>
            </a:r>
            <a:r>
              <a:rPr sz="2600" spc="10" dirty="0">
                <a:solidFill>
                  <a:srgbClr val="FFFFFF"/>
                </a:solidFill>
                <a:latin typeface="Calibri"/>
                <a:cs typeface="Calibri"/>
              </a:rPr>
              <a:t>Campaign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275" y="352425"/>
            <a:ext cx="3105150" cy="3752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05225" y="352425"/>
            <a:ext cx="5143500" cy="3752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52825" y="4686300"/>
            <a:ext cx="0" cy="1371600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91584" y="4675758"/>
            <a:ext cx="4772025" cy="136080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20"/>
              </a:spcBef>
              <a:tabLst>
                <a:tab pos="355600" algn="l"/>
                <a:tab pos="356235" algn="l"/>
              </a:tabLst>
            </a:pP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1979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35" dirty="0">
                <a:solidFill>
                  <a:srgbClr val="FFFFFF"/>
                </a:solidFill>
                <a:latin typeface="Calibri"/>
                <a:cs typeface="Calibri"/>
              </a:rPr>
              <a:t>2003</a:t>
            </a:r>
            <a:endParaRPr sz="1250" dirty="0">
              <a:latin typeface="Calibri"/>
              <a:cs typeface="Calibri"/>
            </a:endParaRPr>
          </a:p>
          <a:p>
            <a:pPr marL="355600" marR="5080" indent="-343535">
              <a:lnSpc>
                <a:spcPct val="94100"/>
              </a:lnSpc>
              <a:spcBef>
                <a:spcPts val="3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Since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late </a:t>
            </a:r>
            <a:r>
              <a:rPr sz="1250" spc="30" dirty="0">
                <a:solidFill>
                  <a:srgbClr val="FFFFFF"/>
                </a:solidFill>
                <a:latin typeface="Calibri"/>
                <a:cs typeface="Calibri"/>
              </a:rPr>
              <a:t>1970s,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Saddam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Hussein’s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Ba’ath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Party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launched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series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Arabization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campaigns that 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mostly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targeted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Kurds.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Being 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Kurdish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speakers, Yazidis were 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victims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forced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displacements.  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were forced 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leave their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mountain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villages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relocate </a:t>
            </a:r>
            <a:r>
              <a:rPr lang="en-US" sz="1250" spc="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25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city. 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Repeated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efforts were 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made to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persuade </a:t>
            </a:r>
            <a:r>
              <a:rPr sz="1250" spc="-5" dirty="0">
                <a:solidFill>
                  <a:srgbClr val="FFFFFF"/>
                </a:solidFill>
                <a:latin typeface="Calibri"/>
                <a:cs typeface="Calibri"/>
              </a:rPr>
              <a:t>Yazidis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1250" spc="5" dirty="0">
                <a:solidFill>
                  <a:srgbClr val="FFFFFF"/>
                </a:solidFill>
                <a:latin typeface="Calibri"/>
                <a:cs typeface="Calibri"/>
              </a:rPr>
              <a:t>really</a:t>
            </a:r>
            <a:r>
              <a:rPr sz="125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Arab.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575" y="342900"/>
            <a:ext cx="8324850" cy="1809750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53657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4225"/>
              </a:spcBef>
            </a:pPr>
            <a:r>
              <a:rPr spc="-10" dirty="0"/>
              <a:t>Post-2003</a:t>
            </a:r>
            <a:r>
              <a:rPr spc="-95" dirty="0"/>
              <a:t> </a:t>
            </a:r>
            <a:r>
              <a:rPr spc="-5" dirty="0"/>
              <a:t>Iraq</a:t>
            </a:r>
          </a:p>
        </p:txBody>
      </p:sp>
      <p:sp>
        <p:nvSpPr>
          <p:cNvPr id="3" name="object 3"/>
          <p:cNvSpPr/>
          <p:nvPr/>
        </p:nvSpPr>
        <p:spPr>
          <a:xfrm>
            <a:off x="628650" y="2514600"/>
            <a:ext cx="4676775" cy="3657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44845" y="2673032"/>
            <a:ext cx="2684780" cy="3324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99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15" dirty="0">
                <a:latin typeface="Calibri"/>
                <a:cs typeface="Calibri"/>
              </a:rPr>
              <a:t>Following</a:t>
            </a:r>
            <a:r>
              <a:rPr sz="1800" spc="-22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the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invasion</a:t>
            </a:r>
            <a:r>
              <a:rPr sz="1800" spc="-180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of  </a:t>
            </a:r>
            <a:r>
              <a:rPr sz="1800" dirty="0">
                <a:latin typeface="Calibri"/>
                <a:cs typeface="Calibri"/>
              </a:rPr>
              <a:t>Iraq, Iraqi </a:t>
            </a:r>
            <a:r>
              <a:rPr sz="1800" spc="-5" dirty="0">
                <a:latin typeface="Calibri"/>
                <a:cs typeface="Calibri"/>
              </a:rPr>
              <a:t>Kurds </a:t>
            </a:r>
            <a:r>
              <a:rPr sz="1800" spc="-10" dirty="0">
                <a:latin typeface="Calibri"/>
                <a:cs typeface="Calibri"/>
              </a:rPr>
              <a:t>were  </a:t>
            </a:r>
            <a:r>
              <a:rPr sz="1800" dirty="0">
                <a:latin typeface="Calibri"/>
                <a:cs typeface="Calibri"/>
              </a:rPr>
              <a:t>given </a:t>
            </a:r>
            <a:r>
              <a:rPr sz="1800" spc="15" dirty="0">
                <a:latin typeface="Calibri"/>
                <a:cs typeface="Calibri"/>
              </a:rPr>
              <a:t>an autonomous  </a:t>
            </a:r>
            <a:r>
              <a:rPr sz="1800" dirty="0">
                <a:latin typeface="Calibri"/>
                <a:cs typeface="Calibri"/>
              </a:rPr>
              <a:t>region </a:t>
            </a:r>
            <a:r>
              <a:rPr sz="1800" spc="-5" dirty="0">
                <a:latin typeface="Calibri"/>
                <a:cs typeface="Calibri"/>
              </a:rPr>
              <a:t>(Kurdistan  </a:t>
            </a:r>
            <a:r>
              <a:rPr sz="1800" spc="10" dirty="0">
                <a:latin typeface="Calibri"/>
                <a:cs typeface="Calibri"/>
              </a:rPr>
              <a:t>Regional </a:t>
            </a:r>
            <a:r>
              <a:rPr sz="1800" dirty="0">
                <a:latin typeface="Calibri"/>
                <a:cs typeface="Calibri"/>
              </a:rPr>
              <a:t>Government,  </a:t>
            </a:r>
            <a:r>
              <a:rPr sz="1800" spc="-15" dirty="0">
                <a:latin typeface="Calibri"/>
                <a:cs typeface="Calibri"/>
              </a:rPr>
              <a:t>KRG). </a:t>
            </a:r>
            <a:r>
              <a:rPr sz="1800" spc="-20" dirty="0">
                <a:latin typeface="Calibri"/>
                <a:cs typeface="Calibri"/>
              </a:rPr>
              <a:t>However, </a:t>
            </a:r>
            <a:r>
              <a:rPr sz="1800" spc="15" dirty="0">
                <a:latin typeface="Calibri"/>
                <a:cs typeface="Calibri"/>
              </a:rPr>
              <a:t>Sinjar  and </a:t>
            </a:r>
            <a:r>
              <a:rPr sz="1800" spc="5" dirty="0">
                <a:latin typeface="Calibri"/>
                <a:cs typeface="Calibri"/>
              </a:rPr>
              <a:t>other </a:t>
            </a:r>
            <a:r>
              <a:rPr sz="1800" dirty="0">
                <a:latin typeface="Calibri"/>
                <a:cs typeface="Calibri"/>
              </a:rPr>
              <a:t>territories  </a:t>
            </a:r>
            <a:r>
              <a:rPr sz="1800" spc="5" dirty="0">
                <a:latin typeface="Calibri"/>
                <a:cs typeface="Calibri"/>
              </a:rPr>
              <a:t>remained </a:t>
            </a:r>
            <a:r>
              <a:rPr sz="1800" spc="15" dirty="0">
                <a:latin typeface="Calibri"/>
                <a:cs typeface="Calibri"/>
              </a:rPr>
              <a:t>an </a:t>
            </a:r>
            <a:r>
              <a:rPr sz="1800" dirty="0">
                <a:latin typeface="Calibri"/>
                <a:cs typeface="Calibri"/>
              </a:rPr>
              <a:t>area </a:t>
            </a:r>
            <a:r>
              <a:rPr sz="1800" spc="10" dirty="0">
                <a:latin typeface="Calibri"/>
                <a:cs typeface="Calibri"/>
              </a:rPr>
              <a:t>of  dispute </a:t>
            </a:r>
            <a:r>
              <a:rPr sz="1800" dirty="0">
                <a:latin typeface="Calibri"/>
                <a:cs typeface="Calibri"/>
              </a:rPr>
              <a:t>between </a:t>
            </a:r>
            <a:r>
              <a:rPr sz="1800" spc="5" dirty="0">
                <a:latin typeface="Calibri"/>
                <a:cs typeface="Calibri"/>
              </a:rPr>
              <a:t>the  </a:t>
            </a:r>
            <a:r>
              <a:rPr sz="1800" spc="-5" dirty="0">
                <a:latin typeface="Calibri"/>
                <a:cs typeface="Calibri"/>
              </a:rPr>
              <a:t>Kurds </a:t>
            </a:r>
            <a:r>
              <a:rPr sz="1800" spc="15" dirty="0">
                <a:latin typeface="Calibri"/>
                <a:cs typeface="Calibri"/>
              </a:rPr>
              <a:t>and </a:t>
            </a:r>
            <a:r>
              <a:rPr sz="1800" spc="5" dirty="0">
                <a:latin typeface="Calibri"/>
                <a:cs typeface="Calibri"/>
              </a:rPr>
              <a:t>the  </a:t>
            </a:r>
            <a:r>
              <a:rPr sz="1800" dirty="0">
                <a:latin typeface="Calibri"/>
                <a:cs typeface="Calibri"/>
              </a:rPr>
              <a:t>government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in</a:t>
            </a:r>
            <a:endParaRPr sz="1800" dirty="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sz="1800" spc="10" dirty="0">
                <a:latin typeface="Calibri"/>
                <a:cs typeface="Calibri"/>
              </a:rPr>
              <a:t>Baghdad.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446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800"/>
            <a:ext cx="7038975" cy="685800"/>
          </a:xfrm>
          <a:custGeom>
            <a:avLst/>
            <a:gdLst/>
            <a:ahLst/>
            <a:cxnLst/>
            <a:rect l="l" t="t" r="r" b="b"/>
            <a:pathLst>
              <a:path w="7038975" h="685800">
                <a:moveTo>
                  <a:pt x="0" y="685800"/>
                </a:moveTo>
                <a:lnTo>
                  <a:pt x="7038975" y="685800"/>
                </a:lnTo>
                <a:lnTo>
                  <a:pt x="7038975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4507" y="4262818"/>
            <a:ext cx="8039734" cy="216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4815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Escalating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Persecution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2200" dirty="0">
              <a:latin typeface="Calibri"/>
              <a:cs typeface="Calibri"/>
            </a:endParaRPr>
          </a:p>
          <a:p>
            <a:pPr marL="12065">
              <a:lnSpc>
                <a:spcPct val="100000"/>
              </a:lnSpc>
              <a:tabLst>
                <a:tab pos="355600" algn="l"/>
                <a:tab pos="356235" algn="l"/>
              </a:tabLst>
            </a:pPr>
            <a:r>
              <a:rPr sz="1800" spc="-10" dirty="0">
                <a:latin typeface="Calibri"/>
                <a:cs typeface="Calibri"/>
              </a:rPr>
              <a:t>2003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2014</a:t>
            </a:r>
            <a:endParaRPr sz="18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96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10" dirty="0">
                <a:latin typeface="Calibri"/>
                <a:cs typeface="Calibri"/>
              </a:rPr>
              <a:t>The </a:t>
            </a:r>
            <a:r>
              <a:rPr sz="1800" spc="-15" dirty="0">
                <a:latin typeface="Calibri"/>
                <a:cs typeface="Calibri"/>
              </a:rPr>
              <a:t>Yazidi </a:t>
            </a:r>
            <a:r>
              <a:rPr sz="1800" dirty="0">
                <a:latin typeface="Calibri"/>
                <a:cs typeface="Calibri"/>
              </a:rPr>
              <a:t>persecution </a:t>
            </a:r>
            <a:r>
              <a:rPr sz="1800" spc="10" dirty="0">
                <a:latin typeface="Calibri"/>
                <a:cs typeface="Calibri"/>
              </a:rPr>
              <a:t>by </a:t>
            </a:r>
            <a:r>
              <a:rPr sz="1800" spc="5" dirty="0">
                <a:latin typeface="Calibri"/>
                <a:cs typeface="Calibri"/>
              </a:rPr>
              <a:t>Islamic </a:t>
            </a:r>
            <a:r>
              <a:rPr sz="1800" spc="-10" dirty="0">
                <a:latin typeface="Calibri"/>
                <a:cs typeface="Calibri"/>
              </a:rPr>
              <a:t>extremists </a:t>
            </a:r>
            <a:r>
              <a:rPr sz="1800" spc="15" dirty="0">
                <a:latin typeface="Calibri"/>
                <a:cs typeface="Calibri"/>
              </a:rPr>
              <a:t>exponentially </a:t>
            </a:r>
            <a:r>
              <a:rPr sz="1800" dirty="0">
                <a:latin typeface="Calibri"/>
                <a:cs typeface="Calibri"/>
              </a:rPr>
              <a:t>increased </a:t>
            </a:r>
            <a:r>
              <a:rPr sz="1800" spc="5" dirty="0">
                <a:latin typeface="Calibri"/>
                <a:cs typeface="Calibri"/>
              </a:rPr>
              <a:t>over the </a:t>
            </a:r>
            <a:r>
              <a:rPr sz="1800" spc="-5" dirty="0">
                <a:latin typeface="Calibri"/>
                <a:cs typeface="Calibri"/>
              </a:rPr>
              <a:t>next  years.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Before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2014,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numerous</a:t>
            </a:r>
            <a:r>
              <a:rPr sz="1800" spc="-1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Iraqi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Yazidi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were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killed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in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isolated</a:t>
            </a:r>
            <a:r>
              <a:rPr sz="1800" spc="-160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incidents.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report  </a:t>
            </a:r>
            <a:r>
              <a:rPr sz="1800" spc="-10" dirty="0">
                <a:latin typeface="Calibri"/>
                <a:cs typeface="Calibri"/>
              </a:rPr>
              <a:t>from Iraq’s </a:t>
            </a:r>
            <a:r>
              <a:rPr sz="1800" spc="5" dirty="0">
                <a:latin typeface="Calibri"/>
                <a:cs typeface="Calibri"/>
              </a:rPr>
              <a:t>Ministry </a:t>
            </a:r>
            <a:r>
              <a:rPr sz="1800" spc="10" dirty="0">
                <a:latin typeface="Calibri"/>
                <a:cs typeface="Calibri"/>
              </a:rPr>
              <a:t>of </a:t>
            </a:r>
            <a:r>
              <a:rPr sz="1800" spc="5" dirty="0">
                <a:latin typeface="Calibri"/>
                <a:cs typeface="Calibri"/>
              </a:rPr>
              <a:t>Human Rights </a:t>
            </a:r>
            <a:r>
              <a:rPr sz="1800" dirty="0">
                <a:latin typeface="Calibri"/>
                <a:cs typeface="Calibri"/>
              </a:rPr>
              <a:t>estimated </a:t>
            </a:r>
            <a:r>
              <a:rPr sz="1800" spc="10" dirty="0">
                <a:latin typeface="Calibri"/>
                <a:cs typeface="Calibri"/>
              </a:rPr>
              <a:t>that </a:t>
            </a:r>
            <a:r>
              <a:rPr sz="1800" spc="-10" dirty="0">
                <a:latin typeface="Calibri"/>
                <a:cs typeface="Calibri"/>
              </a:rPr>
              <a:t>335 Yazidis were </a:t>
            </a:r>
            <a:r>
              <a:rPr sz="1800" spc="15" dirty="0">
                <a:latin typeface="Calibri"/>
                <a:cs typeface="Calibri"/>
              </a:rPr>
              <a:t>killed  </a:t>
            </a:r>
            <a:r>
              <a:rPr sz="1800" dirty="0">
                <a:latin typeface="Calibri"/>
                <a:cs typeface="Calibri"/>
              </a:rPr>
              <a:t>between </a:t>
            </a:r>
            <a:r>
              <a:rPr sz="1800" spc="-10" dirty="0">
                <a:latin typeface="Calibri"/>
                <a:cs typeface="Calibri"/>
              </a:rPr>
              <a:t>2003 </a:t>
            </a:r>
            <a:r>
              <a:rPr sz="1800" spc="15" dirty="0">
                <a:latin typeface="Calibri"/>
                <a:cs typeface="Calibri"/>
              </a:rPr>
              <a:t>and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2007.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1844" y="4996815"/>
            <a:ext cx="2094230" cy="130810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065" marR="5080" algn="ctr">
              <a:lnSpc>
                <a:spcPct val="102400"/>
              </a:lnSpc>
              <a:spcBef>
                <a:spcPts val="50"/>
              </a:spcBef>
            </a:pPr>
            <a:r>
              <a:rPr sz="2750" spc="-15" dirty="0">
                <a:latin typeface="Calibri"/>
                <a:cs typeface="Calibri"/>
              </a:rPr>
              <a:t>Multiple </a:t>
            </a:r>
            <a:r>
              <a:rPr sz="2750" spc="-20" dirty="0">
                <a:latin typeface="Calibri"/>
                <a:cs typeface="Calibri"/>
              </a:rPr>
              <a:t>Truck  </a:t>
            </a:r>
            <a:r>
              <a:rPr sz="2750" spc="15" dirty="0">
                <a:latin typeface="Calibri"/>
                <a:cs typeface="Calibri"/>
              </a:rPr>
              <a:t>Bombs </a:t>
            </a:r>
            <a:r>
              <a:rPr sz="2750" spc="-45" dirty="0">
                <a:latin typeface="Calibri"/>
                <a:cs typeface="Calibri"/>
              </a:rPr>
              <a:t>Target  </a:t>
            </a:r>
            <a:r>
              <a:rPr sz="2750" spc="-25" dirty="0">
                <a:latin typeface="Calibri"/>
                <a:cs typeface="Calibri"/>
              </a:rPr>
              <a:t>Yazidis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0625" y="0"/>
            <a:ext cx="333375" cy="866775"/>
          </a:xfrm>
          <a:custGeom>
            <a:avLst/>
            <a:gdLst/>
            <a:ahLst/>
            <a:cxnLst/>
            <a:rect l="l" t="t" r="r" b="b"/>
            <a:pathLst>
              <a:path w="333375" h="866775">
                <a:moveTo>
                  <a:pt x="0" y="866775"/>
                </a:moveTo>
                <a:lnTo>
                  <a:pt x="333375" y="866775"/>
                </a:lnTo>
                <a:lnTo>
                  <a:pt x="333375" y="0"/>
                </a:lnTo>
                <a:lnTo>
                  <a:pt x="0" y="0"/>
                </a:lnTo>
                <a:lnTo>
                  <a:pt x="0" y="86677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0525" cy="866775"/>
          </a:xfrm>
          <a:custGeom>
            <a:avLst/>
            <a:gdLst/>
            <a:ahLst/>
            <a:cxnLst/>
            <a:rect l="l" t="t" r="r" b="b"/>
            <a:pathLst>
              <a:path w="390525" h="866775">
                <a:moveTo>
                  <a:pt x="0" y="866775"/>
                </a:moveTo>
                <a:lnTo>
                  <a:pt x="390525" y="866775"/>
                </a:lnTo>
                <a:lnTo>
                  <a:pt x="390525" y="0"/>
                </a:lnTo>
                <a:lnTo>
                  <a:pt x="0" y="0"/>
                </a:lnTo>
                <a:lnTo>
                  <a:pt x="0" y="86677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125" y="0"/>
            <a:ext cx="8720201" cy="4862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525" y="0"/>
            <a:ext cx="8420100" cy="4591050"/>
          </a:xfrm>
          <a:custGeom>
            <a:avLst/>
            <a:gdLst/>
            <a:ahLst/>
            <a:cxnLst/>
            <a:rect l="l" t="t" r="r" b="b"/>
            <a:pathLst>
              <a:path w="8420100" h="4591050">
                <a:moveTo>
                  <a:pt x="0" y="4591050"/>
                </a:moveTo>
                <a:lnTo>
                  <a:pt x="8420100" y="4591050"/>
                </a:lnTo>
                <a:lnTo>
                  <a:pt x="8420100" y="0"/>
                </a:lnTo>
                <a:lnTo>
                  <a:pt x="0" y="0"/>
                </a:lnTo>
                <a:lnTo>
                  <a:pt x="0" y="4591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3900" y="361950"/>
            <a:ext cx="7772400" cy="3867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8062" y="4953000"/>
            <a:ext cx="0" cy="1466850"/>
          </a:xfrm>
          <a:custGeom>
            <a:avLst/>
            <a:gdLst/>
            <a:ahLst/>
            <a:cxnLst/>
            <a:rect l="l" t="t" r="r" b="b"/>
            <a:pathLst>
              <a:path h="1466850">
                <a:moveTo>
                  <a:pt x="0" y="0"/>
                </a:moveTo>
                <a:lnTo>
                  <a:pt x="0" y="146685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54779" y="4937379"/>
            <a:ext cx="4767580" cy="14130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tabLst>
                <a:tab pos="355600" algn="l"/>
                <a:tab pos="356235" algn="l"/>
              </a:tabLst>
            </a:pPr>
            <a:r>
              <a:rPr sz="1250" spc="15" dirty="0">
                <a:latin typeface="Calibri"/>
                <a:cs typeface="Calibri"/>
              </a:rPr>
              <a:t>August </a:t>
            </a:r>
            <a:r>
              <a:rPr sz="1250" spc="25" dirty="0">
                <a:latin typeface="Calibri"/>
                <a:cs typeface="Calibri"/>
              </a:rPr>
              <a:t>13,</a:t>
            </a:r>
            <a:r>
              <a:rPr sz="1250" spc="20" dirty="0">
                <a:latin typeface="Calibri"/>
                <a:cs typeface="Calibri"/>
              </a:rPr>
              <a:t> </a:t>
            </a:r>
            <a:r>
              <a:rPr sz="1250" spc="30" dirty="0">
                <a:latin typeface="Calibri"/>
                <a:cs typeface="Calibri"/>
              </a:rPr>
              <a:t>2007</a:t>
            </a:r>
            <a:endParaRPr sz="1250" dirty="0">
              <a:latin typeface="Calibri"/>
              <a:cs typeface="Calibri"/>
            </a:endParaRPr>
          </a:p>
          <a:p>
            <a:pPr marL="355600" marR="5080" indent="-343535">
              <a:lnSpc>
                <a:spcPct val="83800"/>
              </a:lnSpc>
              <a:spcBef>
                <a:spcPts val="3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250" spc="10" dirty="0">
                <a:latin typeface="Calibri"/>
                <a:cs typeface="Calibri"/>
              </a:rPr>
              <a:t>A </a:t>
            </a:r>
            <a:r>
              <a:rPr sz="1250" dirty="0">
                <a:latin typeface="Calibri"/>
                <a:cs typeface="Calibri"/>
              </a:rPr>
              <a:t>series </a:t>
            </a:r>
            <a:r>
              <a:rPr sz="1250" spc="10" dirty="0">
                <a:latin typeface="Calibri"/>
                <a:cs typeface="Calibri"/>
              </a:rPr>
              <a:t>of truck </a:t>
            </a:r>
            <a:r>
              <a:rPr sz="1250" spc="20" dirty="0">
                <a:latin typeface="Calibri"/>
                <a:cs typeface="Calibri"/>
              </a:rPr>
              <a:t>bombs </a:t>
            </a:r>
            <a:r>
              <a:rPr sz="1250" spc="10" dirty="0">
                <a:latin typeface="Calibri"/>
                <a:cs typeface="Calibri"/>
              </a:rPr>
              <a:t>hit </a:t>
            </a:r>
            <a:r>
              <a:rPr sz="1250" spc="15" dirty="0">
                <a:latin typeface="Calibri"/>
                <a:cs typeface="Calibri"/>
              </a:rPr>
              <a:t>two </a:t>
            </a:r>
            <a:r>
              <a:rPr sz="1250" spc="5" dirty="0">
                <a:latin typeface="Calibri"/>
                <a:cs typeface="Calibri"/>
              </a:rPr>
              <a:t>villages </a:t>
            </a:r>
            <a:r>
              <a:rPr sz="1250" spc="10" dirty="0">
                <a:latin typeface="Calibri"/>
                <a:cs typeface="Calibri"/>
              </a:rPr>
              <a:t>in a </a:t>
            </a:r>
            <a:r>
              <a:rPr sz="1250" spc="-5" dirty="0">
                <a:latin typeface="Calibri"/>
                <a:cs typeface="Calibri"/>
              </a:rPr>
              <a:t>Yazidi </a:t>
            </a:r>
            <a:r>
              <a:rPr sz="1250" spc="10" dirty="0">
                <a:latin typeface="Calibri"/>
                <a:cs typeface="Calibri"/>
              </a:rPr>
              <a:t>rural </a:t>
            </a:r>
            <a:r>
              <a:rPr sz="1250" dirty="0">
                <a:latin typeface="Calibri"/>
                <a:cs typeface="Calibri"/>
              </a:rPr>
              <a:t>area near  </a:t>
            </a:r>
            <a:r>
              <a:rPr sz="1250" spc="15" dirty="0">
                <a:latin typeface="Calibri"/>
                <a:cs typeface="Calibri"/>
              </a:rPr>
              <a:t>the Syrian </a:t>
            </a:r>
            <a:r>
              <a:rPr sz="1250" spc="-15" dirty="0">
                <a:latin typeface="Calibri"/>
                <a:cs typeface="Calibri"/>
              </a:rPr>
              <a:t>border. </a:t>
            </a:r>
            <a:r>
              <a:rPr sz="1250" spc="5" dirty="0">
                <a:latin typeface="Calibri"/>
                <a:cs typeface="Calibri"/>
              </a:rPr>
              <a:t>The </a:t>
            </a:r>
            <a:r>
              <a:rPr sz="1250" spc="15" dirty="0">
                <a:latin typeface="Calibri"/>
                <a:cs typeface="Calibri"/>
              </a:rPr>
              <a:t>massacre </a:t>
            </a:r>
            <a:r>
              <a:rPr sz="1250" spc="10" dirty="0">
                <a:latin typeface="Calibri"/>
                <a:cs typeface="Calibri"/>
              </a:rPr>
              <a:t>is </a:t>
            </a:r>
            <a:r>
              <a:rPr sz="1250" spc="5" dirty="0">
                <a:latin typeface="Calibri"/>
                <a:cs typeface="Calibri"/>
              </a:rPr>
              <a:t>considered </a:t>
            </a:r>
            <a:r>
              <a:rPr sz="1250" spc="10" dirty="0">
                <a:latin typeface="Calibri"/>
                <a:cs typeface="Calibri"/>
              </a:rPr>
              <a:t>one of </a:t>
            </a:r>
            <a:r>
              <a:rPr sz="1250" spc="15" dirty="0">
                <a:latin typeface="Calibri"/>
                <a:cs typeface="Calibri"/>
              </a:rPr>
              <a:t>the </a:t>
            </a:r>
            <a:r>
              <a:rPr sz="1250" spc="5" dirty="0">
                <a:latin typeface="Calibri"/>
                <a:cs typeface="Calibri"/>
              </a:rPr>
              <a:t>deadliest </a:t>
            </a:r>
            <a:r>
              <a:rPr sz="1250" spc="15" dirty="0">
                <a:latin typeface="Calibri"/>
                <a:cs typeface="Calibri"/>
              </a:rPr>
              <a:t>single </a:t>
            </a:r>
            <a:r>
              <a:rPr sz="1250" spc="10" dirty="0">
                <a:latin typeface="Calibri"/>
                <a:cs typeface="Calibri"/>
              </a:rPr>
              <a:t>terrorist </a:t>
            </a:r>
            <a:r>
              <a:rPr sz="1250" spc="15" dirty="0">
                <a:latin typeface="Calibri"/>
                <a:cs typeface="Calibri"/>
              </a:rPr>
              <a:t>attacks </a:t>
            </a:r>
            <a:r>
              <a:rPr sz="1250" spc="25" dirty="0">
                <a:latin typeface="Calibri"/>
                <a:cs typeface="Calibri"/>
              </a:rPr>
              <a:t>so </a:t>
            </a:r>
            <a:r>
              <a:rPr sz="1250" dirty="0">
                <a:latin typeface="Calibri"/>
                <a:cs typeface="Calibri"/>
              </a:rPr>
              <a:t>far </a:t>
            </a:r>
            <a:r>
              <a:rPr sz="1250" spc="10" dirty="0">
                <a:latin typeface="Calibri"/>
                <a:cs typeface="Calibri"/>
              </a:rPr>
              <a:t>and </a:t>
            </a:r>
            <a:r>
              <a:rPr sz="1250" spc="-5" dirty="0">
                <a:latin typeface="Calibri"/>
                <a:cs typeface="Calibri"/>
              </a:rPr>
              <a:t>left </a:t>
            </a:r>
            <a:r>
              <a:rPr sz="1250" spc="20" dirty="0">
                <a:latin typeface="Calibri"/>
                <a:cs typeface="Calibri"/>
              </a:rPr>
              <a:t>almost </a:t>
            </a:r>
            <a:r>
              <a:rPr sz="1250" spc="30" dirty="0">
                <a:latin typeface="Calibri"/>
                <a:cs typeface="Calibri"/>
              </a:rPr>
              <a:t>800 </a:t>
            </a:r>
            <a:r>
              <a:rPr sz="1250" spc="5" dirty="0">
                <a:latin typeface="Calibri"/>
                <a:cs typeface="Calibri"/>
              </a:rPr>
              <a:t>people </a:t>
            </a:r>
            <a:r>
              <a:rPr sz="1250" dirty="0">
                <a:latin typeface="Calibri"/>
                <a:cs typeface="Calibri"/>
              </a:rPr>
              <a:t>dead </a:t>
            </a:r>
            <a:r>
              <a:rPr sz="1250" spc="10" dirty="0">
                <a:latin typeface="Calibri"/>
                <a:cs typeface="Calibri"/>
              </a:rPr>
              <a:t>and </a:t>
            </a:r>
            <a:r>
              <a:rPr sz="1250" spc="15" dirty="0">
                <a:latin typeface="Calibri"/>
                <a:cs typeface="Calibri"/>
              </a:rPr>
              <a:t>thousands </a:t>
            </a:r>
            <a:r>
              <a:rPr sz="1250" spc="5" dirty="0">
                <a:latin typeface="Calibri"/>
                <a:cs typeface="Calibri"/>
              </a:rPr>
              <a:t>wounded. </a:t>
            </a:r>
            <a:r>
              <a:rPr sz="1250" spc="-5" dirty="0">
                <a:latin typeface="Calibri"/>
                <a:cs typeface="Calibri"/>
              </a:rPr>
              <a:t>Al-Qaeda </a:t>
            </a:r>
            <a:r>
              <a:rPr sz="1250" dirty="0">
                <a:latin typeface="Calibri"/>
                <a:cs typeface="Calibri"/>
              </a:rPr>
              <a:t>was </a:t>
            </a:r>
            <a:r>
              <a:rPr sz="1250" spc="10" dirty="0">
                <a:latin typeface="Calibri"/>
                <a:cs typeface="Calibri"/>
              </a:rPr>
              <a:t>blamed </a:t>
            </a:r>
            <a:r>
              <a:rPr sz="1250" dirty="0">
                <a:latin typeface="Calibri"/>
                <a:cs typeface="Calibri"/>
              </a:rPr>
              <a:t>for </a:t>
            </a:r>
            <a:r>
              <a:rPr sz="1250" spc="15" dirty="0">
                <a:latin typeface="Calibri"/>
                <a:cs typeface="Calibri"/>
              </a:rPr>
              <a:t>the  blasts.</a:t>
            </a:r>
            <a:endParaRPr sz="1250" dirty="0">
              <a:latin typeface="Calibri"/>
              <a:cs typeface="Calibri"/>
            </a:endParaRPr>
          </a:p>
          <a:p>
            <a:pPr marL="355600" marR="352425" indent="-343535" algn="just">
              <a:lnSpc>
                <a:spcPct val="82700"/>
              </a:lnSpc>
              <a:spcBef>
                <a:spcPts val="335"/>
              </a:spcBef>
              <a:buFont typeface="Arial"/>
              <a:buChar char="•"/>
              <a:tabLst>
                <a:tab pos="356235" algn="l"/>
              </a:tabLst>
            </a:pPr>
            <a:r>
              <a:rPr sz="1250" spc="5" dirty="0">
                <a:latin typeface="Calibri"/>
                <a:cs typeface="Calibri"/>
              </a:rPr>
              <a:t>The </a:t>
            </a:r>
            <a:r>
              <a:rPr sz="1250" spc="15" dirty="0">
                <a:latin typeface="Calibri"/>
                <a:cs typeface="Calibri"/>
              </a:rPr>
              <a:t>stoning </a:t>
            </a:r>
            <a:r>
              <a:rPr sz="1250" spc="10" dirty="0">
                <a:latin typeface="Calibri"/>
                <a:cs typeface="Calibri"/>
              </a:rPr>
              <a:t>of a </a:t>
            </a:r>
            <a:r>
              <a:rPr sz="1250" spc="5" dirty="0">
                <a:latin typeface="Calibri"/>
                <a:cs typeface="Calibri"/>
              </a:rPr>
              <a:t>17-year-old </a:t>
            </a:r>
            <a:r>
              <a:rPr sz="1250" spc="-10" dirty="0">
                <a:latin typeface="Calibri"/>
                <a:cs typeface="Calibri"/>
              </a:rPr>
              <a:t>Yazidi </a:t>
            </a:r>
            <a:r>
              <a:rPr sz="1250" spc="5" dirty="0">
                <a:latin typeface="Calibri"/>
                <a:cs typeface="Calibri"/>
              </a:rPr>
              <a:t>girl </a:t>
            </a:r>
            <a:r>
              <a:rPr sz="1250" dirty="0">
                <a:latin typeface="Calibri"/>
                <a:cs typeface="Calibri"/>
              </a:rPr>
              <a:t>accused </a:t>
            </a:r>
            <a:r>
              <a:rPr sz="1250" spc="5" dirty="0">
                <a:latin typeface="Calibri"/>
                <a:cs typeface="Calibri"/>
              </a:rPr>
              <a:t>of seeking </a:t>
            </a:r>
            <a:r>
              <a:rPr sz="1250" spc="20" dirty="0">
                <a:latin typeface="Calibri"/>
                <a:cs typeface="Calibri"/>
              </a:rPr>
              <a:t>to  </a:t>
            </a:r>
            <a:r>
              <a:rPr sz="1250" spc="15" dirty="0">
                <a:latin typeface="Calibri"/>
                <a:cs typeface="Calibri"/>
              </a:rPr>
              <a:t>marry </a:t>
            </a:r>
            <a:r>
              <a:rPr sz="1250" spc="10" dirty="0">
                <a:latin typeface="Calibri"/>
                <a:cs typeface="Calibri"/>
              </a:rPr>
              <a:t>a Sunni </a:t>
            </a:r>
            <a:r>
              <a:rPr sz="1250" spc="20" dirty="0">
                <a:latin typeface="Calibri"/>
                <a:cs typeface="Calibri"/>
              </a:rPr>
              <a:t>Muslim </a:t>
            </a:r>
            <a:r>
              <a:rPr sz="1250" spc="5" dirty="0">
                <a:latin typeface="Calibri"/>
                <a:cs typeface="Calibri"/>
              </a:rPr>
              <a:t>reportedly triggered </a:t>
            </a:r>
            <a:r>
              <a:rPr sz="1250" spc="15" dirty="0">
                <a:latin typeface="Calibri"/>
                <a:cs typeface="Calibri"/>
              </a:rPr>
              <a:t>this </a:t>
            </a:r>
            <a:r>
              <a:rPr sz="1250" dirty="0">
                <a:latin typeface="Calibri"/>
                <a:cs typeface="Calibri"/>
              </a:rPr>
              <a:t>new </a:t>
            </a:r>
            <a:r>
              <a:rPr sz="1250" spc="10" dirty="0">
                <a:latin typeface="Calibri"/>
                <a:cs typeface="Calibri"/>
              </a:rPr>
              <a:t>wave of  </a:t>
            </a:r>
            <a:r>
              <a:rPr sz="1250" spc="5" dirty="0">
                <a:latin typeface="Calibri"/>
                <a:cs typeface="Calibri"/>
              </a:rPr>
              <a:t>violence.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019550"/>
            <a:ext cx="8258175" cy="2266950"/>
          </a:xfrm>
          <a:custGeom>
            <a:avLst/>
            <a:gdLst/>
            <a:ahLst/>
            <a:cxnLst/>
            <a:rect l="l" t="t" r="r" b="b"/>
            <a:pathLst>
              <a:path w="8258175" h="2266950">
                <a:moveTo>
                  <a:pt x="7472807" y="0"/>
                </a:moveTo>
                <a:lnTo>
                  <a:pt x="0" y="0"/>
                </a:lnTo>
                <a:lnTo>
                  <a:pt x="0" y="2266950"/>
                </a:lnTo>
                <a:lnTo>
                  <a:pt x="8258175" y="2266950"/>
                </a:lnTo>
                <a:lnTo>
                  <a:pt x="7472807" y="0"/>
                </a:lnTo>
                <a:close/>
              </a:path>
            </a:pathLst>
          </a:custGeom>
          <a:solidFill>
            <a:srgbClr val="252525">
              <a:alpha val="878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92376" y="4234815"/>
            <a:ext cx="3892550" cy="495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050" spc="-30" dirty="0">
                <a:solidFill>
                  <a:srgbClr val="FFFFFF"/>
                </a:solidFill>
                <a:latin typeface="Calibri"/>
                <a:cs typeface="Calibri"/>
              </a:rPr>
              <a:t>Yazidi </a:t>
            </a:r>
            <a:r>
              <a:rPr sz="3050" spc="25" dirty="0">
                <a:solidFill>
                  <a:srgbClr val="FFFFFF"/>
                </a:solidFill>
                <a:latin typeface="Calibri"/>
                <a:cs typeface="Calibri"/>
              </a:rPr>
              <a:t>Students</a:t>
            </a:r>
            <a:r>
              <a:rPr sz="30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50" spc="-35" dirty="0">
                <a:solidFill>
                  <a:srgbClr val="FFFFFF"/>
                </a:solidFill>
                <a:latin typeface="Calibri"/>
                <a:cs typeface="Calibri"/>
              </a:rPr>
              <a:t>Targeted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925" y="5116576"/>
            <a:ext cx="6818630" cy="91186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55600" marR="66040" indent="-343535">
              <a:lnSpc>
                <a:spcPct val="89600"/>
              </a:lnSpc>
              <a:spcBef>
                <a:spcPts val="2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sz="15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sz="15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was</a:t>
            </a:r>
            <a:r>
              <a:rPr sz="1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limited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community.</a:t>
            </a:r>
            <a:r>
              <a:rPr sz="15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Yazidis</a:t>
            </a:r>
            <a:r>
              <a:rPr sz="15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who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traveled</a:t>
            </a:r>
            <a:r>
              <a:rPr sz="15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to  Mosul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pursue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higher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education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regularly subjected to intimidation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violence.</a:t>
            </a:r>
            <a:r>
              <a:rPr sz="15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Around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1,300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Yazidi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students</a:t>
            </a:r>
            <a:r>
              <a:rPr sz="1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dropped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5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school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2013</a:t>
            </a:r>
            <a:r>
              <a:rPr sz="15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out</a:t>
            </a:r>
            <a:r>
              <a:rPr sz="1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fear.</a:t>
            </a:r>
            <a:endParaRPr sz="150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5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Families</a:t>
            </a:r>
            <a:r>
              <a:rPr sz="1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advise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5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daughters</a:t>
            </a:r>
            <a:r>
              <a:rPr sz="15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wear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veil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Calibri"/>
                <a:cs typeface="Calibri"/>
              </a:rPr>
              <a:t>hide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religious</a:t>
            </a:r>
            <a:r>
              <a:rPr sz="15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identity.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33950" y="0"/>
            <a:ext cx="4210050" cy="5838825"/>
          </a:xfrm>
          <a:custGeom>
            <a:avLst/>
            <a:gdLst/>
            <a:ahLst/>
            <a:cxnLst/>
            <a:rect l="l" t="t" r="r" b="b"/>
            <a:pathLst>
              <a:path w="4210050" h="5838825">
                <a:moveTo>
                  <a:pt x="4210050" y="0"/>
                </a:moveTo>
                <a:lnTo>
                  <a:pt x="729614" y="0"/>
                </a:lnTo>
                <a:lnTo>
                  <a:pt x="590423" y="204089"/>
                </a:lnTo>
                <a:lnTo>
                  <a:pt x="566579" y="243146"/>
                </a:lnTo>
                <a:lnTo>
                  <a:pt x="543158" y="282674"/>
                </a:lnTo>
                <a:lnTo>
                  <a:pt x="520163" y="322667"/>
                </a:lnTo>
                <a:lnTo>
                  <a:pt x="497600" y="363117"/>
                </a:lnTo>
                <a:lnTo>
                  <a:pt x="475472" y="404019"/>
                </a:lnTo>
                <a:lnTo>
                  <a:pt x="453784" y="445368"/>
                </a:lnTo>
                <a:lnTo>
                  <a:pt x="432541" y="487156"/>
                </a:lnTo>
                <a:lnTo>
                  <a:pt x="411748" y="529377"/>
                </a:lnTo>
                <a:lnTo>
                  <a:pt x="391409" y="572026"/>
                </a:lnTo>
                <a:lnTo>
                  <a:pt x="371529" y="615097"/>
                </a:lnTo>
                <a:lnTo>
                  <a:pt x="352111" y="658583"/>
                </a:lnTo>
                <a:lnTo>
                  <a:pt x="333162" y="702478"/>
                </a:lnTo>
                <a:lnTo>
                  <a:pt x="314685" y="746776"/>
                </a:lnTo>
                <a:lnTo>
                  <a:pt x="296685" y="791471"/>
                </a:lnTo>
                <a:lnTo>
                  <a:pt x="279167" y="836557"/>
                </a:lnTo>
                <a:lnTo>
                  <a:pt x="262135" y="882027"/>
                </a:lnTo>
                <a:lnTo>
                  <a:pt x="245593" y="927876"/>
                </a:lnTo>
                <a:lnTo>
                  <a:pt x="229547" y="974098"/>
                </a:lnTo>
                <a:lnTo>
                  <a:pt x="214001" y="1020686"/>
                </a:lnTo>
                <a:lnTo>
                  <a:pt x="198960" y="1067634"/>
                </a:lnTo>
                <a:lnTo>
                  <a:pt x="184427" y="1114937"/>
                </a:lnTo>
                <a:lnTo>
                  <a:pt x="170408" y="1162587"/>
                </a:lnTo>
                <a:lnTo>
                  <a:pt x="156908" y="1210579"/>
                </a:lnTo>
                <a:lnTo>
                  <a:pt x="143930" y="1258908"/>
                </a:lnTo>
                <a:lnTo>
                  <a:pt x="131480" y="1307565"/>
                </a:lnTo>
                <a:lnTo>
                  <a:pt x="119562" y="1356547"/>
                </a:lnTo>
                <a:lnTo>
                  <a:pt x="108181" y="1405846"/>
                </a:lnTo>
                <a:lnTo>
                  <a:pt x="97341" y="1455456"/>
                </a:lnTo>
                <a:lnTo>
                  <a:pt x="87047" y="1505372"/>
                </a:lnTo>
                <a:lnTo>
                  <a:pt x="77303" y="1555586"/>
                </a:lnTo>
                <a:lnTo>
                  <a:pt x="68114" y="1606094"/>
                </a:lnTo>
                <a:lnTo>
                  <a:pt x="59484" y="1656888"/>
                </a:lnTo>
                <a:lnTo>
                  <a:pt x="51419" y="1707964"/>
                </a:lnTo>
                <a:lnTo>
                  <a:pt x="43923" y="1759314"/>
                </a:lnTo>
                <a:lnTo>
                  <a:pt x="37000" y="1810932"/>
                </a:lnTo>
                <a:lnTo>
                  <a:pt x="30655" y="1862813"/>
                </a:lnTo>
                <a:lnTo>
                  <a:pt x="24892" y="1914950"/>
                </a:lnTo>
                <a:lnTo>
                  <a:pt x="19717" y="1967338"/>
                </a:lnTo>
                <a:lnTo>
                  <a:pt x="15133" y="2019969"/>
                </a:lnTo>
                <a:lnTo>
                  <a:pt x="11146" y="2072839"/>
                </a:lnTo>
                <a:lnTo>
                  <a:pt x="7759" y="2125940"/>
                </a:lnTo>
                <a:lnTo>
                  <a:pt x="4978" y="2179268"/>
                </a:lnTo>
                <a:lnTo>
                  <a:pt x="2807" y="2232814"/>
                </a:lnTo>
                <a:lnTo>
                  <a:pt x="1250" y="2286575"/>
                </a:lnTo>
                <a:lnTo>
                  <a:pt x="313" y="2340542"/>
                </a:lnTo>
                <a:lnTo>
                  <a:pt x="0" y="2394712"/>
                </a:lnTo>
                <a:lnTo>
                  <a:pt x="320" y="2449482"/>
                </a:lnTo>
                <a:lnTo>
                  <a:pt x="1278" y="2504046"/>
                </a:lnTo>
                <a:lnTo>
                  <a:pt x="2868" y="2558398"/>
                </a:lnTo>
                <a:lnTo>
                  <a:pt x="5086" y="2612531"/>
                </a:lnTo>
                <a:lnTo>
                  <a:pt x="7928" y="2666438"/>
                </a:lnTo>
                <a:lnTo>
                  <a:pt x="11388" y="2720115"/>
                </a:lnTo>
                <a:lnTo>
                  <a:pt x="15462" y="2773554"/>
                </a:lnTo>
                <a:lnTo>
                  <a:pt x="20145" y="2826748"/>
                </a:lnTo>
                <a:lnTo>
                  <a:pt x="25432" y="2879693"/>
                </a:lnTo>
                <a:lnTo>
                  <a:pt x="31319" y="2932381"/>
                </a:lnTo>
                <a:lnTo>
                  <a:pt x="37801" y="2984806"/>
                </a:lnTo>
                <a:lnTo>
                  <a:pt x="44872" y="3036962"/>
                </a:lnTo>
                <a:lnTo>
                  <a:pt x="52529" y="3088842"/>
                </a:lnTo>
                <a:lnTo>
                  <a:pt x="60767" y="3140440"/>
                </a:lnTo>
                <a:lnTo>
                  <a:pt x="69581" y="3191751"/>
                </a:lnTo>
                <a:lnTo>
                  <a:pt x="78966" y="3242767"/>
                </a:lnTo>
                <a:lnTo>
                  <a:pt x="88917" y="3293482"/>
                </a:lnTo>
                <a:lnTo>
                  <a:pt x="99430" y="3343890"/>
                </a:lnTo>
                <a:lnTo>
                  <a:pt x="110500" y="3393985"/>
                </a:lnTo>
                <a:lnTo>
                  <a:pt x="122122" y="3443760"/>
                </a:lnTo>
                <a:lnTo>
                  <a:pt x="134292" y="3493210"/>
                </a:lnTo>
                <a:lnTo>
                  <a:pt x="147004" y="3542327"/>
                </a:lnTo>
                <a:lnTo>
                  <a:pt x="160255" y="3591106"/>
                </a:lnTo>
                <a:lnTo>
                  <a:pt x="174039" y="3639539"/>
                </a:lnTo>
                <a:lnTo>
                  <a:pt x="188351" y="3687622"/>
                </a:lnTo>
                <a:lnTo>
                  <a:pt x="203188" y="3735347"/>
                </a:lnTo>
                <a:lnTo>
                  <a:pt x="218543" y="3782709"/>
                </a:lnTo>
                <a:lnTo>
                  <a:pt x="234413" y="3829700"/>
                </a:lnTo>
                <a:lnTo>
                  <a:pt x="250792" y="3876315"/>
                </a:lnTo>
                <a:lnTo>
                  <a:pt x="267677" y="3922548"/>
                </a:lnTo>
                <a:lnTo>
                  <a:pt x="285061" y="3968391"/>
                </a:lnTo>
                <a:lnTo>
                  <a:pt x="302941" y="4013840"/>
                </a:lnTo>
                <a:lnTo>
                  <a:pt x="321312" y="4058886"/>
                </a:lnTo>
                <a:lnTo>
                  <a:pt x="340169" y="4103525"/>
                </a:lnTo>
                <a:lnTo>
                  <a:pt x="359507" y="4147750"/>
                </a:lnTo>
                <a:lnTo>
                  <a:pt x="379322" y="4191554"/>
                </a:lnTo>
                <a:lnTo>
                  <a:pt x="399608" y="4234931"/>
                </a:lnTo>
                <a:lnTo>
                  <a:pt x="420361" y="4277876"/>
                </a:lnTo>
                <a:lnTo>
                  <a:pt x="441577" y="4320381"/>
                </a:lnTo>
                <a:lnTo>
                  <a:pt x="463250" y="4362440"/>
                </a:lnTo>
                <a:lnTo>
                  <a:pt x="485377" y="4404047"/>
                </a:lnTo>
                <a:lnTo>
                  <a:pt x="507951" y="4445196"/>
                </a:lnTo>
                <a:lnTo>
                  <a:pt x="530969" y="4485881"/>
                </a:lnTo>
                <a:lnTo>
                  <a:pt x="554425" y="4526095"/>
                </a:lnTo>
                <a:lnTo>
                  <a:pt x="578315" y="4565831"/>
                </a:lnTo>
                <a:lnTo>
                  <a:pt x="602635" y="4605084"/>
                </a:lnTo>
                <a:lnTo>
                  <a:pt x="627379" y="4643847"/>
                </a:lnTo>
                <a:lnTo>
                  <a:pt x="652543" y="4682114"/>
                </a:lnTo>
                <a:lnTo>
                  <a:pt x="678121" y="4719879"/>
                </a:lnTo>
                <a:lnTo>
                  <a:pt x="704111" y="4757135"/>
                </a:lnTo>
                <a:lnTo>
                  <a:pt x="730505" y="4793876"/>
                </a:lnTo>
                <a:lnTo>
                  <a:pt x="757300" y="4830095"/>
                </a:lnTo>
                <a:lnTo>
                  <a:pt x="784492" y="4865787"/>
                </a:lnTo>
                <a:lnTo>
                  <a:pt x="812075" y="4900945"/>
                </a:lnTo>
                <a:lnTo>
                  <a:pt x="840044" y="4935563"/>
                </a:lnTo>
                <a:lnTo>
                  <a:pt x="868395" y="4969635"/>
                </a:lnTo>
                <a:lnTo>
                  <a:pt x="897124" y="5003153"/>
                </a:lnTo>
                <a:lnTo>
                  <a:pt x="926225" y="5036113"/>
                </a:lnTo>
                <a:lnTo>
                  <a:pt x="955693" y="5068507"/>
                </a:lnTo>
                <a:lnTo>
                  <a:pt x="985525" y="5100329"/>
                </a:lnTo>
                <a:lnTo>
                  <a:pt x="1015715" y="5131573"/>
                </a:lnTo>
                <a:lnTo>
                  <a:pt x="1046258" y="5162233"/>
                </a:lnTo>
                <a:lnTo>
                  <a:pt x="1077150" y="5192302"/>
                </a:lnTo>
                <a:lnTo>
                  <a:pt x="1108386" y="5221775"/>
                </a:lnTo>
                <a:lnTo>
                  <a:pt x="1140010" y="5250688"/>
                </a:lnTo>
                <a:lnTo>
                  <a:pt x="1171871" y="5278903"/>
                </a:lnTo>
                <a:lnTo>
                  <a:pt x="1204110" y="5306547"/>
                </a:lnTo>
                <a:lnTo>
                  <a:pt x="1236675" y="5333569"/>
                </a:lnTo>
                <a:lnTo>
                  <a:pt x="1269560" y="5359962"/>
                </a:lnTo>
                <a:lnTo>
                  <a:pt x="1302761" y="5385720"/>
                </a:lnTo>
                <a:lnTo>
                  <a:pt x="1336272" y="5410837"/>
                </a:lnTo>
                <a:lnTo>
                  <a:pt x="1370090" y="5435307"/>
                </a:lnTo>
                <a:lnTo>
                  <a:pt x="1404209" y="5459124"/>
                </a:lnTo>
                <a:lnTo>
                  <a:pt x="1438625" y="5482280"/>
                </a:lnTo>
                <a:lnTo>
                  <a:pt x="1473333" y="5504770"/>
                </a:lnTo>
                <a:lnTo>
                  <a:pt x="1508328" y="5526588"/>
                </a:lnTo>
                <a:lnTo>
                  <a:pt x="1543606" y="5547726"/>
                </a:lnTo>
                <a:lnTo>
                  <a:pt x="1579161" y="5568180"/>
                </a:lnTo>
                <a:lnTo>
                  <a:pt x="1614990" y="5587942"/>
                </a:lnTo>
                <a:lnTo>
                  <a:pt x="1651086" y="5607006"/>
                </a:lnTo>
                <a:lnTo>
                  <a:pt x="1687446" y="5625366"/>
                </a:lnTo>
                <a:lnTo>
                  <a:pt x="1724066" y="5643015"/>
                </a:lnTo>
                <a:lnTo>
                  <a:pt x="1760939" y="5659948"/>
                </a:lnTo>
                <a:lnTo>
                  <a:pt x="1798061" y="5676158"/>
                </a:lnTo>
                <a:lnTo>
                  <a:pt x="1835428" y="5691639"/>
                </a:lnTo>
                <a:lnTo>
                  <a:pt x="1873036" y="5706384"/>
                </a:lnTo>
                <a:lnTo>
                  <a:pt x="1910878" y="5720388"/>
                </a:lnTo>
                <a:lnTo>
                  <a:pt x="1948951" y="5733643"/>
                </a:lnTo>
                <a:lnTo>
                  <a:pt x="1987249" y="5746143"/>
                </a:lnTo>
                <a:lnTo>
                  <a:pt x="2025768" y="5757883"/>
                </a:lnTo>
                <a:lnTo>
                  <a:pt x="2064504" y="5768855"/>
                </a:lnTo>
                <a:lnTo>
                  <a:pt x="2103451" y="5779055"/>
                </a:lnTo>
                <a:lnTo>
                  <a:pt x="2142605" y="5788474"/>
                </a:lnTo>
                <a:lnTo>
                  <a:pt x="2181961" y="5797108"/>
                </a:lnTo>
                <a:lnTo>
                  <a:pt x="2221514" y="5804949"/>
                </a:lnTo>
                <a:lnTo>
                  <a:pt x="2261260" y="5811991"/>
                </a:lnTo>
                <a:lnTo>
                  <a:pt x="2301194" y="5818229"/>
                </a:lnTo>
                <a:lnTo>
                  <a:pt x="2341311" y="5823655"/>
                </a:lnTo>
                <a:lnTo>
                  <a:pt x="2381606" y="5828264"/>
                </a:lnTo>
                <a:lnTo>
                  <a:pt x="2422075" y="5832049"/>
                </a:lnTo>
                <a:lnTo>
                  <a:pt x="2462713" y="5835004"/>
                </a:lnTo>
                <a:lnTo>
                  <a:pt x="2503515" y="5837122"/>
                </a:lnTo>
                <a:lnTo>
                  <a:pt x="2544476" y="5838398"/>
                </a:lnTo>
                <a:lnTo>
                  <a:pt x="2585593" y="5838825"/>
                </a:lnTo>
                <a:lnTo>
                  <a:pt x="2635688" y="5838191"/>
                </a:lnTo>
                <a:lnTo>
                  <a:pt x="2685552" y="5836299"/>
                </a:lnTo>
                <a:lnTo>
                  <a:pt x="2735175" y="5833158"/>
                </a:lnTo>
                <a:lnTo>
                  <a:pt x="2784550" y="5828782"/>
                </a:lnTo>
                <a:lnTo>
                  <a:pt x="2833667" y="5823181"/>
                </a:lnTo>
                <a:lnTo>
                  <a:pt x="2882518" y="5816366"/>
                </a:lnTo>
                <a:lnTo>
                  <a:pt x="2931094" y="5808349"/>
                </a:lnTo>
                <a:lnTo>
                  <a:pt x="2979388" y="5799142"/>
                </a:lnTo>
                <a:lnTo>
                  <a:pt x="3027389" y="5788755"/>
                </a:lnTo>
                <a:lnTo>
                  <a:pt x="3075091" y="5777201"/>
                </a:lnTo>
                <a:lnTo>
                  <a:pt x="3122483" y="5764490"/>
                </a:lnTo>
                <a:lnTo>
                  <a:pt x="3169558" y="5750635"/>
                </a:lnTo>
                <a:lnTo>
                  <a:pt x="3216308" y="5735646"/>
                </a:lnTo>
                <a:lnTo>
                  <a:pt x="3262722" y="5719535"/>
                </a:lnTo>
                <a:lnTo>
                  <a:pt x="3308794" y="5702313"/>
                </a:lnTo>
                <a:lnTo>
                  <a:pt x="3354514" y="5683992"/>
                </a:lnTo>
                <a:lnTo>
                  <a:pt x="3399874" y="5664584"/>
                </a:lnTo>
                <a:lnTo>
                  <a:pt x="3444865" y="5644099"/>
                </a:lnTo>
                <a:lnTo>
                  <a:pt x="3489479" y="5622549"/>
                </a:lnTo>
                <a:lnTo>
                  <a:pt x="3533707" y="5599945"/>
                </a:lnTo>
                <a:lnTo>
                  <a:pt x="3577541" y="5576300"/>
                </a:lnTo>
                <a:lnTo>
                  <a:pt x="3620971" y="5551624"/>
                </a:lnTo>
                <a:lnTo>
                  <a:pt x="3663991" y="5525928"/>
                </a:lnTo>
                <a:lnTo>
                  <a:pt x="3706590" y="5499225"/>
                </a:lnTo>
                <a:lnTo>
                  <a:pt x="3748760" y="5471525"/>
                </a:lnTo>
                <a:lnTo>
                  <a:pt x="3790494" y="5442841"/>
                </a:lnTo>
                <a:lnTo>
                  <a:pt x="3831781" y="5413182"/>
                </a:lnTo>
                <a:lnTo>
                  <a:pt x="3872614" y="5382562"/>
                </a:lnTo>
                <a:lnTo>
                  <a:pt x="3912985" y="5350991"/>
                </a:lnTo>
                <a:lnTo>
                  <a:pt x="3952884" y="5318480"/>
                </a:lnTo>
                <a:lnTo>
                  <a:pt x="3992303" y="5285042"/>
                </a:lnTo>
                <a:lnTo>
                  <a:pt x="4031277" y="5250644"/>
                </a:lnTo>
                <a:lnTo>
                  <a:pt x="4210050" y="5072507"/>
                </a:lnTo>
                <a:lnTo>
                  <a:pt x="4210050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67300" y="0"/>
            <a:ext cx="4076700" cy="5657850"/>
          </a:xfrm>
          <a:custGeom>
            <a:avLst/>
            <a:gdLst/>
            <a:ahLst/>
            <a:cxnLst/>
            <a:rect l="l" t="t" r="r" b="b"/>
            <a:pathLst>
              <a:path w="4076700" h="5657850">
                <a:moveTo>
                  <a:pt x="4076700" y="0"/>
                </a:moveTo>
                <a:lnTo>
                  <a:pt x="780161" y="0"/>
                </a:lnTo>
                <a:lnTo>
                  <a:pt x="717041" y="76580"/>
                </a:lnTo>
                <a:lnTo>
                  <a:pt x="690125" y="113087"/>
                </a:lnTo>
                <a:lnTo>
                  <a:pt x="663637" y="150151"/>
                </a:lnTo>
                <a:lnTo>
                  <a:pt x="637582" y="187764"/>
                </a:lnTo>
                <a:lnTo>
                  <a:pt x="611965" y="225920"/>
                </a:lnTo>
                <a:lnTo>
                  <a:pt x="586793" y="264612"/>
                </a:lnTo>
                <a:lnTo>
                  <a:pt x="562071" y="303831"/>
                </a:lnTo>
                <a:lnTo>
                  <a:pt x="537803" y="343572"/>
                </a:lnTo>
                <a:lnTo>
                  <a:pt x="513995" y="383826"/>
                </a:lnTo>
                <a:lnTo>
                  <a:pt x="490653" y="424587"/>
                </a:lnTo>
                <a:lnTo>
                  <a:pt x="467781" y="465848"/>
                </a:lnTo>
                <a:lnTo>
                  <a:pt x="445386" y="507601"/>
                </a:lnTo>
                <a:lnTo>
                  <a:pt x="423472" y="549840"/>
                </a:lnTo>
                <a:lnTo>
                  <a:pt x="402045" y="592556"/>
                </a:lnTo>
                <a:lnTo>
                  <a:pt x="381111" y="635744"/>
                </a:lnTo>
                <a:lnTo>
                  <a:pt x="360673" y="679396"/>
                </a:lnTo>
                <a:lnTo>
                  <a:pt x="340739" y="723504"/>
                </a:lnTo>
                <a:lnTo>
                  <a:pt x="321313" y="768062"/>
                </a:lnTo>
                <a:lnTo>
                  <a:pt x="302401" y="813062"/>
                </a:lnTo>
                <a:lnTo>
                  <a:pt x="284007" y="858497"/>
                </a:lnTo>
                <a:lnTo>
                  <a:pt x="266138" y="904361"/>
                </a:lnTo>
                <a:lnTo>
                  <a:pt x="248798" y="950646"/>
                </a:lnTo>
                <a:lnTo>
                  <a:pt x="231993" y="997344"/>
                </a:lnTo>
                <a:lnTo>
                  <a:pt x="215729" y="1044449"/>
                </a:lnTo>
                <a:lnTo>
                  <a:pt x="200010" y="1091953"/>
                </a:lnTo>
                <a:lnTo>
                  <a:pt x="184842" y="1139850"/>
                </a:lnTo>
                <a:lnTo>
                  <a:pt x="170231" y="1188132"/>
                </a:lnTo>
                <a:lnTo>
                  <a:pt x="156181" y="1236792"/>
                </a:lnTo>
                <a:lnTo>
                  <a:pt x="142698" y="1285823"/>
                </a:lnTo>
                <a:lnTo>
                  <a:pt x="129787" y="1335218"/>
                </a:lnTo>
                <a:lnTo>
                  <a:pt x="117455" y="1384969"/>
                </a:lnTo>
                <a:lnTo>
                  <a:pt x="105705" y="1435070"/>
                </a:lnTo>
                <a:lnTo>
                  <a:pt x="94543" y="1485513"/>
                </a:lnTo>
                <a:lnTo>
                  <a:pt x="83976" y="1536292"/>
                </a:lnTo>
                <a:lnTo>
                  <a:pt x="74007" y="1587398"/>
                </a:lnTo>
                <a:lnTo>
                  <a:pt x="64643" y="1638825"/>
                </a:lnTo>
                <a:lnTo>
                  <a:pt x="55888" y="1690566"/>
                </a:lnTo>
                <a:lnTo>
                  <a:pt x="47749" y="1742613"/>
                </a:lnTo>
                <a:lnTo>
                  <a:pt x="40230" y="1794960"/>
                </a:lnTo>
                <a:lnTo>
                  <a:pt x="33337" y="1847599"/>
                </a:lnTo>
                <a:lnTo>
                  <a:pt x="27075" y="1900523"/>
                </a:lnTo>
                <a:lnTo>
                  <a:pt x="21450" y="1953725"/>
                </a:lnTo>
                <a:lnTo>
                  <a:pt x="16466" y="2007197"/>
                </a:lnTo>
                <a:lnTo>
                  <a:pt x="12129" y="2060934"/>
                </a:lnTo>
                <a:lnTo>
                  <a:pt x="8445" y="2114927"/>
                </a:lnTo>
                <a:lnTo>
                  <a:pt x="5419" y="2169169"/>
                </a:lnTo>
                <a:lnTo>
                  <a:pt x="3056" y="2223654"/>
                </a:lnTo>
                <a:lnTo>
                  <a:pt x="1361" y="2278373"/>
                </a:lnTo>
                <a:lnTo>
                  <a:pt x="341" y="2333320"/>
                </a:lnTo>
                <a:lnTo>
                  <a:pt x="0" y="2388489"/>
                </a:lnTo>
                <a:lnTo>
                  <a:pt x="341" y="2443653"/>
                </a:lnTo>
                <a:lnTo>
                  <a:pt x="1362" y="2498596"/>
                </a:lnTo>
                <a:lnTo>
                  <a:pt x="3057" y="2553312"/>
                </a:lnTo>
                <a:lnTo>
                  <a:pt x="5420" y="2607793"/>
                </a:lnTo>
                <a:lnTo>
                  <a:pt x="8447" y="2662032"/>
                </a:lnTo>
                <a:lnTo>
                  <a:pt x="12132" y="2716021"/>
                </a:lnTo>
                <a:lnTo>
                  <a:pt x="16469" y="2769754"/>
                </a:lnTo>
                <a:lnTo>
                  <a:pt x="21454" y="2823224"/>
                </a:lnTo>
                <a:lnTo>
                  <a:pt x="27080" y="2876422"/>
                </a:lnTo>
                <a:lnTo>
                  <a:pt x="33343" y="2929343"/>
                </a:lnTo>
                <a:lnTo>
                  <a:pt x="40237" y="2981979"/>
                </a:lnTo>
                <a:lnTo>
                  <a:pt x="47757" y="3034322"/>
                </a:lnTo>
                <a:lnTo>
                  <a:pt x="55897" y="3086367"/>
                </a:lnTo>
                <a:lnTo>
                  <a:pt x="64653" y="3138104"/>
                </a:lnTo>
                <a:lnTo>
                  <a:pt x="74018" y="3189528"/>
                </a:lnTo>
                <a:lnTo>
                  <a:pt x="83988" y="3240632"/>
                </a:lnTo>
                <a:lnTo>
                  <a:pt x="94556" y="3291407"/>
                </a:lnTo>
                <a:lnTo>
                  <a:pt x="105719" y="3341847"/>
                </a:lnTo>
                <a:lnTo>
                  <a:pt x="117469" y="3391945"/>
                </a:lnTo>
                <a:lnTo>
                  <a:pt x="129803" y="3441694"/>
                </a:lnTo>
                <a:lnTo>
                  <a:pt x="142714" y="3491086"/>
                </a:lnTo>
                <a:lnTo>
                  <a:pt x="156198" y="3540114"/>
                </a:lnTo>
                <a:lnTo>
                  <a:pt x="170248" y="3588771"/>
                </a:lnTo>
                <a:lnTo>
                  <a:pt x="184860" y="3637051"/>
                </a:lnTo>
                <a:lnTo>
                  <a:pt x="200028" y="3684945"/>
                </a:lnTo>
                <a:lnTo>
                  <a:pt x="215747" y="3732447"/>
                </a:lnTo>
                <a:lnTo>
                  <a:pt x="232011" y="3779549"/>
                </a:lnTo>
                <a:lnTo>
                  <a:pt x="248816" y="3826245"/>
                </a:lnTo>
                <a:lnTo>
                  <a:pt x="266155" y="3872527"/>
                </a:lnTo>
                <a:lnTo>
                  <a:pt x="284024" y="3918388"/>
                </a:lnTo>
                <a:lnTo>
                  <a:pt x="302417" y="3963821"/>
                </a:lnTo>
                <a:lnTo>
                  <a:pt x="321328" y="4008818"/>
                </a:lnTo>
                <a:lnTo>
                  <a:pt x="340753" y="4053373"/>
                </a:lnTo>
                <a:lnTo>
                  <a:pt x="360686" y="4097479"/>
                </a:lnTo>
                <a:lnTo>
                  <a:pt x="381121" y="4141128"/>
                </a:lnTo>
                <a:lnTo>
                  <a:pt x="402054" y="4184313"/>
                </a:lnTo>
                <a:lnTo>
                  <a:pt x="423478" y="4227027"/>
                </a:lnTo>
                <a:lnTo>
                  <a:pt x="445389" y="4269263"/>
                </a:lnTo>
                <a:lnTo>
                  <a:pt x="467782" y="4311014"/>
                </a:lnTo>
                <a:lnTo>
                  <a:pt x="490650" y="4352272"/>
                </a:lnTo>
                <a:lnTo>
                  <a:pt x="513989" y="4393030"/>
                </a:lnTo>
                <a:lnTo>
                  <a:pt x="537793" y="4433282"/>
                </a:lnTo>
                <a:lnTo>
                  <a:pt x="562056" y="4473020"/>
                </a:lnTo>
                <a:lnTo>
                  <a:pt x="586774" y="4512237"/>
                </a:lnTo>
                <a:lnTo>
                  <a:pt x="611942" y="4550925"/>
                </a:lnTo>
                <a:lnTo>
                  <a:pt x="637552" y="4589078"/>
                </a:lnTo>
                <a:lnTo>
                  <a:pt x="663602" y="4626689"/>
                </a:lnTo>
                <a:lnTo>
                  <a:pt x="690084" y="4663750"/>
                </a:lnTo>
                <a:lnTo>
                  <a:pt x="716994" y="4700254"/>
                </a:lnTo>
                <a:lnTo>
                  <a:pt x="744326" y="4736194"/>
                </a:lnTo>
                <a:lnTo>
                  <a:pt x="772075" y="4771562"/>
                </a:lnTo>
                <a:lnTo>
                  <a:pt x="800236" y="4806353"/>
                </a:lnTo>
                <a:lnTo>
                  <a:pt x="828803" y="4840558"/>
                </a:lnTo>
                <a:lnTo>
                  <a:pt x="857771" y="4874171"/>
                </a:lnTo>
                <a:lnTo>
                  <a:pt x="887134" y="4907183"/>
                </a:lnTo>
                <a:lnTo>
                  <a:pt x="916888" y="4939589"/>
                </a:lnTo>
                <a:lnTo>
                  <a:pt x="947026" y="4971381"/>
                </a:lnTo>
                <a:lnTo>
                  <a:pt x="977544" y="5002551"/>
                </a:lnTo>
                <a:lnTo>
                  <a:pt x="1008436" y="5033093"/>
                </a:lnTo>
                <a:lnTo>
                  <a:pt x="1039696" y="5063000"/>
                </a:lnTo>
                <a:lnTo>
                  <a:pt x="1071320" y="5092264"/>
                </a:lnTo>
                <a:lnTo>
                  <a:pt x="1103302" y="5120878"/>
                </a:lnTo>
                <a:lnTo>
                  <a:pt x="1135637" y="5148835"/>
                </a:lnTo>
                <a:lnTo>
                  <a:pt x="1168319" y="5176128"/>
                </a:lnTo>
                <a:lnTo>
                  <a:pt x="1201343" y="5202749"/>
                </a:lnTo>
                <a:lnTo>
                  <a:pt x="1234704" y="5228692"/>
                </a:lnTo>
                <a:lnTo>
                  <a:pt x="1268396" y="5253950"/>
                </a:lnTo>
                <a:lnTo>
                  <a:pt x="1302413" y="5278515"/>
                </a:lnTo>
                <a:lnTo>
                  <a:pt x="1336752" y="5302380"/>
                </a:lnTo>
                <a:lnTo>
                  <a:pt x="1371405" y="5325538"/>
                </a:lnTo>
                <a:lnTo>
                  <a:pt x="1406368" y="5347981"/>
                </a:lnTo>
                <a:lnTo>
                  <a:pt x="1441636" y="5369703"/>
                </a:lnTo>
                <a:lnTo>
                  <a:pt x="1477203" y="5390697"/>
                </a:lnTo>
                <a:lnTo>
                  <a:pt x="1513064" y="5410955"/>
                </a:lnTo>
                <a:lnTo>
                  <a:pt x="1549213" y="5430470"/>
                </a:lnTo>
                <a:lnTo>
                  <a:pt x="1585645" y="5449236"/>
                </a:lnTo>
                <a:lnTo>
                  <a:pt x="1622355" y="5467244"/>
                </a:lnTo>
                <a:lnTo>
                  <a:pt x="1659337" y="5484488"/>
                </a:lnTo>
                <a:lnTo>
                  <a:pt x="1696586" y="5500960"/>
                </a:lnTo>
                <a:lnTo>
                  <a:pt x="1734097" y="5516654"/>
                </a:lnTo>
                <a:lnTo>
                  <a:pt x="1771864" y="5531562"/>
                </a:lnTo>
                <a:lnTo>
                  <a:pt x="1809882" y="5545677"/>
                </a:lnTo>
                <a:lnTo>
                  <a:pt x="1848146" y="5558992"/>
                </a:lnTo>
                <a:lnTo>
                  <a:pt x="1886649" y="5571500"/>
                </a:lnTo>
                <a:lnTo>
                  <a:pt x="1925388" y="5583194"/>
                </a:lnTo>
                <a:lnTo>
                  <a:pt x="1964356" y="5594066"/>
                </a:lnTo>
                <a:lnTo>
                  <a:pt x="2003548" y="5604109"/>
                </a:lnTo>
                <a:lnTo>
                  <a:pt x="2042959" y="5613317"/>
                </a:lnTo>
                <a:lnTo>
                  <a:pt x="2082584" y="5621682"/>
                </a:lnTo>
                <a:lnTo>
                  <a:pt x="2122416" y="5629196"/>
                </a:lnTo>
                <a:lnTo>
                  <a:pt x="2162452" y="5635853"/>
                </a:lnTo>
                <a:lnTo>
                  <a:pt x="2202684" y="5641646"/>
                </a:lnTo>
                <a:lnTo>
                  <a:pt x="2243109" y="5646567"/>
                </a:lnTo>
                <a:lnTo>
                  <a:pt x="2283720" y="5650610"/>
                </a:lnTo>
                <a:lnTo>
                  <a:pt x="2324513" y="5653766"/>
                </a:lnTo>
                <a:lnTo>
                  <a:pt x="2365481" y="5656030"/>
                </a:lnTo>
                <a:lnTo>
                  <a:pt x="2406620" y="5657393"/>
                </a:lnTo>
                <a:lnTo>
                  <a:pt x="2447925" y="5657850"/>
                </a:lnTo>
                <a:lnTo>
                  <a:pt x="2496699" y="5657214"/>
                </a:lnTo>
                <a:lnTo>
                  <a:pt x="2545243" y="5655314"/>
                </a:lnTo>
                <a:lnTo>
                  <a:pt x="2593546" y="5652161"/>
                </a:lnTo>
                <a:lnTo>
                  <a:pt x="2641600" y="5647769"/>
                </a:lnTo>
                <a:lnTo>
                  <a:pt x="2689395" y="5642147"/>
                </a:lnTo>
                <a:lnTo>
                  <a:pt x="2736924" y="5635309"/>
                </a:lnTo>
                <a:lnTo>
                  <a:pt x="2784177" y="5627265"/>
                </a:lnTo>
                <a:lnTo>
                  <a:pt x="2831145" y="5618028"/>
                </a:lnTo>
                <a:lnTo>
                  <a:pt x="2877820" y="5607609"/>
                </a:lnTo>
                <a:lnTo>
                  <a:pt x="2924192" y="5596020"/>
                </a:lnTo>
                <a:lnTo>
                  <a:pt x="2970253" y="5583273"/>
                </a:lnTo>
                <a:lnTo>
                  <a:pt x="3015995" y="5569380"/>
                </a:lnTo>
                <a:lnTo>
                  <a:pt x="3061407" y="5554352"/>
                </a:lnTo>
                <a:lnTo>
                  <a:pt x="3106481" y="5538201"/>
                </a:lnTo>
                <a:lnTo>
                  <a:pt x="3151209" y="5520939"/>
                </a:lnTo>
                <a:lnTo>
                  <a:pt x="3195582" y="5502578"/>
                </a:lnTo>
                <a:lnTo>
                  <a:pt x="3239590" y="5483130"/>
                </a:lnTo>
                <a:lnTo>
                  <a:pt x="3283225" y="5462605"/>
                </a:lnTo>
                <a:lnTo>
                  <a:pt x="3326478" y="5441016"/>
                </a:lnTo>
                <a:lnTo>
                  <a:pt x="3369340" y="5418376"/>
                </a:lnTo>
                <a:lnTo>
                  <a:pt x="3411803" y="5394694"/>
                </a:lnTo>
                <a:lnTo>
                  <a:pt x="3453857" y="5369984"/>
                </a:lnTo>
                <a:lnTo>
                  <a:pt x="3495493" y="5344257"/>
                </a:lnTo>
                <a:lnTo>
                  <a:pt x="3536703" y="5317525"/>
                </a:lnTo>
                <a:lnTo>
                  <a:pt x="3577478" y="5289799"/>
                </a:lnTo>
                <a:lnTo>
                  <a:pt x="3617810" y="5261092"/>
                </a:lnTo>
                <a:lnTo>
                  <a:pt x="3657688" y="5231415"/>
                </a:lnTo>
                <a:lnTo>
                  <a:pt x="3697105" y="5200780"/>
                </a:lnTo>
                <a:lnTo>
                  <a:pt x="3736051" y="5169198"/>
                </a:lnTo>
                <a:lnTo>
                  <a:pt x="3774518" y="5136681"/>
                </a:lnTo>
                <a:lnTo>
                  <a:pt x="3812496" y="5103242"/>
                </a:lnTo>
                <a:lnTo>
                  <a:pt x="3849978" y="5068892"/>
                </a:lnTo>
                <a:lnTo>
                  <a:pt x="3886953" y="5033642"/>
                </a:lnTo>
                <a:lnTo>
                  <a:pt x="3923414" y="4997505"/>
                </a:lnTo>
                <a:lnTo>
                  <a:pt x="3959352" y="4960493"/>
                </a:lnTo>
                <a:lnTo>
                  <a:pt x="4076700" y="4823079"/>
                </a:lnTo>
                <a:lnTo>
                  <a:pt x="4076700" y="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83171" rIns="0" bIns="0" rtlCol="0">
            <a:spAutoFit/>
          </a:bodyPr>
          <a:lstStyle/>
          <a:p>
            <a:pPr marL="5957570" marR="5080" indent="-180975">
              <a:lnSpc>
                <a:spcPts val="2630"/>
              </a:lnSpc>
              <a:spcBef>
                <a:spcPts val="395"/>
              </a:spcBef>
            </a:pPr>
            <a:r>
              <a:rPr sz="2400" spc="10" dirty="0">
                <a:solidFill>
                  <a:srgbClr val="000000"/>
                </a:solidFill>
              </a:rPr>
              <a:t>The </a:t>
            </a:r>
            <a:r>
              <a:rPr sz="2400" spc="-5" dirty="0">
                <a:solidFill>
                  <a:srgbClr val="000000"/>
                </a:solidFill>
              </a:rPr>
              <a:t>Start </a:t>
            </a:r>
            <a:r>
              <a:rPr sz="2400" dirty="0">
                <a:solidFill>
                  <a:srgbClr val="000000"/>
                </a:solidFill>
              </a:rPr>
              <a:t>of</a:t>
            </a:r>
            <a:r>
              <a:rPr sz="2400" spc="-15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Genocide:  </a:t>
            </a:r>
            <a:r>
              <a:rPr sz="2400" spc="10" dirty="0">
                <a:solidFill>
                  <a:srgbClr val="000000"/>
                </a:solidFill>
              </a:rPr>
              <a:t>Sunni</a:t>
            </a:r>
            <a:r>
              <a:rPr sz="2400" spc="-60" dirty="0">
                <a:solidFill>
                  <a:srgbClr val="000000"/>
                </a:solidFill>
              </a:rPr>
              <a:t> </a:t>
            </a:r>
            <a:r>
              <a:rPr sz="2400" spc="-15" dirty="0">
                <a:solidFill>
                  <a:srgbClr val="000000"/>
                </a:solidFill>
              </a:rPr>
              <a:t>Collaboration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5800471" y="1736630"/>
            <a:ext cx="2875280" cy="262064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25"/>
              </a:spcBef>
              <a:tabLst>
                <a:tab pos="355600" algn="l"/>
                <a:tab pos="356235" algn="l"/>
              </a:tabLst>
            </a:pPr>
            <a:r>
              <a:rPr sz="2000" spc="35" dirty="0">
                <a:latin typeface="Calibri"/>
                <a:cs typeface="Calibri"/>
              </a:rPr>
              <a:t>2014</a:t>
            </a:r>
            <a:endParaRPr sz="20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300"/>
              </a:lnSpc>
              <a:spcBef>
                <a:spcPts val="4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latin typeface="Calibri"/>
                <a:cs typeface="Calibri"/>
              </a:rPr>
              <a:t>Local </a:t>
            </a:r>
            <a:r>
              <a:rPr sz="2000" spc="-5" dirty="0">
                <a:latin typeface="Calibri"/>
                <a:cs typeface="Calibri"/>
              </a:rPr>
              <a:t>Sunnis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15" dirty="0">
                <a:latin typeface="Calibri"/>
                <a:cs typeface="Calibri"/>
              </a:rPr>
              <a:t>small  </a:t>
            </a:r>
            <a:r>
              <a:rPr sz="2000" spc="-5" dirty="0">
                <a:latin typeface="Calibri"/>
                <a:cs typeface="Calibri"/>
              </a:rPr>
              <a:t>villages </a:t>
            </a:r>
            <a:r>
              <a:rPr sz="2000" spc="-10" dirty="0">
                <a:latin typeface="Calibri"/>
                <a:cs typeface="Calibri"/>
              </a:rPr>
              <a:t>reportedly </a:t>
            </a:r>
            <a:r>
              <a:rPr sz="2000" dirty="0">
                <a:latin typeface="Calibri"/>
                <a:cs typeface="Calibri"/>
              </a:rPr>
              <a:t>sided  with </a:t>
            </a:r>
            <a:r>
              <a:rPr sz="2000" spc="5" dirty="0">
                <a:latin typeface="Calibri"/>
                <a:cs typeface="Calibri"/>
              </a:rPr>
              <a:t>ISIS by </a:t>
            </a:r>
            <a:r>
              <a:rPr sz="2000" spc="-15" dirty="0">
                <a:latin typeface="Calibri"/>
                <a:cs typeface="Calibri"/>
              </a:rPr>
              <a:t>betraying  </a:t>
            </a:r>
            <a:r>
              <a:rPr sz="2000" spc="-20" dirty="0">
                <a:latin typeface="Calibri"/>
                <a:cs typeface="Calibri"/>
              </a:rPr>
              <a:t>Yazidis </a:t>
            </a:r>
            <a:r>
              <a:rPr sz="2000" spc="-10" dirty="0">
                <a:latin typeface="Calibri"/>
                <a:cs typeface="Calibri"/>
              </a:rPr>
              <a:t>once </a:t>
            </a:r>
            <a:r>
              <a:rPr sz="2000" spc="5" dirty="0">
                <a:latin typeface="Calibri"/>
                <a:cs typeface="Calibri"/>
              </a:rPr>
              <a:t>ISIS </a:t>
            </a:r>
            <a:r>
              <a:rPr sz="2000" spc="-10" dirty="0">
                <a:latin typeface="Calibri"/>
                <a:cs typeface="Calibri"/>
              </a:rPr>
              <a:t>troops  arrived </a:t>
            </a:r>
            <a:r>
              <a:rPr sz="2000" spc="5" dirty="0">
                <a:latin typeface="Calibri"/>
                <a:cs typeface="Calibri"/>
              </a:rPr>
              <a:t>and sometimes  </a:t>
            </a:r>
            <a:r>
              <a:rPr sz="2000" spc="-10" dirty="0">
                <a:latin typeface="Calibri"/>
                <a:cs typeface="Calibri"/>
              </a:rPr>
              <a:t>luring </a:t>
            </a:r>
            <a:r>
              <a:rPr sz="2000" spc="-20" dirty="0">
                <a:latin typeface="Calibri"/>
                <a:cs typeface="Calibri"/>
              </a:rPr>
              <a:t>Yazidis </a:t>
            </a:r>
            <a:r>
              <a:rPr sz="2000" dirty="0">
                <a:latin typeface="Calibri"/>
                <a:cs typeface="Calibri"/>
              </a:rPr>
              <a:t>into  </a:t>
            </a:r>
            <a:r>
              <a:rPr sz="2000" spc="5" dirty="0">
                <a:latin typeface="Calibri"/>
                <a:cs typeface="Calibri"/>
              </a:rPr>
              <a:t>staying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5" dirty="0">
                <a:latin typeface="Calibri"/>
                <a:cs typeface="Calibri"/>
              </a:rPr>
              <a:t>these </a:t>
            </a:r>
            <a:r>
              <a:rPr sz="2000" spc="15" dirty="0">
                <a:latin typeface="Calibri"/>
                <a:cs typeface="Calibri"/>
              </a:rPr>
              <a:t>small  </a:t>
            </a:r>
            <a:r>
              <a:rPr sz="2000" dirty="0">
                <a:latin typeface="Calibri"/>
                <a:cs typeface="Calibri"/>
              </a:rPr>
              <a:t>villages.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323850"/>
            <a:ext cx="8667623" cy="4295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125" y="4781550"/>
            <a:ext cx="8667750" cy="1752600"/>
          </a:xfrm>
          <a:custGeom>
            <a:avLst/>
            <a:gdLst/>
            <a:ahLst/>
            <a:cxnLst/>
            <a:rect l="l" t="t" r="r" b="b"/>
            <a:pathLst>
              <a:path w="8667750" h="1752600">
                <a:moveTo>
                  <a:pt x="0" y="1752600"/>
                </a:moveTo>
                <a:lnTo>
                  <a:pt x="8667750" y="1752600"/>
                </a:lnTo>
                <a:lnTo>
                  <a:pt x="8667750" y="0"/>
                </a:lnTo>
                <a:lnTo>
                  <a:pt x="0" y="0"/>
                </a:lnTo>
                <a:lnTo>
                  <a:pt x="0" y="175260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96925" y="5131752"/>
            <a:ext cx="1832610" cy="10769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6350" algn="ctr">
              <a:lnSpc>
                <a:spcPct val="99300"/>
              </a:lnSpc>
              <a:spcBef>
                <a:spcPts val="145"/>
              </a:spcBef>
            </a:pPr>
            <a:r>
              <a:rPr sz="2300" spc="-10" dirty="0">
                <a:latin typeface="Calibri"/>
                <a:cs typeface="Calibri"/>
              </a:rPr>
              <a:t>Sexual </a:t>
            </a:r>
            <a:r>
              <a:rPr sz="2300" spc="-5" dirty="0">
                <a:latin typeface="Calibri"/>
                <a:cs typeface="Calibri"/>
              </a:rPr>
              <a:t>Slavery  </a:t>
            </a:r>
            <a:r>
              <a:rPr sz="2300" spc="5" dirty="0">
                <a:latin typeface="Calibri"/>
                <a:cs typeface="Calibri"/>
              </a:rPr>
              <a:t>and </a:t>
            </a:r>
            <a:r>
              <a:rPr sz="2300" dirty="0">
                <a:latin typeface="Calibri"/>
                <a:cs typeface="Calibri"/>
              </a:rPr>
              <a:t>Gender-  </a:t>
            </a:r>
            <a:r>
              <a:rPr sz="2300" spc="5" dirty="0">
                <a:latin typeface="Calibri"/>
                <a:cs typeface="Calibri"/>
              </a:rPr>
              <a:t>Based</a:t>
            </a:r>
            <a:r>
              <a:rPr sz="2300" spc="-95" dirty="0">
                <a:latin typeface="Calibri"/>
                <a:cs typeface="Calibri"/>
              </a:rPr>
              <a:t> </a:t>
            </a:r>
            <a:r>
              <a:rPr sz="2300" dirty="0">
                <a:latin typeface="Calibri"/>
                <a:cs typeface="Calibri"/>
              </a:rPr>
              <a:t>Violence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5238750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67151" y="5049250"/>
            <a:ext cx="4881880" cy="1217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315"/>
              </a:spcBef>
              <a:tabLst>
                <a:tab pos="356235" algn="l"/>
              </a:tabLst>
            </a:pPr>
            <a:r>
              <a:rPr sz="1250" spc="35" dirty="0">
                <a:latin typeface="Calibri"/>
                <a:cs typeface="Calibri"/>
              </a:rPr>
              <a:t>2014</a:t>
            </a:r>
            <a:endParaRPr sz="1250" dirty="0">
              <a:latin typeface="Calibri"/>
              <a:cs typeface="Calibri"/>
            </a:endParaRPr>
          </a:p>
          <a:p>
            <a:pPr marL="356235" marR="50165" indent="-343535" algn="just">
              <a:lnSpc>
                <a:spcPts val="1430"/>
              </a:lnSpc>
              <a:spcBef>
                <a:spcPts val="330"/>
              </a:spcBef>
              <a:buFont typeface="Arial"/>
              <a:buChar char="•"/>
              <a:tabLst>
                <a:tab pos="356235" algn="l"/>
              </a:tabLst>
            </a:pPr>
            <a:r>
              <a:rPr sz="1250" spc="15" dirty="0">
                <a:latin typeface="Calibri"/>
                <a:cs typeface="Calibri"/>
              </a:rPr>
              <a:t>Matthew </a:t>
            </a:r>
            <a:r>
              <a:rPr sz="1250" spc="-10" dirty="0">
                <a:latin typeface="Calibri"/>
                <a:cs typeface="Calibri"/>
              </a:rPr>
              <a:t>Barber, </a:t>
            </a:r>
            <a:r>
              <a:rPr sz="1250" spc="10" dirty="0">
                <a:latin typeface="Calibri"/>
                <a:cs typeface="Calibri"/>
              </a:rPr>
              <a:t>a </a:t>
            </a:r>
            <a:r>
              <a:rPr sz="1250" spc="5" dirty="0">
                <a:latin typeface="Calibri"/>
                <a:cs typeface="Calibri"/>
              </a:rPr>
              <a:t>scholar of </a:t>
            </a:r>
            <a:r>
              <a:rPr sz="1250" spc="-10" dirty="0">
                <a:latin typeface="Calibri"/>
                <a:cs typeface="Calibri"/>
              </a:rPr>
              <a:t>Yazidi </a:t>
            </a:r>
            <a:r>
              <a:rPr sz="1250" spc="5" dirty="0">
                <a:latin typeface="Calibri"/>
                <a:cs typeface="Calibri"/>
              </a:rPr>
              <a:t>history, </a:t>
            </a:r>
            <a:r>
              <a:rPr sz="1250" dirty="0">
                <a:latin typeface="Calibri"/>
                <a:cs typeface="Calibri"/>
              </a:rPr>
              <a:t>reported </a:t>
            </a:r>
            <a:r>
              <a:rPr sz="1250" spc="10" dirty="0">
                <a:latin typeface="Calibri"/>
                <a:cs typeface="Calibri"/>
              </a:rPr>
              <a:t>a </a:t>
            </a:r>
            <a:r>
              <a:rPr sz="1250" spc="15" dirty="0">
                <a:latin typeface="Calibri"/>
                <a:cs typeface="Calibri"/>
              </a:rPr>
              <a:t>list </a:t>
            </a:r>
            <a:r>
              <a:rPr sz="1250" spc="5" dirty="0">
                <a:latin typeface="Calibri"/>
                <a:cs typeface="Calibri"/>
              </a:rPr>
              <a:t>of </a:t>
            </a:r>
            <a:r>
              <a:rPr sz="1250" spc="20" dirty="0">
                <a:latin typeface="Calibri"/>
                <a:cs typeface="Calibri"/>
              </a:rPr>
              <a:t>4,800  </a:t>
            </a:r>
            <a:r>
              <a:rPr sz="1250" spc="5" dirty="0">
                <a:latin typeface="Calibri"/>
                <a:cs typeface="Calibri"/>
              </a:rPr>
              <a:t>women and children </a:t>
            </a:r>
            <a:r>
              <a:rPr sz="1250" spc="10" dirty="0">
                <a:latin typeface="Calibri"/>
                <a:cs typeface="Calibri"/>
              </a:rPr>
              <a:t>who </a:t>
            </a:r>
            <a:r>
              <a:rPr sz="1250" dirty="0">
                <a:latin typeface="Calibri"/>
                <a:cs typeface="Calibri"/>
              </a:rPr>
              <a:t>were </a:t>
            </a:r>
            <a:r>
              <a:rPr sz="1250" spc="15" dirty="0">
                <a:latin typeface="Calibri"/>
                <a:cs typeface="Calibri"/>
              </a:rPr>
              <a:t>sold into</a:t>
            </a:r>
            <a:r>
              <a:rPr sz="1250" spc="210" dirty="0">
                <a:latin typeface="Calibri"/>
                <a:cs typeface="Calibri"/>
              </a:rPr>
              <a:t> </a:t>
            </a:r>
            <a:r>
              <a:rPr sz="1250" dirty="0">
                <a:latin typeface="Calibri"/>
                <a:cs typeface="Calibri"/>
              </a:rPr>
              <a:t>sexual slavery.</a:t>
            </a:r>
          </a:p>
          <a:p>
            <a:pPr marL="356235" marR="5080" indent="-343535" algn="just">
              <a:lnSpc>
                <a:spcPct val="92700"/>
              </a:lnSpc>
              <a:spcBef>
                <a:spcPts val="300"/>
              </a:spcBef>
              <a:buFont typeface="Arial"/>
              <a:buChar char="•"/>
              <a:tabLst>
                <a:tab pos="356235" algn="l"/>
              </a:tabLst>
            </a:pPr>
            <a:r>
              <a:rPr sz="1250" spc="-5" dirty="0">
                <a:latin typeface="Calibri"/>
                <a:cs typeface="Calibri"/>
              </a:rPr>
              <a:t>ISIS </a:t>
            </a:r>
            <a:r>
              <a:rPr sz="1250" spc="5" dirty="0">
                <a:latin typeface="Calibri"/>
                <a:cs typeface="Calibri"/>
              </a:rPr>
              <a:t>used rape </a:t>
            </a:r>
            <a:r>
              <a:rPr sz="1250" dirty="0">
                <a:latin typeface="Calibri"/>
                <a:cs typeface="Calibri"/>
              </a:rPr>
              <a:t>as </a:t>
            </a:r>
            <a:r>
              <a:rPr sz="1250" spc="10" dirty="0">
                <a:latin typeface="Calibri"/>
                <a:cs typeface="Calibri"/>
              </a:rPr>
              <a:t>a </a:t>
            </a:r>
            <a:r>
              <a:rPr sz="1250" dirty="0">
                <a:latin typeface="Calibri"/>
                <a:cs typeface="Calibri"/>
              </a:rPr>
              <a:t>weapon </a:t>
            </a:r>
            <a:r>
              <a:rPr sz="1250" spc="5" dirty="0">
                <a:latin typeface="Calibri"/>
                <a:cs typeface="Calibri"/>
              </a:rPr>
              <a:t>of </a:t>
            </a:r>
            <a:r>
              <a:rPr sz="1250" dirty="0">
                <a:latin typeface="Calibri"/>
                <a:cs typeface="Calibri"/>
              </a:rPr>
              <a:t>genocide, </a:t>
            </a:r>
            <a:r>
              <a:rPr sz="1250" spc="10" dirty="0">
                <a:latin typeface="Calibri"/>
                <a:cs typeface="Calibri"/>
              </a:rPr>
              <a:t>including </a:t>
            </a:r>
            <a:r>
              <a:rPr sz="1250" spc="-5" dirty="0">
                <a:latin typeface="Calibri"/>
                <a:cs typeface="Calibri"/>
              </a:rPr>
              <a:t>forced </a:t>
            </a:r>
            <a:r>
              <a:rPr sz="1250" spc="10" dirty="0">
                <a:latin typeface="Calibri"/>
                <a:cs typeface="Calibri"/>
              </a:rPr>
              <a:t>abortions  </a:t>
            </a:r>
            <a:r>
              <a:rPr sz="1250" spc="5" dirty="0">
                <a:latin typeface="Calibri"/>
                <a:cs typeface="Calibri"/>
              </a:rPr>
              <a:t>and </a:t>
            </a:r>
            <a:r>
              <a:rPr sz="1250" dirty="0">
                <a:latin typeface="Calibri"/>
                <a:cs typeface="Calibri"/>
              </a:rPr>
              <a:t>gynecological exams </a:t>
            </a:r>
            <a:r>
              <a:rPr sz="1250" spc="20" dirty="0">
                <a:latin typeface="Calibri"/>
                <a:cs typeface="Calibri"/>
              </a:rPr>
              <a:t>to </a:t>
            </a:r>
            <a:r>
              <a:rPr sz="1250" spc="10" dirty="0">
                <a:latin typeface="Calibri"/>
                <a:cs typeface="Calibri"/>
              </a:rPr>
              <a:t>test </a:t>
            </a:r>
            <a:r>
              <a:rPr sz="1250" spc="5" dirty="0">
                <a:latin typeface="Calibri"/>
                <a:cs typeface="Calibri"/>
              </a:rPr>
              <a:t>virginity. </a:t>
            </a:r>
            <a:r>
              <a:rPr sz="1250" dirty="0">
                <a:latin typeface="Calibri"/>
                <a:cs typeface="Calibri"/>
              </a:rPr>
              <a:t>Older </a:t>
            </a:r>
            <a:r>
              <a:rPr sz="1250" spc="5" dirty="0">
                <a:latin typeface="Calibri"/>
                <a:cs typeface="Calibri"/>
              </a:rPr>
              <a:t>women became sex  </a:t>
            </a:r>
            <a:r>
              <a:rPr sz="1250" spc="10" dirty="0">
                <a:latin typeface="Calibri"/>
                <a:cs typeface="Calibri"/>
              </a:rPr>
              <a:t>slaves </a:t>
            </a:r>
            <a:r>
              <a:rPr sz="1250" spc="5" dirty="0">
                <a:latin typeface="Calibri"/>
                <a:cs typeface="Calibri"/>
              </a:rPr>
              <a:t>and younger </a:t>
            </a:r>
            <a:r>
              <a:rPr sz="1250" spc="10" dirty="0">
                <a:latin typeface="Calibri"/>
                <a:cs typeface="Calibri"/>
              </a:rPr>
              <a:t>women </a:t>
            </a:r>
            <a:r>
              <a:rPr sz="1250" dirty="0">
                <a:latin typeface="Calibri"/>
                <a:cs typeface="Calibri"/>
              </a:rPr>
              <a:t>were </a:t>
            </a:r>
            <a:r>
              <a:rPr sz="1250" spc="5" dirty="0">
                <a:latin typeface="Calibri"/>
                <a:cs typeface="Calibri"/>
              </a:rPr>
              <a:t>married</a:t>
            </a:r>
            <a:r>
              <a:rPr sz="1250" spc="135" dirty="0">
                <a:latin typeface="Calibri"/>
                <a:cs typeface="Calibri"/>
              </a:rPr>
              <a:t> </a:t>
            </a:r>
            <a:r>
              <a:rPr sz="1250" spc="-20" dirty="0">
                <a:latin typeface="Calibri"/>
                <a:cs typeface="Calibri"/>
              </a:rPr>
              <a:t>off.</a:t>
            </a:r>
            <a:endParaRPr sz="12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37" y="1085850"/>
            <a:ext cx="0" cy="666750"/>
          </a:xfrm>
          <a:custGeom>
            <a:avLst/>
            <a:gdLst/>
            <a:ahLst/>
            <a:cxnLst/>
            <a:rect l="l" t="t" r="r" b="b"/>
            <a:pathLst>
              <a:path h="666750">
                <a:moveTo>
                  <a:pt x="0" y="0"/>
                </a:moveTo>
                <a:lnTo>
                  <a:pt x="0" y="666750"/>
                </a:lnTo>
              </a:path>
            </a:pathLst>
          </a:custGeom>
          <a:ln w="666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3825" y="1085850"/>
            <a:ext cx="142875" cy="666750"/>
          </a:xfrm>
          <a:custGeom>
            <a:avLst/>
            <a:gdLst/>
            <a:ahLst/>
            <a:cxnLst/>
            <a:rect l="l" t="t" r="r" b="b"/>
            <a:pathLst>
              <a:path w="142875" h="666750">
                <a:moveTo>
                  <a:pt x="0" y="666750"/>
                </a:moveTo>
                <a:lnTo>
                  <a:pt x="142875" y="666750"/>
                </a:lnTo>
                <a:lnTo>
                  <a:pt x="142875" y="0"/>
                </a:lnTo>
                <a:lnTo>
                  <a:pt x="0" y="0"/>
                </a:lnTo>
                <a:lnTo>
                  <a:pt x="0" y="66675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5300" y="2100262"/>
            <a:ext cx="3228975" cy="0"/>
          </a:xfrm>
          <a:custGeom>
            <a:avLst/>
            <a:gdLst/>
            <a:ahLst/>
            <a:cxnLst/>
            <a:rect l="l" t="t" r="r" b="b"/>
            <a:pathLst>
              <a:path w="3228975">
                <a:moveTo>
                  <a:pt x="0" y="0"/>
                </a:moveTo>
                <a:lnTo>
                  <a:pt x="3228975" y="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2287" y="2783522"/>
            <a:ext cx="3205480" cy="3047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99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dirty="0">
                <a:latin typeface="Calibri"/>
                <a:cs typeface="Calibri"/>
              </a:rPr>
              <a:t>In August </a:t>
            </a:r>
            <a:r>
              <a:rPr sz="1800" spc="-15" dirty="0">
                <a:latin typeface="Calibri"/>
                <a:cs typeface="Calibri"/>
              </a:rPr>
              <a:t>2014, </a:t>
            </a:r>
            <a:r>
              <a:rPr sz="1800" spc="5" dirty="0">
                <a:latin typeface="Calibri"/>
                <a:cs typeface="Calibri"/>
              </a:rPr>
              <a:t>roughly </a:t>
            </a:r>
            <a:r>
              <a:rPr sz="1800" spc="-10" dirty="0">
                <a:latin typeface="Calibri"/>
                <a:cs typeface="Calibri"/>
              </a:rPr>
              <a:t>5,000  </a:t>
            </a:r>
            <a:r>
              <a:rPr sz="1800" spc="-15" dirty="0">
                <a:latin typeface="Calibri"/>
                <a:cs typeface="Calibri"/>
              </a:rPr>
              <a:t>Yazidi </a:t>
            </a:r>
            <a:r>
              <a:rPr sz="1800" spc="20" dirty="0">
                <a:latin typeface="Calibri"/>
                <a:cs typeface="Calibri"/>
              </a:rPr>
              <a:t>civilians </a:t>
            </a:r>
            <a:r>
              <a:rPr sz="1800" spc="-10" dirty="0">
                <a:latin typeface="Calibri"/>
                <a:cs typeface="Calibri"/>
              </a:rPr>
              <a:t>were </a:t>
            </a:r>
            <a:r>
              <a:rPr sz="1800" spc="15" dirty="0">
                <a:latin typeface="Calibri"/>
                <a:cs typeface="Calibri"/>
              </a:rPr>
              <a:t>killed </a:t>
            </a:r>
            <a:r>
              <a:rPr sz="1800" spc="10" dirty="0">
                <a:latin typeface="Calibri"/>
                <a:cs typeface="Calibri"/>
              </a:rPr>
              <a:t>by  </a:t>
            </a:r>
            <a:r>
              <a:rPr sz="1800" spc="5" dirty="0">
                <a:latin typeface="Calibri"/>
                <a:cs typeface="Calibri"/>
              </a:rPr>
              <a:t>the Islamic State </a:t>
            </a:r>
            <a:r>
              <a:rPr sz="1800" spc="10" dirty="0">
                <a:latin typeface="Calibri"/>
                <a:cs typeface="Calibri"/>
              </a:rPr>
              <a:t>of </a:t>
            </a:r>
            <a:r>
              <a:rPr sz="1800" dirty="0">
                <a:latin typeface="Calibri"/>
                <a:cs typeface="Calibri"/>
              </a:rPr>
              <a:t>Syria </a:t>
            </a:r>
            <a:r>
              <a:rPr sz="1800" spc="20" dirty="0">
                <a:latin typeface="Calibri"/>
                <a:cs typeface="Calibri"/>
              </a:rPr>
              <a:t>and  </a:t>
            </a:r>
            <a:r>
              <a:rPr sz="1800" dirty="0">
                <a:latin typeface="Calibri"/>
                <a:cs typeface="Calibri"/>
              </a:rPr>
              <a:t>Iraq </a:t>
            </a:r>
            <a:r>
              <a:rPr sz="1800" spc="-30" dirty="0">
                <a:latin typeface="Calibri"/>
                <a:cs typeface="Calibri"/>
              </a:rPr>
              <a:t>for </a:t>
            </a:r>
            <a:r>
              <a:rPr sz="1800" spc="10" dirty="0">
                <a:latin typeface="Calibri"/>
                <a:cs typeface="Calibri"/>
              </a:rPr>
              <a:t>their religious </a:t>
            </a:r>
            <a:r>
              <a:rPr sz="1800" spc="5" dirty="0">
                <a:latin typeface="Calibri"/>
                <a:cs typeface="Calibri"/>
              </a:rPr>
              <a:t>beliefs.  Approximately </a:t>
            </a:r>
            <a:r>
              <a:rPr sz="1800" spc="-10" dirty="0">
                <a:latin typeface="Calibri"/>
                <a:cs typeface="Calibri"/>
              </a:rPr>
              <a:t>500,000</a:t>
            </a:r>
            <a:r>
              <a:rPr sz="1800" spc="-1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Yazidis  </a:t>
            </a:r>
            <a:r>
              <a:rPr sz="1800" spc="5" dirty="0">
                <a:latin typeface="Calibri"/>
                <a:cs typeface="Calibri"/>
              </a:rPr>
              <a:t>became </a:t>
            </a:r>
            <a:r>
              <a:rPr sz="1800" spc="-10" dirty="0">
                <a:latin typeface="Calibri"/>
                <a:cs typeface="Calibri"/>
              </a:rPr>
              <a:t>refugees, </a:t>
            </a:r>
            <a:r>
              <a:rPr sz="1800" spc="20" dirty="0">
                <a:latin typeface="Calibri"/>
                <a:cs typeface="Calibri"/>
              </a:rPr>
              <a:t>and  </a:t>
            </a:r>
            <a:r>
              <a:rPr sz="1800" spc="15" dirty="0">
                <a:latin typeface="Calibri"/>
                <a:cs typeface="Calibri"/>
              </a:rPr>
              <a:t>thousands </a:t>
            </a:r>
            <a:r>
              <a:rPr sz="1800" spc="1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women </a:t>
            </a:r>
            <a:r>
              <a:rPr sz="1800" spc="20" dirty="0">
                <a:latin typeface="Calibri"/>
                <a:cs typeface="Calibri"/>
              </a:rPr>
              <a:t>and  </a:t>
            </a:r>
            <a:r>
              <a:rPr sz="1800" spc="10" dirty="0">
                <a:latin typeface="Calibri"/>
                <a:cs typeface="Calibri"/>
              </a:rPr>
              <a:t>children </a:t>
            </a:r>
            <a:r>
              <a:rPr sz="1800" spc="-10" dirty="0">
                <a:latin typeface="Calibri"/>
                <a:cs typeface="Calibri"/>
              </a:rPr>
              <a:t>were </a:t>
            </a:r>
            <a:r>
              <a:rPr sz="1800" spc="5" dirty="0">
                <a:latin typeface="Calibri"/>
                <a:cs typeface="Calibri"/>
              </a:rPr>
              <a:t>sold </a:t>
            </a:r>
            <a:r>
              <a:rPr sz="1800" spc="15" dirty="0">
                <a:latin typeface="Calibri"/>
                <a:cs typeface="Calibri"/>
              </a:rPr>
              <a:t>into </a:t>
            </a:r>
            <a:r>
              <a:rPr sz="1800" dirty="0">
                <a:latin typeface="Calibri"/>
                <a:cs typeface="Calibri"/>
              </a:rPr>
              <a:t>sexual  </a:t>
            </a:r>
            <a:r>
              <a:rPr sz="1800" spc="-15" dirty="0">
                <a:latin typeface="Calibri"/>
                <a:cs typeface="Calibri"/>
              </a:rPr>
              <a:t>slavery. </a:t>
            </a:r>
            <a:r>
              <a:rPr sz="1800" spc="5" dirty="0">
                <a:latin typeface="Calibri"/>
                <a:cs typeface="Calibri"/>
              </a:rPr>
              <a:t>Six </a:t>
            </a:r>
            <a:r>
              <a:rPr sz="1800" dirty="0">
                <a:latin typeface="Calibri"/>
                <a:cs typeface="Calibri"/>
              </a:rPr>
              <a:t>years </a:t>
            </a:r>
            <a:r>
              <a:rPr sz="1800" spc="-20" dirty="0">
                <a:latin typeface="Calibri"/>
                <a:cs typeface="Calibri"/>
              </a:rPr>
              <a:t>later, </a:t>
            </a:r>
            <a:r>
              <a:rPr sz="1800" spc="5" dirty="0">
                <a:latin typeface="Calibri"/>
                <a:cs typeface="Calibri"/>
              </a:rPr>
              <a:t>the  </a:t>
            </a:r>
            <a:r>
              <a:rPr sz="1800" dirty="0">
                <a:latin typeface="Calibri"/>
                <a:cs typeface="Calibri"/>
              </a:rPr>
              <a:t>survivors are </a:t>
            </a:r>
            <a:r>
              <a:rPr sz="1800" spc="5" dirty="0">
                <a:latin typeface="Calibri"/>
                <a:cs typeface="Calibri"/>
              </a:rPr>
              <a:t>still </a:t>
            </a:r>
            <a:r>
              <a:rPr sz="1800" spc="15" dirty="0">
                <a:latin typeface="Calibri"/>
                <a:cs typeface="Calibri"/>
              </a:rPr>
              <a:t>denied </a:t>
            </a:r>
            <a:r>
              <a:rPr sz="1800" spc="20" dirty="0">
                <a:latin typeface="Calibri"/>
                <a:cs typeface="Calibri"/>
              </a:rPr>
              <a:t>aid  and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reparations.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0050" y="0"/>
            <a:ext cx="1123950" cy="6858000"/>
          </a:xfrm>
          <a:custGeom>
            <a:avLst/>
            <a:gdLst/>
            <a:ahLst/>
            <a:cxnLst/>
            <a:rect l="l" t="t" r="r" b="b"/>
            <a:pathLst>
              <a:path w="1123950" h="6858000">
                <a:moveTo>
                  <a:pt x="0" y="6858000"/>
                </a:moveTo>
                <a:lnTo>
                  <a:pt x="1123950" y="6858000"/>
                </a:lnTo>
                <a:lnTo>
                  <a:pt x="11239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14800" y="485711"/>
            <a:ext cx="4805426" cy="6138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67200" y="514350"/>
            <a:ext cx="4505325" cy="5838825"/>
          </a:xfrm>
          <a:custGeom>
            <a:avLst/>
            <a:gdLst/>
            <a:ahLst/>
            <a:cxnLst/>
            <a:rect l="l" t="t" r="r" b="b"/>
            <a:pathLst>
              <a:path w="4505325" h="5838825">
                <a:moveTo>
                  <a:pt x="0" y="5838825"/>
                </a:moveTo>
                <a:lnTo>
                  <a:pt x="4505325" y="5838825"/>
                </a:lnTo>
                <a:lnTo>
                  <a:pt x="4505325" y="0"/>
                </a:lnTo>
                <a:lnTo>
                  <a:pt x="0" y="0"/>
                </a:lnTo>
                <a:lnTo>
                  <a:pt x="0" y="5838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86275" y="800100"/>
            <a:ext cx="4067175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" y="0"/>
            <a:ext cx="9148771" cy="6867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1717" y="4884673"/>
            <a:ext cx="3381375" cy="10979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30"/>
              </a:spcBef>
            </a:pPr>
            <a:r>
              <a:rPr sz="3500" spc="15" dirty="0">
                <a:solidFill>
                  <a:srgbClr val="FFFFFF"/>
                </a:solidFill>
                <a:latin typeface="Calibri"/>
                <a:cs typeface="Calibri"/>
              </a:rPr>
              <a:t>Violence</a:t>
            </a:r>
            <a:r>
              <a:rPr sz="3500" spc="-2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0" dirty="0">
                <a:solidFill>
                  <a:srgbClr val="FFFFFF"/>
                </a:solidFill>
                <a:latin typeface="Calibri"/>
                <a:cs typeface="Calibri"/>
              </a:rPr>
              <a:t>Outbreak</a:t>
            </a:r>
            <a:endParaRPr sz="35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3500" spc="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5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0" spc="20" dirty="0">
                <a:solidFill>
                  <a:srgbClr val="FFFFFF"/>
                </a:solidFill>
                <a:latin typeface="Calibri"/>
                <a:cs typeface="Calibri"/>
              </a:rPr>
              <a:t>Sinjar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495799" cy="4305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9150" y="0"/>
            <a:ext cx="4514850" cy="4295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18939" y="4697412"/>
            <a:ext cx="143192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tabLst>
                <a:tab pos="356235" algn="l"/>
                <a:tab pos="356870" algn="l"/>
              </a:tabLst>
            </a:pP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August</a:t>
            </a:r>
            <a:r>
              <a:rPr lang="en-US" sz="1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3,</a:t>
            </a:r>
            <a:r>
              <a:rPr sz="1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2014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18939" y="4935791"/>
            <a:ext cx="3596004" cy="143573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56235" marR="5080" indent="-344170">
              <a:lnSpc>
                <a:spcPct val="90500"/>
              </a:lnSpc>
              <a:spcBef>
                <a:spcPts val="285"/>
              </a:spcBef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ISIS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militants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took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Sinjar,</a:t>
            </a:r>
            <a:r>
              <a:rPr sz="1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Kurdish 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town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northern </a:t>
            </a: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Iraq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majority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Yazidi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population.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militants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began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summarily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executing Yazidi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civilians,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sending </a:t>
            </a:r>
            <a:r>
              <a:rPr sz="1400" spc="25" dirty="0">
                <a:solidFill>
                  <a:srgbClr val="FFFFFF"/>
                </a:solidFill>
                <a:latin typeface="Calibri"/>
                <a:cs typeface="Calibri"/>
              </a:rPr>
              <a:t>50,000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Yazidis fleeing into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Sinjar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Mountains.</a:t>
            </a:r>
            <a:endParaRPr sz="1400" dirty="0">
              <a:latin typeface="Calibri"/>
              <a:cs typeface="Calibri"/>
            </a:endParaRPr>
          </a:p>
          <a:p>
            <a:pPr marL="356235" marR="178435" indent="-344170">
              <a:lnSpc>
                <a:spcPts val="1500"/>
              </a:lnSpc>
              <a:spcBef>
                <a:spcPts val="325"/>
              </a:spcBef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1400" spc="55" dirty="0">
                <a:solidFill>
                  <a:srgbClr val="FFFFFF"/>
                </a:solidFill>
                <a:latin typeface="Calibri"/>
                <a:cs typeface="Calibri"/>
              </a:rPr>
              <a:t>ISIS</a:t>
            </a:r>
            <a:r>
              <a:rPr sz="14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trapped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refugees</a:t>
            </a:r>
            <a:r>
              <a:rPr sz="1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Mount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Sinjar, 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starving</a:t>
            </a:r>
            <a:r>
              <a:rPr sz="1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dehydrating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them.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6594" y="5424170"/>
            <a:ext cx="228536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dirty="0">
                <a:latin typeface="Calibri"/>
                <a:cs typeface="Calibri"/>
              </a:rPr>
              <a:t>Sinjar</a:t>
            </a:r>
            <a:r>
              <a:rPr sz="2750" spc="70" dirty="0">
                <a:latin typeface="Calibri"/>
                <a:cs typeface="Calibri"/>
              </a:rPr>
              <a:t> </a:t>
            </a:r>
            <a:r>
              <a:rPr sz="2750" spc="10" dirty="0">
                <a:latin typeface="Calibri"/>
                <a:cs typeface="Calibri"/>
              </a:rPr>
              <a:t>Massacre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0625" y="0"/>
            <a:ext cx="333375" cy="866775"/>
          </a:xfrm>
          <a:custGeom>
            <a:avLst/>
            <a:gdLst/>
            <a:ahLst/>
            <a:cxnLst/>
            <a:rect l="l" t="t" r="r" b="b"/>
            <a:pathLst>
              <a:path w="333375" h="866775">
                <a:moveTo>
                  <a:pt x="0" y="866775"/>
                </a:moveTo>
                <a:lnTo>
                  <a:pt x="333375" y="866775"/>
                </a:lnTo>
                <a:lnTo>
                  <a:pt x="333375" y="0"/>
                </a:lnTo>
                <a:lnTo>
                  <a:pt x="0" y="0"/>
                </a:lnTo>
                <a:lnTo>
                  <a:pt x="0" y="86677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0525" cy="866775"/>
          </a:xfrm>
          <a:custGeom>
            <a:avLst/>
            <a:gdLst/>
            <a:ahLst/>
            <a:cxnLst/>
            <a:rect l="l" t="t" r="r" b="b"/>
            <a:pathLst>
              <a:path w="390525" h="866775">
                <a:moveTo>
                  <a:pt x="0" y="866775"/>
                </a:moveTo>
                <a:lnTo>
                  <a:pt x="390525" y="866775"/>
                </a:lnTo>
                <a:lnTo>
                  <a:pt x="390525" y="0"/>
                </a:lnTo>
                <a:lnTo>
                  <a:pt x="0" y="0"/>
                </a:lnTo>
                <a:lnTo>
                  <a:pt x="0" y="86677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125" y="0"/>
            <a:ext cx="8720201" cy="4862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525" y="0"/>
            <a:ext cx="8420100" cy="4591050"/>
          </a:xfrm>
          <a:custGeom>
            <a:avLst/>
            <a:gdLst/>
            <a:ahLst/>
            <a:cxnLst/>
            <a:rect l="l" t="t" r="r" b="b"/>
            <a:pathLst>
              <a:path w="8420100" h="4591050">
                <a:moveTo>
                  <a:pt x="0" y="4591050"/>
                </a:moveTo>
                <a:lnTo>
                  <a:pt x="8420100" y="4591050"/>
                </a:lnTo>
                <a:lnTo>
                  <a:pt x="8420100" y="0"/>
                </a:lnTo>
                <a:lnTo>
                  <a:pt x="0" y="0"/>
                </a:lnTo>
                <a:lnTo>
                  <a:pt x="0" y="4591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3900" y="361950"/>
            <a:ext cx="7772400" cy="3867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8062" y="4953000"/>
            <a:ext cx="0" cy="1466850"/>
          </a:xfrm>
          <a:custGeom>
            <a:avLst/>
            <a:gdLst/>
            <a:ahLst/>
            <a:cxnLst/>
            <a:rect l="l" t="t" r="r" b="b"/>
            <a:pathLst>
              <a:path h="1466850">
                <a:moveTo>
                  <a:pt x="0" y="0"/>
                </a:moveTo>
                <a:lnTo>
                  <a:pt x="0" y="146685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54779" y="5012753"/>
            <a:ext cx="302387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tabLst>
                <a:tab pos="355600" algn="l"/>
                <a:tab pos="356235" algn="l"/>
              </a:tabLst>
            </a:pPr>
            <a:r>
              <a:rPr sz="1550" spc="5" dirty="0">
                <a:latin typeface="Calibri"/>
                <a:cs typeface="Calibri"/>
              </a:rPr>
              <a:t>August </a:t>
            </a:r>
            <a:r>
              <a:rPr sz="1550" spc="20" dirty="0">
                <a:latin typeface="Calibri"/>
                <a:cs typeface="Calibri"/>
              </a:rPr>
              <a:t>4, </a:t>
            </a:r>
            <a:r>
              <a:rPr sz="1550" spc="30" dirty="0">
                <a:latin typeface="Calibri"/>
                <a:cs typeface="Calibri"/>
              </a:rPr>
              <a:t>2014 </a:t>
            </a:r>
            <a:r>
              <a:rPr sz="1550" spc="10" dirty="0">
                <a:latin typeface="Calibri"/>
                <a:cs typeface="Calibri"/>
              </a:rPr>
              <a:t>– </a:t>
            </a:r>
            <a:r>
              <a:rPr sz="1550" dirty="0">
                <a:latin typeface="Calibri"/>
                <a:cs typeface="Calibri"/>
              </a:rPr>
              <a:t>August </a:t>
            </a:r>
            <a:r>
              <a:rPr sz="1550" spc="20" dirty="0">
                <a:latin typeface="Calibri"/>
                <a:cs typeface="Calibri"/>
              </a:rPr>
              <a:t>7,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25" dirty="0">
                <a:latin typeface="Calibri"/>
                <a:cs typeface="Calibri"/>
              </a:rPr>
              <a:t>2014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4779" y="5308282"/>
            <a:ext cx="4571365" cy="9912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3535">
              <a:lnSpc>
                <a:spcPct val="102299"/>
              </a:lnSpc>
              <a:spcBef>
                <a:spcPts val="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latin typeface="Calibri"/>
                <a:cs typeface="Calibri"/>
              </a:rPr>
              <a:t>The </a:t>
            </a:r>
            <a:r>
              <a:rPr sz="1550" spc="10" dirty="0">
                <a:latin typeface="Calibri"/>
                <a:cs typeface="Calibri"/>
              </a:rPr>
              <a:t>Sinjar </a:t>
            </a:r>
            <a:r>
              <a:rPr sz="1550" spc="5" dirty="0">
                <a:latin typeface="Calibri"/>
                <a:cs typeface="Calibri"/>
              </a:rPr>
              <a:t>Massacre </a:t>
            </a:r>
            <a:r>
              <a:rPr sz="1550" spc="-5" dirty="0">
                <a:latin typeface="Calibri"/>
                <a:cs typeface="Calibri"/>
              </a:rPr>
              <a:t>marked </a:t>
            </a:r>
            <a:r>
              <a:rPr sz="1550" spc="10" dirty="0">
                <a:latin typeface="Calibri"/>
                <a:cs typeface="Calibri"/>
              </a:rPr>
              <a:t>the </a:t>
            </a:r>
            <a:r>
              <a:rPr sz="1550" dirty="0">
                <a:latin typeface="Calibri"/>
                <a:cs typeface="Calibri"/>
              </a:rPr>
              <a:t>start </a:t>
            </a:r>
            <a:r>
              <a:rPr sz="1550" spc="5" dirty="0">
                <a:latin typeface="Calibri"/>
                <a:cs typeface="Calibri"/>
              </a:rPr>
              <a:t>of </a:t>
            </a:r>
            <a:r>
              <a:rPr sz="1550" spc="10" dirty="0">
                <a:latin typeface="Calibri"/>
                <a:cs typeface="Calibri"/>
              </a:rPr>
              <a:t>the </a:t>
            </a:r>
            <a:r>
              <a:rPr sz="1550" spc="-10" dirty="0">
                <a:latin typeface="Calibri"/>
                <a:cs typeface="Calibri"/>
              </a:rPr>
              <a:t>Yazidi  </a:t>
            </a:r>
            <a:r>
              <a:rPr sz="1550" dirty="0">
                <a:latin typeface="Calibri"/>
                <a:cs typeface="Calibri"/>
              </a:rPr>
              <a:t>genocide. </a:t>
            </a:r>
            <a:r>
              <a:rPr sz="1550" spc="5" dirty="0">
                <a:latin typeface="Calibri"/>
                <a:cs typeface="Calibri"/>
              </a:rPr>
              <a:t>Thousands of men, </a:t>
            </a:r>
            <a:r>
              <a:rPr sz="1550" spc="10" dirty="0">
                <a:latin typeface="Calibri"/>
                <a:cs typeface="Calibri"/>
              </a:rPr>
              <a:t>women, and </a:t>
            </a:r>
            <a:r>
              <a:rPr sz="1550" spc="5" dirty="0">
                <a:latin typeface="Calibri"/>
                <a:cs typeface="Calibri"/>
              </a:rPr>
              <a:t>children  </a:t>
            </a:r>
            <a:r>
              <a:rPr sz="1550" spc="-5" dirty="0">
                <a:latin typeface="Calibri"/>
                <a:cs typeface="Calibri"/>
              </a:rPr>
              <a:t>were </a:t>
            </a:r>
            <a:r>
              <a:rPr sz="1550" spc="5" dirty="0">
                <a:latin typeface="Calibri"/>
                <a:cs typeface="Calibri"/>
              </a:rPr>
              <a:t>abducted and/or </a:t>
            </a:r>
            <a:r>
              <a:rPr sz="1550" spc="10" dirty="0">
                <a:latin typeface="Calibri"/>
                <a:cs typeface="Calibri"/>
              </a:rPr>
              <a:t>killed by </a:t>
            </a:r>
            <a:r>
              <a:rPr sz="1550" dirty="0">
                <a:latin typeface="Calibri"/>
                <a:cs typeface="Calibri"/>
              </a:rPr>
              <a:t>ISIS </a:t>
            </a:r>
            <a:r>
              <a:rPr sz="1550" spc="15" dirty="0">
                <a:latin typeface="Calibri"/>
                <a:cs typeface="Calibri"/>
              </a:rPr>
              <a:t>in </a:t>
            </a:r>
            <a:r>
              <a:rPr sz="1550" spc="10" dirty="0">
                <a:latin typeface="Calibri"/>
                <a:cs typeface="Calibri"/>
              </a:rPr>
              <a:t>Sinjar and  Ramadi Jabal,</a:t>
            </a:r>
            <a:r>
              <a:rPr sz="1550" spc="10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Iraq.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5652" y="422655"/>
            <a:ext cx="4469765" cy="110109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623695" marR="5080" indent="-1611630">
              <a:lnSpc>
                <a:spcPts val="4050"/>
              </a:lnSpc>
              <a:spcBef>
                <a:spcPts val="540"/>
              </a:spcBef>
            </a:pPr>
            <a:r>
              <a:rPr sz="3650" spc="-10" dirty="0">
                <a:solidFill>
                  <a:srgbClr val="000000"/>
                </a:solidFill>
              </a:rPr>
              <a:t>PKK </a:t>
            </a:r>
            <a:r>
              <a:rPr sz="3650" dirty="0">
                <a:solidFill>
                  <a:srgbClr val="000000"/>
                </a:solidFill>
              </a:rPr>
              <a:t>Rescue </a:t>
            </a:r>
            <a:r>
              <a:rPr sz="3650" spc="5" dirty="0">
                <a:solidFill>
                  <a:srgbClr val="000000"/>
                </a:solidFill>
              </a:rPr>
              <a:t>Missions of  </a:t>
            </a:r>
            <a:r>
              <a:rPr sz="3650" spc="-35" dirty="0">
                <a:solidFill>
                  <a:srgbClr val="000000"/>
                </a:solidFill>
              </a:rPr>
              <a:t>Yazidis</a:t>
            </a:r>
            <a:endParaRPr sz="3650"/>
          </a:p>
        </p:txBody>
      </p:sp>
      <p:sp>
        <p:nvSpPr>
          <p:cNvPr id="3" name="object 3"/>
          <p:cNvSpPr txBox="1"/>
          <p:nvPr/>
        </p:nvSpPr>
        <p:spPr>
          <a:xfrm>
            <a:off x="708025" y="1748789"/>
            <a:ext cx="3847465" cy="390779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459"/>
              </a:spcBef>
              <a:tabLst>
                <a:tab pos="355600" algn="l"/>
                <a:tab pos="356235" algn="l"/>
              </a:tabLst>
            </a:pPr>
            <a:r>
              <a:rPr sz="2700" dirty="0">
                <a:latin typeface="Calibri"/>
                <a:cs typeface="Calibri"/>
              </a:rPr>
              <a:t>August</a:t>
            </a:r>
            <a:r>
              <a:rPr sz="2700" spc="-95" dirty="0">
                <a:latin typeface="Calibri"/>
                <a:cs typeface="Calibri"/>
              </a:rPr>
              <a:t> </a:t>
            </a:r>
            <a:r>
              <a:rPr sz="2700" spc="-15" dirty="0">
                <a:latin typeface="Calibri"/>
                <a:cs typeface="Calibri"/>
              </a:rPr>
              <a:t>2014</a:t>
            </a:r>
            <a:endParaRPr sz="27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100"/>
              </a:lnSpc>
              <a:spcBef>
                <a:spcPts val="68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700" spc="10" dirty="0">
                <a:latin typeface="Calibri"/>
                <a:cs typeface="Calibri"/>
              </a:rPr>
              <a:t>The </a:t>
            </a:r>
            <a:r>
              <a:rPr sz="2700" spc="-5" dirty="0">
                <a:latin typeface="Calibri"/>
                <a:cs typeface="Calibri"/>
              </a:rPr>
              <a:t>Kurdish People's  </a:t>
            </a:r>
            <a:r>
              <a:rPr sz="2700" spc="-10" dirty="0">
                <a:latin typeface="Calibri"/>
                <a:cs typeface="Calibri"/>
              </a:rPr>
              <a:t>Protection </a:t>
            </a:r>
            <a:r>
              <a:rPr sz="2700" spc="-5" dirty="0">
                <a:latin typeface="Calibri"/>
                <a:cs typeface="Calibri"/>
              </a:rPr>
              <a:t>Units </a:t>
            </a:r>
            <a:r>
              <a:rPr sz="2700" spc="-10" dirty="0">
                <a:latin typeface="Calibri"/>
                <a:cs typeface="Calibri"/>
              </a:rPr>
              <a:t>and </a:t>
            </a:r>
            <a:r>
              <a:rPr sz="2700" spc="15" dirty="0">
                <a:latin typeface="Calibri"/>
                <a:cs typeface="Calibri"/>
              </a:rPr>
              <a:t>PKK  </a:t>
            </a:r>
            <a:r>
              <a:rPr sz="2700" spc="-10" dirty="0">
                <a:latin typeface="Calibri"/>
                <a:cs typeface="Calibri"/>
              </a:rPr>
              <a:t>launched </a:t>
            </a:r>
            <a:r>
              <a:rPr sz="2700" dirty="0">
                <a:latin typeface="Calibri"/>
                <a:cs typeface="Calibri"/>
              </a:rPr>
              <a:t>rescue  </a:t>
            </a:r>
            <a:r>
              <a:rPr sz="2700" spc="-5" dirty="0">
                <a:latin typeface="Calibri"/>
                <a:cs typeface="Calibri"/>
              </a:rPr>
              <a:t>missions </a:t>
            </a:r>
            <a:r>
              <a:rPr sz="2700" spc="-25" dirty="0">
                <a:latin typeface="Calibri"/>
                <a:cs typeface="Calibri"/>
              </a:rPr>
              <a:t>for </a:t>
            </a:r>
            <a:r>
              <a:rPr sz="2700" dirty="0">
                <a:latin typeface="Calibri"/>
                <a:cs typeface="Calibri"/>
              </a:rPr>
              <a:t>the </a:t>
            </a:r>
            <a:r>
              <a:rPr sz="2700" spc="-30" dirty="0">
                <a:latin typeface="Calibri"/>
                <a:cs typeface="Calibri"/>
              </a:rPr>
              <a:t>Yazidis  </a:t>
            </a:r>
            <a:r>
              <a:rPr sz="2700" spc="-10" dirty="0">
                <a:latin typeface="Calibri"/>
                <a:cs typeface="Calibri"/>
              </a:rPr>
              <a:t>trapped </a:t>
            </a:r>
            <a:r>
              <a:rPr sz="2700" spc="-5" dirty="0">
                <a:latin typeface="Calibri"/>
                <a:cs typeface="Calibri"/>
              </a:rPr>
              <a:t>on </a:t>
            </a:r>
            <a:r>
              <a:rPr sz="2700" dirty="0">
                <a:latin typeface="Calibri"/>
                <a:cs typeface="Calibri"/>
              </a:rPr>
              <a:t>the Sinjar  </a:t>
            </a:r>
            <a:r>
              <a:rPr sz="2700" spc="-5" dirty="0">
                <a:latin typeface="Calibri"/>
                <a:cs typeface="Calibri"/>
              </a:rPr>
              <a:t>Mountains. </a:t>
            </a:r>
            <a:r>
              <a:rPr sz="2700" spc="10" dirty="0">
                <a:latin typeface="Calibri"/>
                <a:cs typeface="Calibri"/>
              </a:rPr>
              <a:t>The </a:t>
            </a:r>
            <a:r>
              <a:rPr sz="2700" spc="15" dirty="0">
                <a:latin typeface="Calibri"/>
                <a:cs typeface="Calibri"/>
              </a:rPr>
              <a:t>PKK </a:t>
            </a:r>
            <a:r>
              <a:rPr sz="2700" spc="-15" dirty="0">
                <a:latin typeface="Calibri"/>
                <a:cs typeface="Calibri"/>
              </a:rPr>
              <a:t>also  </a:t>
            </a:r>
            <a:r>
              <a:rPr sz="2700" spc="-10" dirty="0">
                <a:latin typeface="Calibri"/>
                <a:cs typeface="Calibri"/>
              </a:rPr>
              <a:t>provided </a:t>
            </a:r>
            <a:r>
              <a:rPr sz="2700" spc="-5" dirty="0">
                <a:latin typeface="Calibri"/>
                <a:cs typeface="Calibri"/>
              </a:rPr>
              <a:t>humanitarian  </a:t>
            </a:r>
            <a:r>
              <a:rPr sz="2700" spc="-15" dirty="0">
                <a:latin typeface="Calibri"/>
                <a:cs typeface="Calibri"/>
              </a:rPr>
              <a:t>aid </a:t>
            </a:r>
            <a:r>
              <a:rPr sz="2700" spc="-10" dirty="0">
                <a:latin typeface="Calibri"/>
                <a:cs typeface="Calibri"/>
              </a:rPr>
              <a:t>and </a:t>
            </a:r>
            <a:r>
              <a:rPr sz="2700" spc="-5" dirty="0">
                <a:latin typeface="Calibri"/>
                <a:cs typeface="Calibri"/>
              </a:rPr>
              <a:t>camps </a:t>
            </a:r>
            <a:r>
              <a:rPr sz="2700" spc="-30" dirty="0">
                <a:latin typeface="Calibri"/>
                <a:cs typeface="Calibri"/>
              </a:rPr>
              <a:t>for Yazidi  </a:t>
            </a:r>
            <a:r>
              <a:rPr sz="2700" spc="5" dirty="0">
                <a:latin typeface="Calibri"/>
                <a:cs typeface="Calibri"/>
              </a:rPr>
              <a:t>refugees.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81550" y="771525"/>
            <a:ext cx="3838575" cy="5105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074154" y="4093464"/>
            <a:ext cx="1704339" cy="2046605"/>
          </a:xfrm>
          <a:custGeom>
            <a:avLst/>
            <a:gdLst/>
            <a:ahLst/>
            <a:cxnLst/>
            <a:rect l="l" t="t" r="r" b="b"/>
            <a:pathLst>
              <a:path w="1704340" h="2046604">
                <a:moveTo>
                  <a:pt x="0" y="2045995"/>
                </a:moveTo>
                <a:lnTo>
                  <a:pt x="43077" y="2040209"/>
                </a:lnTo>
                <a:lnTo>
                  <a:pt x="85843" y="2033241"/>
                </a:lnTo>
                <a:lnTo>
                  <a:pt x="128287" y="2025102"/>
                </a:lnTo>
                <a:lnTo>
                  <a:pt x="170399" y="2015803"/>
                </a:lnTo>
                <a:lnTo>
                  <a:pt x="212170" y="2005356"/>
                </a:lnTo>
                <a:lnTo>
                  <a:pt x="253591" y="1993773"/>
                </a:lnTo>
                <a:lnTo>
                  <a:pt x="294651" y="1981065"/>
                </a:lnTo>
                <a:lnTo>
                  <a:pt x="335342" y="1967243"/>
                </a:lnTo>
                <a:lnTo>
                  <a:pt x="375653" y="1952320"/>
                </a:lnTo>
                <a:lnTo>
                  <a:pt x="415575" y="1936306"/>
                </a:lnTo>
                <a:lnTo>
                  <a:pt x="455099" y="1919213"/>
                </a:lnTo>
                <a:lnTo>
                  <a:pt x="494214" y="1901053"/>
                </a:lnTo>
                <a:lnTo>
                  <a:pt x="532912" y="1881837"/>
                </a:lnTo>
                <a:lnTo>
                  <a:pt x="571183" y="1861576"/>
                </a:lnTo>
                <a:lnTo>
                  <a:pt x="609016" y="1840283"/>
                </a:lnTo>
                <a:lnTo>
                  <a:pt x="646403" y="1817969"/>
                </a:lnTo>
                <a:lnTo>
                  <a:pt x="683334" y="1794645"/>
                </a:lnTo>
                <a:lnTo>
                  <a:pt x="719799" y="1770322"/>
                </a:lnTo>
                <a:lnTo>
                  <a:pt x="755789" y="1745013"/>
                </a:lnTo>
                <a:lnTo>
                  <a:pt x="791294" y="1718729"/>
                </a:lnTo>
                <a:lnTo>
                  <a:pt x="826305" y="1691481"/>
                </a:lnTo>
                <a:lnTo>
                  <a:pt x="860811" y="1663281"/>
                </a:lnTo>
                <a:lnTo>
                  <a:pt x="894804" y="1634141"/>
                </a:lnTo>
                <a:lnTo>
                  <a:pt x="928274" y="1604071"/>
                </a:lnTo>
                <a:lnTo>
                  <a:pt x="961211" y="1573084"/>
                </a:lnTo>
                <a:lnTo>
                  <a:pt x="993605" y="1541191"/>
                </a:lnTo>
                <a:lnTo>
                  <a:pt x="1025448" y="1508403"/>
                </a:lnTo>
                <a:lnTo>
                  <a:pt x="1056729" y="1474732"/>
                </a:lnTo>
                <a:lnTo>
                  <a:pt x="1087439" y="1440190"/>
                </a:lnTo>
                <a:lnTo>
                  <a:pt x="1117568" y="1404788"/>
                </a:lnTo>
                <a:lnTo>
                  <a:pt x="1147106" y="1368537"/>
                </a:lnTo>
                <a:lnTo>
                  <a:pt x="1176045" y="1331450"/>
                </a:lnTo>
                <a:lnTo>
                  <a:pt x="1204375" y="1293537"/>
                </a:lnTo>
                <a:lnTo>
                  <a:pt x="1232085" y="1254810"/>
                </a:lnTo>
                <a:lnTo>
                  <a:pt x="1259166" y="1215281"/>
                </a:lnTo>
                <a:lnTo>
                  <a:pt x="1285609" y="1174961"/>
                </a:lnTo>
                <a:lnTo>
                  <a:pt x="1311405" y="1133862"/>
                </a:lnTo>
                <a:lnTo>
                  <a:pt x="1336543" y="1091995"/>
                </a:lnTo>
                <a:lnTo>
                  <a:pt x="1361013" y="1049372"/>
                </a:lnTo>
                <a:lnTo>
                  <a:pt x="1384808" y="1006004"/>
                </a:lnTo>
                <a:lnTo>
                  <a:pt x="1407915" y="961903"/>
                </a:lnTo>
                <a:lnTo>
                  <a:pt x="1430328" y="917080"/>
                </a:lnTo>
                <a:lnTo>
                  <a:pt x="1452034" y="871547"/>
                </a:lnTo>
                <a:lnTo>
                  <a:pt x="1473026" y="825316"/>
                </a:lnTo>
                <a:lnTo>
                  <a:pt x="1493293" y="778397"/>
                </a:lnTo>
                <a:lnTo>
                  <a:pt x="1512826" y="730803"/>
                </a:lnTo>
                <a:lnTo>
                  <a:pt x="1531616" y="682545"/>
                </a:lnTo>
                <a:lnTo>
                  <a:pt x="1549651" y="633634"/>
                </a:lnTo>
                <a:lnTo>
                  <a:pt x="1566924" y="584082"/>
                </a:lnTo>
                <a:lnTo>
                  <a:pt x="1583425" y="533901"/>
                </a:lnTo>
                <a:lnTo>
                  <a:pt x="1599143" y="483101"/>
                </a:lnTo>
                <a:lnTo>
                  <a:pt x="1614070" y="431695"/>
                </a:lnTo>
                <a:lnTo>
                  <a:pt x="1628195" y="379695"/>
                </a:lnTo>
                <a:lnTo>
                  <a:pt x="1641510" y="327111"/>
                </a:lnTo>
                <a:lnTo>
                  <a:pt x="1654004" y="273955"/>
                </a:lnTo>
                <a:lnTo>
                  <a:pt x="1665668" y="220238"/>
                </a:lnTo>
                <a:lnTo>
                  <a:pt x="1676492" y="165973"/>
                </a:lnTo>
                <a:lnTo>
                  <a:pt x="1686467" y="111170"/>
                </a:lnTo>
                <a:lnTo>
                  <a:pt x="1695584" y="55842"/>
                </a:lnTo>
                <a:lnTo>
                  <a:pt x="1703831" y="0"/>
                </a:lnTo>
              </a:path>
            </a:pathLst>
          </a:custGeom>
          <a:ln w="126999">
            <a:solidFill>
              <a:srgbClr val="8063A1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86675" y="923925"/>
            <a:ext cx="590550" cy="771525"/>
          </a:xfrm>
          <a:custGeom>
            <a:avLst/>
            <a:gdLst/>
            <a:ahLst/>
            <a:cxnLst/>
            <a:rect l="l" t="t" r="r" b="b"/>
            <a:pathLst>
              <a:path w="590550" h="771525">
                <a:moveTo>
                  <a:pt x="295275" y="0"/>
                </a:moveTo>
                <a:lnTo>
                  <a:pt x="255209" y="3521"/>
                </a:lnTo>
                <a:lnTo>
                  <a:pt x="216781" y="13780"/>
                </a:lnTo>
                <a:lnTo>
                  <a:pt x="180343" y="30315"/>
                </a:lnTo>
                <a:lnTo>
                  <a:pt x="146247" y="52667"/>
                </a:lnTo>
                <a:lnTo>
                  <a:pt x="114844" y="80376"/>
                </a:lnTo>
                <a:lnTo>
                  <a:pt x="86486" y="112982"/>
                </a:lnTo>
                <a:lnTo>
                  <a:pt x="61526" y="150025"/>
                </a:lnTo>
                <a:lnTo>
                  <a:pt x="40315" y="191045"/>
                </a:lnTo>
                <a:lnTo>
                  <a:pt x="23205" y="235583"/>
                </a:lnTo>
                <a:lnTo>
                  <a:pt x="10548" y="283177"/>
                </a:lnTo>
                <a:lnTo>
                  <a:pt x="2695" y="333369"/>
                </a:lnTo>
                <a:lnTo>
                  <a:pt x="0" y="385699"/>
                </a:lnTo>
                <a:lnTo>
                  <a:pt x="2695" y="438057"/>
                </a:lnTo>
                <a:lnTo>
                  <a:pt x="10548" y="488273"/>
                </a:lnTo>
                <a:lnTo>
                  <a:pt x="23205" y="535888"/>
                </a:lnTo>
                <a:lnTo>
                  <a:pt x="40315" y="580441"/>
                </a:lnTo>
                <a:lnTo>
                  <a:pt x="61526" y="621474"/>
                </a:lnTo>
                <a:lnTo>
                  <a:pt x="86487" y="658526"/>
                </a:lnTo>
                <a:lnTo>
                  <a:pt x="114844" y="691139"/>
                </a:lnTo>
                <a:lnTo>
                  <a:pt x="146247" y="718852"/>
                </a:lnTo>
                <a:lnTo>
                  <a:pt x="180343" y="741207"/>
                </a:lnTo>
                <a:lnTo>
                  <a:pt x="216781" y="757744"/>
                </a:lnTo>
                <a:lnTo>
                  <a:pt x="255209" y="768003"/>
                </a:lnTo>
                <a:lnTo>
                  <a:pt x="295275" y="771525"/>
                </a:lnTo>
                <a:lnTo>
                  <a:pt x="335340" y="768003"/>
                </a:lnTo>
                <a:lnTo>
                  <a:pt x="373768" y="757744"/>
                </a:lnTo>
                <a:lnTo>
                  <a:pt x="410206" y="741207"/>
                </a:lnTo>
                <a:lnTo>
                  <a:pt x="444302" y="718852"/>
                </a:lnTo>
                <a:lnTo>
                  <a:pt x="475705" y="691139"/>
                </a:lnTo>
                <a:lnTo>
                  <a:pt x="504063" y="658526"/>
                </a:lnTo>
                <a:lnTo>
                  <a:pt x="529023" y="621474"/>
                </a:lnTo>
                <a:lnTo>
                  <a:pt x="550234" y="580441"/>
                </a:lnTo>
                <a:lnTo>
                  <a:pt x="567344" y="535888"/>
                </a:lnTo>
                <a:lnTo>
                  <a:pt x="580001" y="488273"/>
                </a:lnTo>
                <a:lnTo>
                  <a:pt x="587854" y="438057"/>
                </a:lnTo>
                <a:lnTo>
                  <a:pt x="590550" y="385699"/>
                </a:lnTo>
                <a:lnTo>
                  <a:pt x="587854" y="333369"/>
                </a:lnTo>
                <a:lnTo>
                  <a:pt x="580001" y="283177"/>
                </a:lnTo>
                <a:lnTo>
                  <a:pt x="567344" y="235583"/>
                </a:lnTo>
                <a:lnTo>
                  <a:pt x="550234" y="191045"/>
                </a:lnTo>
                <a:lnTo>
                  <a:pt x="529023" y="150025"/>
                </a:lnTo>
                <a:lnTo>
                  <a:pt x="504062" y="112982"/>
                </a:lnTo>
                <a:lnTo>
                  <a:pt x="475705" y="80376"/>
                </a:lnTo>
                <a:lnTo>
                  <a:pt x="444302" y="52667"/>
                </a:lnTo>
                <a:lnTo>
                  <a:pt x="410206" y="30315"/>
                </a:lnTo>
                <a:lnTo>
                  <a:pt x="373768" y="13780"/>
                </a:lnTo>
                <a:lnTo>
                  <a:pt x="335340" y="3521"/>
                </a:lnTo>
                <a:lnTo>
                  <a:pt x="29527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0"/>
            <a:ext cx="48006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69327" y="764540"/>
            <a:ext cx="2864485" cy="160718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065" marR="5080" algn="ctr">
              <a:lnSpc>
                <a:spcPct val="91700"/>
              </a:lnSpc>
              <a:spcBef>
                <a:spcPts val="490"/>
              </a:spcBef>
            </a:pPr>
            <a:r>
              <a:rPr sz="3650" spc="5" dirty="0">
                <a:solidFill>
                  <a:srgbClr val="000000"/>
                </a:solidFill>
              </a:rPr>
              <a:t>Prince</a:t>
            </a:r>
            <a:r>
              <a:rPr sz="3650" spc="-15" dirty="0">
                <a:solidFill>
                  <a:srgbClr val="000000"/>
                </a:solidFill>
              </a:rPr>
              <a:t> </a:t>
            </a:r>
            <a:r>
              <a:rPr sz="3650" spc="-45" dirty="0">
                <a:solidFill>
                  <a:srgbClr val="000000"/>
                </a:solidFill>
              </a:rPr>
              <a:t>Tahseen  </a:t>
            </a:r>
            <a:r>
              <a:rPr sz="3650" spc="5" dirty="0">
                <a:solidFill>
                  <a:srgbClr val="000000"/>
                </a:solidFill>
              </a:rPr>
              <a:t>Said </a:t>
            </a:r>
            <a:r>
              <a:rPr sz="3650" spc="-15" dirty="0">
                <a:solidFill>
                  <a:srgbClr val="000000"/>
                </a:solidFill>
              </a:rPr>
              <a:t>Pleas </a:t>
            </a:r>
            <a:r>
              <a:rPr sz="3650" spc="-5" dirty="0">
                <a:solidFill>
                  <a:srgbClr val="000000"/>
                </a:solidFill>
              </a:rPr>
              <a:t>to  </a:t>
            </a:r>
            <a:r>
              <a:rPr sz="3650" spc="-20" dirty="0">
                <a:solidFill>
                  <a:srgbClr val="000000"/>
                </a:solidFill>
              </a:rPr>
              <a:t>World </a:t>
            </a:r>
            <a:r>
              <a:rPr sz="3650" spc="-15" dirty="0">
                <a:solidFill>
                  <a:srgbClr val="000000"/>
                </a:solidFill>
              </a:rPr>
              <a:t>Leaders</a:t>
            </a:r>
            <a:endParaRPr sz="3650"/>
          </a:p>
        </p:txBody>
      </p:sp>
      <p:sp>
        <p:nvSpPr>
          <p:cNvPr id="5" name="object 5"/>
          <p:cNvSpPr txBox="1"/>
          <p:nvPr/>
        </p:nvSpPr>
        <p:spPr>
          <a:xfrm>
            <a:off x="683259" y="3287331"/>
            <a:ext cx="3404870" cy="162801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065" algn="just">
              <a:lnSpc>
                <a:spcPct val="100000"/>
              </a:lnSpc>
              <a:spcBef>
                <a:spcPts val="475"/>
              </a:spcBef>
              <a:tabLst>
                <a:tab pos="356235" algn="l"/>
              </a:tabLst>
            </a:pPr>
            <a:r>
              <a:rPr sz="1600" spc="10" dirty="0">
                <a:latin typeface="Calibri"/>
                <a:cs typeface="Calibri"/>
              </a:rPr>
              <a:t>August </a:t>
            </a:r>
            <a:r>
              <a:rPr sz="1600" spc="-10" dirty="0">
                <a:latin typeface="Calibri"/>
                <a:cs typeface="Calibri"/>
              </a:rPr>
              <a:t>4,</a:t>
            </a:r>
            <a:r>
              <a:rPr sz="1600" spc="-2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2014</a:t>
            </a:r>
            <a:endParaRPr sz="1600" dirty="0">
              <a:latin typeface="Calibri"/>
              <a:cs typeface="Calibri"/>
            </a:endParaRPr>
          </a:p>
          <a:p>
            <a:pPr marL="355600" marR="84455" indent="-34353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6235" algn="l"/>
              </a:tabLst>
            </a:pPr>
            <a:r>
              <a:rPr sz="1600" spc="-5" dirty="0">
                <a:latin typeface="Calibri"/>
                <a:cs typeface="Calibri"/>
              </a:rPr>
              <a:t>Prince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Tahseen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Said,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the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leader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of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the </a:t>
            </a:r>
            <a:r>
              <a:rPr sz="1600" spc="5" dirty="0">
                <a:latin typeface="Calibri"/>
                <a:cs typeface="Calibri"/>
              </a:rPr>
              <a:t>Yazidis,</a:t>
            </a:r>
            <a:r>
              <a:rPr sz="1600" spc="-1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asked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world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leaders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to</a:t>
            </a:r>
            <a:r>
              <a:rPr sz="1600" spc="-90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protect </a:t>
            </a:r>
            <a:r>
              <a:rPr sz="1600" spc="15" dirty="0">
                <a:latin typeface="Calibri"/>
                <a:cs typeface="Calibri"/>
              </a:rPr>
              <a:t>the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Yazidis.</a:t>
            </a:r>
            <a:endParaRPr sz="16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6235" algn="l"/>
              </a:tabLst>
            </a:pPr>
            <a:r>
              <a:rPr sz="1600" dirty="0">
                <a:latin typeface="Calibri"/>
                <a:cs typeface="Calibri"/>
              </a:rPr>
              <a:t>No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20" dirty="0">
                <a:latin typeface="Calibri"/>
                <a:cs typeface="Calibri"/>
              </a:rPr>
              <a:t>one</a:t>
            </a:r>
            <a:r>
              <a:rPr sz="1600" spc="-114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in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the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international</a:t>
            </a:r>
            <a:r>
              <a:rPr sz="1600" spc="-160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community </a:t>
            </a:r>
            <a:r>
              <a:rPr sz="1600" spc="15" dirty="0">
                <a:latin typeface="Calibri"/>
                <a:cs typeface="Calibri"/>
              </a:rPr>
              <a:t>responded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to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his</a:t>
            </a:r>
            <a:r>
              <a:rPr sz="1600" spc="-10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call.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66725"/>
            <a:ext cx="9144000" cy="5924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66359" y="1502155"/>
            <a:ext cx="3364229" cy="91440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 indent="200025">
              <a:lnSpc>
                <a:spcPts val="3300"/>
              </a:lnSpc>
              <a:spcBef>
                <a:spcPts val="540"/>
              </a:spcBef>
            </a:pPr>
            <a:r>
              <a:rPr sz="3050" spc="-30" dirty="0">
                <a:solidFill>
                  <a:srgbClr val="000000"/>
                </a:solidFill>
              </a:rPr>
              <a:t>Yazidi </a:t>
            </a:r>
            <a:r>
              <a:rPr sz="3050" spc="-20" dirty="0">
                <a:solidFill>
                  <a:srgbClr val="000000"/>
                </a:solidFill>
              </a:rPr>
              <a:t>Women </a:t>
            </a:r>
            <a:r>
              <a:rPr sz="3050" spc="30" dirty="0">
                <a:solidFill>
                  <a:srgbClr val="000000"/>
                </a:solidFill>
              </a:rPr>
              <a:t>and  </a:t>
            </a:r>
            <a:r>
              <a:rPr sz="3050" spc="-5" dirty="0">
                <a:solidFill>
                  <a:srgbClr val="000000"/>
                </a:solidFill>
              </a:rPr>
              <a:t>Children Buried</a:t>
            </a:r>
            <a:r>
              <a:rPr sz="3050" spc="200" dirty="0">
                <a:solidFill>
                  <a:srgbClr val="000000"/>
                </a:solidFill>
              </a:rPr>
              <a:t> </a:t>
            </a:r>
            <a:r>
              <a:rPr sz="3050" spc="5" dirty="0">
                <a:solidFill>
                  <a:srgbClr val="000000"/>
                </a:solidFill>
              </a:rPr>
              <a:t>Alive</a:t>
            </a:r>
            <a:endParaRPr sz="3050"/>
          </a:p>
        </p:txBody>
      </p:sp>
      <p:sp>
        <p:nvSpPr>
          <p:cNvPr id="4" name="object 4"/>
          <p:cNvSpPr/>
          <p:nvPr/>
        </p:nvSpPr>
        <p:spPr>
          <a:xfrm>
            <a:off x="0" y="1200150"/>
            <a:ext cx="4324350" cy="4648200"/>
          </a:xfrm>
          <a:custGeom>
            <a:avLst/>
            <a:gdLst/>
            <a:ahLst/>
            <a:cxnLst/>
            <a:rect l="l" t="t" r="r" b="b"/>
            <a:pathLst>
              <a:path w="4324350" h="4648200">
                <a:moveTo>
                  <a:pt x="2274695" y="4635500"/>
                </a:moveTo>
                <a:lnTo>
                  <a:pt x="1735163" y="4635500"/>
                </a:lnTo>
                <a:lnTo>
                  <a:pt x="1785334" y="4648200"/>
                </a:lnTo>
                <a:lnTo>
                  <a:pt x="2227729" y="4648200"/>
                </a:lnTo>
                <a:lnTo>
                  <a:pt x="2274695" y="4635500"/>
                </a:lnTo>
                <a:close/>
              </a:path>
              <a:path w="4324350" h="4648200">
                <a:moveTo>
                  <a:pt x="2367762" y="25400"/>
                </a:moveTo>
                <a:lnTo>
                  <a:pt x="1586589" y="25400"/>
                </a:lnTo>
                <a:lnTo>
                  <a:pt x="1206595" y="127000"/>
                </a:lnTo>
                <a:lnTo>
                  <a:pt x="1160956" y="152400"/>
                </a:lnTo>
                <a:lnTo>
                  <a:pt x="1071045" y="177800"/>
                </a:lnTo>
                <a:lnTo>
                  <a:pt x="983029" y="228600"/>
                </a:lnTo>
                <a:lnTo>
                  <a:pt x="939759" y="241300"/>
                </a:lnTo>
                <a:lnTo>
                  <a:pt x="854756" y="292100"/>
                </a:lnTo>
                <a:lnTo>
                  <a:pt x="771874" y="342900"/>
                </a:lnTo>
                <a:lnTo>
                  <a:pt x="691204" y="393700"/>
                </a:lnTo>
                <a:lnTo>
                  <a:pt x="612837" y="444500"/>
                </a:lnTo>
                <a:lnTo>
                  <a:pt x="574546" y="469900"/>
                </a:lnTo>
                <a:lnTo>
                  <a:pt x="536863" y="508000"/>
                </a:lnTo>
                <a:lnTo>
                  <a:pt x="499802" y="533400"/>
                </a:lnTo>
                <a:lnTo>
                  <a:pt x="463373" y="558800"/>
                </a:lnTo>
                <a:lnTo>
                  <a:pt x="427587" y="596900"/>
                </a:lnTo>
                <a:lnTo>
                  <a:pt x="392456" y="622300"/>
                </a:lnTo>
                <a:lnTo>
                  <a:pt x="357992" y="660400"/>
                </a:lnTo>
                <a:lnTo>
                  <a:pt x="324205" y="698500"/>
                </a:lnTo>
                <a:lnTo>
                  <a:pt x="291106" y="723900"/>
                </a:lnTo>
                <a:lnTo>
                  <a:pt x="258708" y="762000"/>
                </a:lnTo>
                <a:lnTo>
                  <a:pt x="227021" y="800100"/>
                </a:lnTo>
                <a:lnTo>
                  <a:pt x="196056" y="838200"/>
                </a:lnTo>
                <a:lnTo>
                  <a:pt x="165826" y="876300"/>
                </a:lnTo>
                <a:lnTo>
                  <a:pt x="136341" y="901700"/>
                </a:lnTo>
                <a:lnTo>
                  <a:pt x="107613" y="939800"/>
                </a:lnTo>
                <a:lnTo>
                  <a:pt x="79652" y="990600"/>
                </a:lnTo>
                <a:lnTo>
                  <a:pt x="52471" y="1028700"/>
                </a:lnTo>
                <a:lnTo>
                  <a:pt x="0" y="1104900"/>
                </a:lnTo>
                <a:lnTo>
                  <a:pt x="0" y="3543300"/>
                </a:lnTo>
                <a:lnTo>
                  <a:pt x="52471" y="3632200"/>
                </a:lnTo>
                <a:lnTo>
                  <a:pt x="79652" y="3670300"/>
                </a:lnTo>
                <a:lnTo>
                  <a:pt x="107613" y="3708400"/>
                </a:lnTo>
                <a:lnTo>
                  <a:pt x="136341" y="3746500"/>
                </a:lnTo>
                <a:lnTo>
                  <a:pt x="165826" y="3784600"/>
                </a:lnTo>
                <a:lnTo>
                  <a:pt x="196056" y="3822700"/>
                </a:lnTo>
                <a:lnTo>
                  <a:pt x="227021" y="3848100"/>
                </a:lnTo>
                <a:lnTo>
                  <a:pt x="258708" y="3886200"/>
                </a:lnTo>
                <a:lnTo>
                  <a:pt x="291106" y="3924300"/>
                </a:lnTo>
                <a:lnTo>
                  <a:pt x="324205" y="3962400"/>
                </a:lnTo>
                <a:lnTo>
                  <a:pt x="357992" y="3987800"/>
                </a:lnTo>
                <a:lnTo>
                  <a:pt x="392456" y="4025900"/>
                </a:lnTo>
                <a:lnTo>
                  <a:pt x="427587" y="4051300"/>
                </a:lnTo>
                <a:lnTo>
                  <a:pt x="463373" y="4089400"/>
                </a:lnTo>
                <a:lnTo>
                  <a:pt x="499802" y="4114800"/>
                </a:lnTo>
                <a:lnTo>
                  <a:pt x="536863" y="4152900"/>
                </a:lnTo>
                <a:lnTo>
                  <a:pt x="574546" y="4178300"/>
                </a:lnTo>
                <a:lnTo>
                  <a:pt x="612837" y="4203700"/>
                </a:lnTo>
                <a:lnTo>
                  <a:pt x="651727" y="4229100"/>
                </a:lnTo>
                <a:lnTo>
                  <a:pt x="691204" y="4267200"/>
                </a:lnTo>
                <a:lnTo>
                  <a:pt x="731257" y="4292600"/>
                </a:lnTo>
                <a:lnTo>
                  <a:pt x="813044" y="4343400"/>
                </a:lnTo>
                <a:lnTo>
                  <a:pt x="854756" y="4356100"/>
                </a:lnTo>
                <a:lnTo>
                  <a:pt x="896998" y="4381500"/>
                </a:lnTo>
                <a:lnTo>
                  <a:pt x="983029" y="4432300"/>
                </a:lnTo>
                <a:lnTo>
                  <a:pt x="1026794" y="4445000"/>
                </a:lnTo>
                <a:lnTo>
                  <a:pt x="1071045" y="4470400"/>
                </a:lnTo>
                <a:lnTo>
                  <a:pt x="1115769" y="4483100"/>
                </a:lnTo>
                <a:lnTo>
                  <a:pt x="1160956" y="4508500"/>
                </a:lnTo>
                <a:lnTo>
                  <a:pt x="1206595" y="4521200"/>
                </a:lnTo>
                <a:lnTo>
                  <a:pt x="1586589" y="4622800"/>
                </a:lnTo>
                <a:lnTo>
                  <a:pt x="1635779" y="4622800"/>
                </a:lnTo>
                <a:lnTo>
                  <a:pt x="1685308" y="4635500"/>
                </a:lnTo>
                <a:lnTo>
                  <a:pt x="2321376" y="4635500"/>
                </a:lnTo>
                <a:lnTo>
                  <a:pt x="2413844" y="4610100"/>
                </a:lnTo>
                <a:lnTo>
                  <a:pt x="2459613" y="4610100"/>
                </a:lnTo>
                <a:lnTo>
                  <a:pt x="2813350" y="4508500"/>
                </a:lnTo>
                <a:lnTo>
                  <a:pt x="2855875" y="4483100"/>
                </a:lnTo>
                <a:lnTo>
                  <a:pt x="2939693" y="4457700"/>
                </a:lnTo>
                <a:lnTo>
                  <a:pt x="2980968" y="4432300"/>
                </a:lnTo>
                <a:lnTo>
                  <a:pt x="3021807" y="4419600"/>
                </a:lnTo>
                <a:lnTo>
                  <a:pt x="3102140" y="4368800"/>
                </a:lnTo>
                <a:lnTo>
                  <a:pt x="3141616" y="4356100"/>
                </a:lnTo>
                <a:lnTo>
                  <a:pt x="3219139" y="4305300"/>
                </a:lnTo>
                <a:lnTo>
                  <a:pt x="3294695" y="4254500"/>
                </a:lnTo>
                <a:lnTo>
                  <a:pt x="3368207" y="4203700"/>
                </a:lnTo>
                <a:lnTo>
                  <a:pt x="3404174" y="4178300"/>
                </a:lnTo>
                <a:lnTo>
                  <a:pt x="3439602" y="4152900"/>
                </a:lnTo>
                <a:lnTo>
                  <a:pt x="3474482" y="4127500"/>
                </a:lnTo>
                <a:lnTo>
                  <a:pt x="3508804" y="4089400"/>
                </a:lnTo>
                <a:lnTo>
                  <a:pt x="3542559" y="4064000"/>
                </a:lnTo>
                <a:lnTo>
                  <a:pt x="3575737" y="4038600"/>
                </a:lnTo>
                <a:lnTo>
                  <a:pt x="3608330" y="4000500"/>
                </a:lnTo>
                <a:lnTo>
                  <a:pt x="3640327" y="3975100"/>
                </a:lnTo>
                <a:lnTo>
                  <a:pt x="3671720" y="3937000"/>
                </a:lnTo>
                <a:lnTo>
                  <a:pt x="3702499" y="3911600"/>
                </a:lnTo>
                <a:lnTo>
                  <a:pt x="3732655" y="3873500"/>
                </a:lnTo>
                <a:lnTo>
                  <a:pt x="3762178" y="3835400"/>
                </a:lnTo>
                <a:lnTo>
                  <a:pt x="3791058" y="3810000"/>
                </a:lnTo>
                <a:lnTo>
                  <a:pt x="3819288" y="3771900"/>
                </a:lnTo>
                <a:lnTo>
                  <a:pt x="3846856" y="3733800"/>
                </a:lnTo>
                <a:lnTo>
                  <a:pt x="3873753" y="3695700"/>
                </a:lnTo>
                <a:lnTo>
                  <a:pt x="3899972" y="3670300"/>
                </a:lnTo>
                <a:lnTo>
                  <a:pt x="3925501" y="3632200"/>
                </a:lnTo>
                <a:lnTo>
                  <a:pt x="3950331" y="3594100"/>
                </a:lnTo>
                <a:lnTo>
                  <a:pt x="3974454" y="3556000"/>
                </a:lnTo>
                <a:lnTo>
                  <a:pt x="3997859" y="3517900"/>
                </a:lnTo>
                <a:lnTo>
                  <a:pt x="4020537" y="3479800"/>
                </a:lnTo>
                <a:lnTo>
                  <a:pt x="4042480" y="3441700"/>
                </a:lnTo>
                <a:lnTo>
                  <a:pt x="4063677" y="3390900"/>
                </a:lnTo>
                <a:lnTo>
                  <a:pt x="4084119" y="3352800"/>
                </a:lnTo>
                <a:lnTo>
                  <a:pt x="4103797" y="3314700"/>
                </a:lnTo>
                <a:lnTo>
                  <a:pt x="4122701" y="3276600"/>
                </a:lnTo>
                <a:lnTo>
                  <a:pt x="4140823" y="3238500"/>
                </a:lnTo>
                <a:lnTo>
                  <a:pt x="4158151" y="3187700"/>
                </a:lnTo>
                <a:lnTo>
                  <a:pt x="4174678" y="3149600"/>
                </a:lnTo>
                <a:lnTo>
                  <a:pt x="4190394" y="3098800"/>
                </a:lnTo>
                <a:lnTo>
                  <a:pt x="4205290" y="3060700"/>
                </a:lnTo>
                <a:lnTo>
                  <a:pt x="4219355" y="3022600"/>
                </a:lnTo>
                <a:lnTo>
                  <a:pt x="4232581" y="2971800"/>
                </a:lnTo>
                <a:lnTo>
                  <a:pt x="4244958" y="2933700"/>
                </a:lnTo>
                <a:lnTo>
                  <a:pt x="4256477" y="2882900"/>
                </a:lnTo>
                <a:lnTo>
                  <a:pt x="4267128" y="2844800"/>
                </a:lnTo>
                <a:lnTo>
                  <a:pt x="4276903" y="2794000"/>
                </a:lnTo>
                <a:lnTo>
                  <a:pt x="4285791" y="2743200"/>
                </a:lnTo>
                <a:lnTo>
                  <a:pt x="4293783" y="2705100"/>
                </a:lnTo>
                <a:lnTo>
                  <a:pt x="4300870" y="2654300"/>
                </a:lnTo>
                <a:lnTo>
                  <a:pt x="4307043" y="2616200"/>
                </a:lnTo>
                <a:lnTo>
                  <a:pt x="4312292" y="2565400"/>
                </a:lnTo>
                <a:lnTo>
                  <a:pt x="4316608" y="2514600"/>
                </a:lnTo>
                <a:lnTo>
                  <a:pt x="4319981" y="2463800"/>
                </a:lnTo>
                <a:lnTo>
                  <a:pt x="4322402" y="2425700"/>
                </a:lnTo>
                <a:lnTo>
                  <a:pt x="4323861" y="2374900"/>
                </a:lnTo>
                <a:lnTo>
                  <a:pt x="4324350" y="2324100"/>
                </a:lnTo>
                <a:lnTo>
                  <a:pt x="4323861" y="2273300"/>
                </a:lnTo>
                <a:lnTo>
                  <a:pt x="4322402" y="2235200"/>
                </a:lnTo>
                <a:lnTo>
                  <a:pt x="4319981" y="2184400"/>
                </a:lnTo>
                <a:lnTo>
                  <a:pt x="4316608" y="2133600"/>
                </a:lnTo>
                <a:lnTo>
                  <a:pt x="4312292" y="2082800"/>
                </a:lnTo>
                <a:lnTo>
                  <a:pt x="4307043" y="2044700"/>
                </a:lnTo>
                <a:lnTo>
                  <a:pt x="4300870" y="1993900"/>
                </a:lnTo>
                <a:lnTo>
                  <a:pt x="4293783" y="1943100"/>
                </a:lnTo>
                <a:lnTo>
                  <a:pt x="4285791" y="1905000"/>
                </a:lnTo>
                <a:lnTo>
                  <a:pt x="4276903" y="1854200"/>
                </a:lnTo>
                <a:lnTo>
                  <a:pt x="4267128" y="1816100"/>
                </a:lnTo>
                <a:lnTo>
                  <a:pt x="4256477" y="1765300"/>
                </a:lnTo>
                <a:lnTo>
                  <a:pt x="4244958" y="1727200"/>
                </a:lnTo>
                <a:lnTo>
                  <a:pt x="4232581" y="1676400"/>
                </a:lnTo>
                <a:lnTo>
                  <a:pt x="4219355" y="1638300"/>
                </a:lnTo>
                <a:lnTo>
                  <a:pt x="4205290" y="1587500"/>
                </a:lnTo>
                <a:lnTo>
                  <a:pt x="4190394" y="1549400"/>
                </a:lnTo>
                <a:lnTo>
                  <a:pt x="4174678" y="1498600"/>
                </a:lnTo>
                <a:lnTo>
                  <a:pt x="4158151" y="1460500"/>
                </a:lnTo>
                <a:lnTo>
                  <a:pt x="4140823" y="1422400"/>
                </a:lnTo>
                <a:lnTo>
                  <a:pt x="4122701" y="1371600"/>
                </a:lnTo>
                <a:lnTo>
                  <a:pt x="4103797" y="1333500"/>
                </a:lnTo>
                <a:lnTo>
                  <a:pt x="4084119" y="1295400"/>
                </a:lnTo>
                <a:lnTo>
                  <a:pt x="4063677" y="1257300"/>
                </a:lnTo>
                <a:lnTo>
                  <a:pt x="4042480" y="1219200"/>
                </a:lnTo>
                <a:lnTo>
                  <a:pt x="4020537" y="1181100"/>
                </a:lnTo>
                <a:lnTo>
                  <a:pt x="3997859" y="1143000"/>
                </a:lnTo>
                <a:lnTo>
                  <a:pt x="3974454" y="1104900"/>
                </a:lnTo>
                <a:lnTo>
                  <a:pt x="3950331" y="1066800"/>
                </a:lnTo>
                <a:lnTo>
                  <a:pt x="3925501" y="1028700"/>
                </a:lnTo>
                <a:lnTo>
                  <a:pt x="3899972" y="990600"/>
                </a:lnTo>
                <a:lnTo>
                  <a:pt x="3873754" y="952500"/>
                </a:lnTo>
                <a:lnTo>
                  <a:pt x="3846856" y="914400"/>
                </a:lnTo>
                <a:lnTo>
                  <a:pt x="3819288" y="876300"/>
                </a:lnTo>
                <a:lnTo>
                  <a:pt x="3791058" y="838200"/>
                </a:lnTo>
                <a:lnTo>
                  <a:pt x="3762178" y="812800"/>
                </a:lnTo>
                <a:lnTo>
                  <a:pt x="3732655" y="774700"/>
                </a:lnTo>
                <a:lnTo>
                  <a:pt x="3702499" y="749300"/>
                </a:lnTo>
                <a:lnTo>
                  <a:pt x="3671720" y="711200"/>
                </a:lnTo>
                <a:lnTo>
                  <a:pt x="3640328" y="673100"/>
                </a:lnTo>
                <a:lnTo>
                  <a:pt x="3608330" y="647700"/>
                </a:lnTo>
                <a:lnTo>
                  <a:pt x="3575737" y="622300"/>
                </a:lnTo>
                <a:lnTo>
                  <a:pt x="3542559" y="584200"/>
                </a:lnTo>
                <a:lnTo>
                  <a:pt x="3508804" y="558800"/>
                </a:lnTo>
                <a:lnTo>
                  <a:pt x="3474482" y="533400"/>
                </a:lnTo>
                <a:lnTo>
                  <a:pt x="3439602" y="495300"/>
                </a:lnTo>
                <a:lnTo>
                  <a:pt x="3404174" y="469900"/>
                </a:lnTo>
                <a:lnTo>
                  <a:pt x="3368207" y="444500"/>
                </a:lnTo>
                <a:lnTo>
                  <a:pt x="3294695" y="393700"/>
                </a:lnTo>
                <a:lnTo>
                  <a:pt x="3219139" y="342900"/>
                </a:lnTo>
                <a:lnTo>
                  <a:pt x="3180619" y="317500"/>
                </a:lnTo>
                <a:lnTo>
                  <a:pt x="3141616" y="304800"/>
                </a:lnTo>
                <a:lnTo>
                  <a:pt x="3062201" y="254000"/>
                </a:lnTo>
                <a:lnTo>
                  <a:pt x="3021807" y="241300"/>
                </a:lnTo>
                <a:lnTo>
                  <a:pt x="2980968" y="215900"/>
                </a:lnTo>
                <a:lnTo>
                  <a:pt x="2939693" y="203200"/>
                </a:lnTo>
                <a:lnTo>
                  <a:pt x="2897993" y="177800"/>
                </a:lnTo>
                <a:lnTo>
                  <a:pt x="2813350" y="152400"/>
                </a:lnTo>
                <a:lnTo>
                  <a:pt x="2770428" y="127000"/>
                </a:lnTo>
                <a:lnTo>
                  <a:pt x="2459613" y="38100"/>
                </a:lnTo>
                <a:lnTo>
                  <a:pt x="2413844" y="38100"/>
                </a:lnTo>
                <a:lnTo>
                  <a:pt x="2367762" y="25400"/>
                </a:lnTo>
                <a:close/>
              </a:path>
              <a:path w="4324350" h="4648200">
                <a:moveTo>
                  <a:pt x="2274695" y="12700"/>
                </a:moveTo>
                <a:lnTo>
                  <a:pt x="1685308" y="12700"/>
                </a:lnTo>
                <a:lnTo>
                  <a:pt x="1635779" y="25400"/>
                </a:lnTo>
                <a:lnTo>
                  <a:pt x="2321376" y="25400"/>
                </a:lnTo>
                <a:lnTo>
                  <a:pt x="2274695" y="12700"/>
                </a:lnTo>
                <a:close/>
              </a:path>
              <a:path w="4324350" h="4648200">
                <a:moveTo>
                  <a:pt x="2180486" y="0"/>
                </a:moveTo>
                <a:lnTo>
                  <a:pt x="1785334" y="0"/>
                </a:lnTo>
                <a:lnTo>
                  <a:pt x="1735163" y="12700"/>
                </a:lnTo>
                <a:lnTo>
                  <a:pt x="2227729" y="12700"/>
                </a:lnTo>
                <a:lnTo>
                  <a:pt x="21804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355725"/>
            <a:ext cx="4181474" cy="436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58409" y="3056699"/>
            <a:ext cx="3552825" cy="234315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65"/>
              </a:spcBef>
              <a:tabLst>
                <a:tab pos="355600" algn="l"/>
                <a:tab pos="356235" algn="l"/>
              </a:tabLst>
            </a:pPr>
            <a:r>
              <a:rPr sz="1800" dirty="0">
                <a:latin typeface="Calibri"/>
                <a:cs typeface="Calibri"/>
              </a:rPr>
              <a:t>August </a:t>
            </a:r>
            <a:r>
              <a:rPr sz="1800" spc="-10" dirty="0">
                <a:latin typeface="Calibri"/>
                <a:cs typeface="Calibri"/>
              </a:rPr>
              <a:t>10, 2014</a:t>
            </a:r>
            <a:endParaRPr sz="18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0299"/>
              </a:lnSpc>
              <a:spcBef>
                <a:spcPts val="459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spc="-5" dirty="0">
                <a:latin typeface="Calibri"/>
                <a:cs typeface="Calibri"/>
              </a:rPr>
              <a:t>ISIS </a:t>
            </a:r>
            <a:r>
              <a:rPr sz="1800" spc="15" dirty="0">
                <a:latin typeface="Calibri"/>
                <a:cs typeface="Calibri"/>
              </a:rPr>
              <a:t>militants </a:t>
            </a:r>
            <a:r>
              <a:rPr sz="1800" spc="10" dirty="0">
                <a:latin typeface="Calibri"/>
                <a:cs typeface="Calibri"/>
              </a:rPr>
              <a:t>buried </a:t>
            </a:r>
            <a:r>
              <a:rPr sz="1800" spc="20" dirty="0">
                <a:latin typeface="Calibri"/>
                <a:cs typeface="Calibri"/>
              </a:rPr>
              <a:t>alive </a:t>
            </a:r>
            <a:r>
              <a:rPr sz="1800" spc="15" dirty="0">
                <a:latin typeface="Calibri"/>
                <a:cs typeface="Calibri"/>
              </a:rPr>
              <a:t>an  unidentified </a:t>
            </a:r>
            <a:r>
              <a:rPr sz="1800" spc="10" dirty="0">
                <a:latin typeface="Calibri"/>
                <a:cs typeface="Calibri"/>
              </a:rPr>
              <a:t>number of </a:t>
            </a:r>
            <a:r>
              <a:rPr sz="1800" spc="-15" dirty="0">
                <a:latin typeface="Calibri"/>
                <a:cs typeface="Calibri"/>
              </a:rPr>
              <a:t>Yazidi  </a:t>
            </a:r>
            <a:r>
              <a:rPr sz="1800" spc="-5" dirty="0">
                <a:latin typeface="Calibri"/>
                <a:cs typeface="Calibri"/>
              </a:rPr>
              <a:t>women </a:t>
            </a:r>
            <a:r>
              <a:rPr sz="1800" spc="15" dirty="0">
                <a:latin typeface="Calibri"/>
                <a:cs typeface="Calibri"/>
              </a:rPr>
              <a:t>and </a:t>
            </a:r>
            <a:r>
              <a:rPr sz="1800" spc="10" dirty="0">
                <a:latin typeface="Calibri"/>
                <a:cs typeface="Calibri"/>
              </a:rPr>
              <a:t>children </a:t>
            </a:r>
            <a:r>
              <a:rPr sz="1800" spc="1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northern  Iraq. </a:t>
            </a:r>
            <a:r>
              <a:rPr sz="1800" spc="-35" dirty="0">
                <a:latin typeface="Calibri"/>
                <a:cs typeface="Calibri"/>
              </a:rPr>
              <a:t>At </a:t>
            </a:r>
            <a:r>
              <a:rPr sz="1800" spc="5" dirty="0">
                <a:latin typeface="Calibri"/>
                <a:cs typeface="Calibri"/>
              </a:rPr>
              <a:t>least </a:t>
            </a:r>
            <a:r>
              <a:rPr sz="1800" spc="-10" dirty="0">
                <a:latin typeface="Calibri"/>
                <a:cs typeface="Calibri"/>
              </a:rPr>
              <a:t>500 </a:t>
            </a:r>
            <a:r>
              <a:rPr sz="1800" spc="15" dirty="0">
                <a:latin typeface="Calibri"/>
                <a:cs typeface="Calibri"/>
              </a:rPr>
              <a:t>people </a:t>
            </a:r>
            <a:r>
              <a:rPr sz="1800" spc="-10" dirty="0">
                <a:latin typeface="Calibri"/>
                <a:cs typeface="Calibri"/>
              </a:rPr>
              <a:t>were  </a:t>
            </a:r>
            <a:r>
              <a:rPr sz="1800" dirty="0">
                <a:latin typeface="Calibri"/>
                <a:cs typeface="Calibri"/>
              </a:rPr>
              <a:t>confirmed </a:t>
            </a:r>
            <a:r>
              <a:rPr sz="1800" spc="15" dirty="0">
                <a:latin typeface="Calibri"/>
                <a:cs typeface="Calibri"/>
              </a:rPr>
              <a:t>killed. </a:t>
            </a:r>
            <a:r>
              <a:rPr sz="1800" spc="-5" dirty="0">
                <a:latin typeface="Calibri"/>
                <a:cs typeface="Calibri"/>
              </a:rPr>
              <a:t>Refugees </a:t>
            </a:r>
            <a:r>
              <a:rPr sz="1800" dirty="0">
                <a:latin typeface="Calibri"/>
                <a:cs typeface="Calibri"/>
              </a:rPr>
              <a:t>fled  </a:t>
            </a:r>
            <a:r>
              <a:rPr sz="1800" spc="-5" dirty="0">
                <a:latin typeface="Calibri"/>
                <a:cs typeface="Calibri"/>
              </a:rPr>
              <a:t>across </a:t>
            </a:r>
            <a:r>
              <a:rPr sz="1800" spc="5" dirty="0">
                <a:latin typeface="Calibri"/>
                <a:cs typeface="Calibri"/>
              </a:rPr>
              <a:t>the Tigris River </a:t>
            </a:r>
            <a:r>
              <a:rPr sz="1800" spc="15" dirty="0">
                <a:latin typeface="Calibri"/>
                <a:cs typeface="Calibri"/>
              </a:rPr>
              <a:t>into</a:t>
            </a:r>
            <a:r>
              <a:rPr sz="1800" spc="-28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Kurdish  </a:t>
            </a:r>
            <a:r>
              <a:rPr sz="1800" spc="5" dirty="0">
                <a:latin typeface="Calibri"/>
                <a:cs typeface="Calibri"/>
              </a:rPr>
              <a:t>areas </a:t>
            </a:r>
            <a:r>
              <a:rPr sz="1800" spc="10" dirty="0">
                <a:latin typeface="Calibri"/>
                <a:cs typeface="Calibri"/>
              </a:rPr>
              <a:t>of</a:t>
            </a:r>
            <a:r>
              <a:rPr sz="1800" spc="-13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Syria.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6162" y="842899"/>
            <a:ext cx="2221865" cy="10407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 indent="476884">
              <a:lnSpc>
                <a:spcPts val="3760"/>
              </a:lnSpc>
              <a:spcBef>
                <a:spcPts val="620"/>
              </a:spcBef>
            </a:pPr>
            <a:r>
              <a:rPr sz="3500" spc="-15" dirty="0">
                <a:solidFill>
                  <a:srgbClr val="000000"/>
                </a:solidFill>
              </a:rPr>
              <a:t>Forced  </a:t>
            </a:r>
            <a:r>
              <a:rPr sz="3500" spc="10" dirty="0">
                <a:solidFill>
                  <a:srgbClr val="000000"/>
                </a:solidFill>
              </a:rPr>
              <a:t>C</a:t>
            </a:r>
            <a:r>
              <a:rPr sz="3500" spc="20" dirty="0">
                <a:solidFill>
                  <a:srgbClr val="000000"/>
                </a:solidFill>
              </a:rPr>
              <a:t>o</a:t>
            </a:r>
            <a:r>
              <a:rPr sz="3500" spc="-40" dirty="0">
                <a:solidFill>
                  <a:srgbClr val="000000"/>
                </a:solidFill>
              </a:rPr>
              <a:t>n</a:t>
            </a:r>
            <a:r>
              <a:rPr sz="3500" spc="-10" dirty="0">
                <a:solidFill>
                  <a:srgbClr val="000000"/>
                </a:solidFill>
              </a:rPr>
              <a:t>v</a:t>
            </a:r>
            <a:r>
              <a:rPr sz="3500" spc="-25" dirty="0">
                <a:solidFill>
                  <a:srgbClr val="000000"/>
                </a:solidFill>
              </a:rPr>
              <a:t>e</a:t>
            </a:r>
            <a:r>
              <a:rPr sz="3500" spc="-95" dirty="0">
                <a:solidFill>
                  <a:srgbClr val="000000"/>
                </a:solidFill>
              </a:rPr>
              <a:t>r</a:t>
            </a:r>
            <a:r>
              <a:rPr sz="3500" spc="-20" dirty="0">
                <a:solidFill>
                  <a:srgbClr val="000000"/>
                </a:solidFill>
              </a:rPr>
              <a:t>s</a:t>
            </a:r>
            <a:r>
              <a:rPr sz="3500" spc="20" dirty="0">
                <a:solidFill>
                  <a:srgbClr val="000000"/>
                </a:solidFill>
              </a:rPr>
              <a:t>io</a:t>
            </a:r>
            <a:r>
              <a:rPr sz="3500" spc="30" dirty="0">
                <a:solidFill>
                  <a:srgbClr val="000000"/>
                </a:solidFill>
              </a:rPr>
              <a:t>n</a:t>
            </a:r>
            <a:r>
              <a:rPr sz="3500" spc="10" dirty="0">
                <a:solidFill>
                  <a:srgbClr val="000000"/>
                </a:solidFill>
              </a:rPr>
              <a:t>s</a:t>
            </a:r>
            <a:endParaRPr sz="3500"/>
          </a:p>
        </p:txBody>
      </p:sp>
      <p:sp>
        <p:nvSpPr>
          <p:cNvPr id="3" name="object 3"/>
          <p:cNvSpPr/>
          <p:nvPr/>
        </p:nvSpPr>
        <p:spPr>
          <a:xfrm>
            <a:off x="33337" y="1085850"/>
            <a:ext cx="0" cy="666750"/>
          </a:xfrm>
          <a:custGeom>
            <a:avLst/>
            <a:gdLst/>
            <a:ahLst/>
            <a:cxnLst/>
            <a:rect l="l" t="t" r="r" b="b"/>
            <a:pathLst>
              <a:path h="666750">
                <a:moveTo>
                  <a:pt x="0" y="0"/>
                </a:moveTo>
                <a:lnTo>
                  <a:pt x="0" y="666750"/>
                </a:lnTo>
              </a:path>
            </a:pathLst>
          </a:custGeom>
          <a:ln w="666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825" y="1085850"/>
            <a:ext cx="142875" cy="666750"/>
          </a:xfrm>
          <a:custGeom>
            <a:avLst/>
            <a:gdLst/>
            <a:ahLst/>
            <a:cxnLst/>
            <a:rect l="l" t="t" r="r" b="b"/>
            <a:pathLst>
              <a:path w="142875" h="666750">
                <a:moveTo>
                  <a:pt x="0" y="666750"/>
                </a:moveTo>
                <a:lnTo>
                  <a:pt x="142875" y="666750"/>
                </a:lnTo>
                <a:lnTo>
                  <a:pt x="142875" y="0"/>
                </a:lnTo>
                <a:lnTo>
                  <a:pt x="0" y="0"/>
                </a:lnTo>
                <a:lnTo>
                  <a:pt x="0" y="66675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" y="2100262"/>
            <a:ext cx="3228975" cy="0"/>
          </a:xfrm>
          <a:custGeom>
            <a:avLst/>
            <a:gdLst/>
            <a:ahLst/>
            <a:cxnLst/>
            <a:rect l="l" t="t" r="r" b="b"/>
            <a:pathLst>
              <a:path w="3228975">
                <a:moveTo>
                  <a:pt x="0" y="0"/>
                </a:moveTo>
                <a:lnTo>
                  <a:pt x="3228975" y="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2287" y="2790126"/>
            <a:ext cx="3184525" cy="299212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30"/>
              </a:spcBef>
              <a:tabLst>
                <a:tab pos="355600" algn="l"/>
                <a:tab pos="356235" algn="l"/>
              </a:tabLst>
            </a:pPr>
            <a:r>
              <a:rPr sz="1700" spc="5" dirty="0">
                <a:latin typeface="Calibri"/>
                <a:cs typeface="Calibri"/>
              </a:rPr>
              <a:t>August </a:t>
            </a:r>
            <a:r>
              <a:rPr sz="1700" spc="20" dirty="0">
                <a:latin typeface="Calibri"/>
                <a:cs typeface="Calibri"/>
              </a:rPr>
              <a:t>15,</a:t>
            </a:r>
            <a:r>
              <a:rPr sz="1700" spc="-150" dirty="0">
                <a:latin typeface="Calibri"/>
                <a:cs typeface="Calibri"/>
              </a:rPr>
              <a:t> </a:t>
            </a:r>
            <a:r>
              <a:rPr sz="1700" spc="25" dirty="0">
                <a:latin typeface="Calibri"/>
                <a:cs typeface="Calibri"/>
              </a:rPr>
              <a:t>2014</a:t>
            </a:r>
            <a:endParaRPr sz="17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0200"/>
              </a:lnSpc>
              <a:spcBef>
                <a:spcPts val="434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spc="-15" dirty="0">
                <a:latin typeface="Calibri"/>
                <a:cs typeface="Calibri"/>
              </a:rPr>
              <a:t>Yazidis </a:t>
            </a:r>
            <a:r>
              <a:rPr sz="1700" spc="-5" dirty="0">
                <a:latin typeface="Calibri"/>
                <a:cs typeface="Calibri"/>
              </a:rPr>
              <a:t>were given </a:t>
            </a:r>
            <a:r>
              <a:rPr sz="1700" spc="10" dirty="0">
                <a:latin typeface="Calibri"/>
                <a:cs typeface="Calibri"/>
              </a:rPr>
              <a:t>an  </a:t>
            </a:r>
            <a:r>
              <a:rPr sz="1700" dirty="0">
                <a:latin typeface="Calibri"/>
                <a:cs typeface="Calibri"/>
              </a:rPr>
              <a:t>ultimatum: convert </a:t>
            </a:r>
            <a:r>
              <a:rPr sz="1700" spc="20" dirty="0">
                <a:latin typeface="Calibri"/>
                <a:cs typeface="Calibri"/>
              </a:rPr>
              <a:t>to </a:t>
            </a:r>
            <a:r>
              <a:rPr sz="1700" spc="5" dirty="0">
                <a:latin typeface="Calibri"/>
                <a:cs typeface="Calibri"/>
              </a:rPr>
              <a:t>Islam or  </a:t>
            </a:r>
            <a:r>
              <a:rPr sz="1700" spc="10" dirty="0">
                <a:latin typeface="Calibri"/>
                <a:cs typeface="Calibri"/>
              </a:rPr>
              <a:t>be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executed.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15" dirty="0">
                <a:latin typeface="Calibri"/>
                <a:cs typeface="Calibri"/>
              </a:rPr>
              <a:t>More</a:t>
            </a:r>
            <a:r>
              <a:rPr sz="1700" spc="-130" dirty="0">
                <a:latin typeface="Calibri"/>
                <a:cs typeface="Calibri"/>
              </a:rPr>
              <a:t> </a:t>
            </a:r>
            <a:r>
              <a:rPr sz="1700" spc="15" dirty="0">
                <a:latin typeface="Calibri"/>
                <a:cs typeface="Calibri"/>
              </a:rPr>
              <a:t>than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20" dirty="0">
                <a:latin typeface="Calibri"/>
                <a:cs typeface="Calibri"/>
              </a:rPr>
              <a:t>80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men  in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-5" dirty="0">
                <a:latin typeface="Calibri"/>
                <a:cs typeface="Calibri"/>
              </a:rPr>
              <a:t>village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spc="20" dirty="0">
                <a:latin typeface="Calibri"/>
                <a:cs typeface="Calibri"/>
              </a:rPr>
              <a:t>Kojo </a:t>
            </a:r>
            <a:r>
              <a:rPr sz="1700" spc="-5" dirty="0">
                <a:latin typeface="Calibri"/>
                <a:cs typeface="Calibri"/>
              </a:rPr>
              <a:t>were </a:t>
            </a:r>
            <a:r>
              <a:rPr sz="1700" spc="-15" dirty="0">
                <a:latin typeface="Calibri"/>
                <a:cs typeface="Calibri"/>
              </a:rPr>
              <a:t>killed  </a:t>
            </a:r>
            <a:r>
              <a:rPr sz="1700" dirty="0">
                <a:latin typeface="Calibri"/>
                <a:cs typeface="Calibri"/>
              </a:rPr>
              <a:t>during </a:t>
            </a:r>
            <a:r>
              <a:rPr sz="1700" spc="10" dirty="0">
                <a:latin typeface="Calibri"/>
                <a:cs typeface="Calibri"/>
              </a:rPr>
              <a:t>transport. </a:t>
            </a:r>
            <a:r>
              <a:rPr sz="1700" spc="5" dirty="0">
                <a:latin typeface="Calibri"/>
                <a:cs typeface="Calibri"/>
              </a:rPr>
              <a:t>The </a:t>
            </a:r>
            <a:r>
              <a:rPr sz="1700" dirty="0">
                <a:latin typeface="Calibri"/>
                <a:cs typeface="Calibri"/>
              </a:rPr>
              <a:t>entire  male population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spc="10" dirty="0">
                <a:latin typeface="Calibri"/>
                <a:cs typeface="Calibri"/>
              </a:rPr>
              <a:t>Kocho  </a:t>
            </a:r>
            <a:r>
              <a:rPr sz="1700" spc="5" dirty="0">
                <a:latin typeface="Calibri"/>
                <a:cs typeface="Calibri"/>
              </a:rPr>
              <a:t>(around </a:t>
            </a:r>
            <a:r>
              <a:rPr sz="1700" spc="25" dirty="0">
                <a:latin typeface="Calibri"/>
                <a:cs typeface="Calibri"/>
              </a:rPr>
              <a:t>400 </a:t>
            </a:r>
            <a:r>
              <a:rPr sz="1700" spc="-5" dirty="0">
                <a:latin typeface="Calibri"/>
                <a:cs typeface="Calibri"/>
              </a:rPr>
              <a:t>men) </a:t>
            </a:r>
            <a:r>
              <a:rPr lang="en-US" sz="1700" spc="-5" dirty="0">
                <a:latin typeface="Calibri"/>
                <a:cs typeface="Calibri"/>
              </a:rPr>
              <a:t>was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also  </a:t>
            </a:r>
            <a:r>
              <a:rPr sz="1700" spc="-5" dirty="0">
                <a:latin typeface="Calibri"/>
                <a:cs typeface="Calibri"/>
              </a:rPr>
              <a:t>executed. </a:t>
            </a:r>
            <a:r>
              <a:rPr sz="1700" spc="20" dirty="0">
                <a:latin typeface="Calibri"/>
                <a:cs typeface="Calibri"/>
              </a:rPr>
              <a:t>Up to </a:t>
            </a:r>
            <a:r>
              <a:rPr sz="1700" spc="25" dirty="0">
                <a:latin typeface="Calibri"/>
                <a:cs typeface="Calibri"/>
              </a:rPr>
              <a:t>1,000 </a:t>
            </a:r>
            <a:r>
              <a:rPr sz="1700" spc="-10" dirty="0">
                <a:latin typeface="Calibri"/>
                <a:cs typeface="Calibri"/>
              </a:rPr>
              <a:t>women  </a:t>
            </a:r>
            <a:r>
              <a:rPr sz="1700" spc="10" dirty="0">
                <a:latin typeface="Calibri"/>
                <a:cs typeface="Calibri"/>
              </a:rPr>
              <a:t>and </a:t>
            </a:r>
            <a:r>
              <a:rPr sz="1700" dirty="0">
                <a:latin typeface="Calibri"/>
                <a:cs typeface="Calibri"/>
              </a:rPr>
              <a:t>children </a:t>
            </a:r>
            <a:r>
              <a:rPr sz="1700" spc="-5" dirty="0">
                <a:latin typeface="Calibri"/>
                <a:cs typeface="Calibri"/>
              </a:rPr>
              <a:t>were </a:t>
            </a:r>
            <a:r>
              <a:rPr sz="1700" spc="10" dirty="0">
                <a:latin typeface="Calibri"/>
                <a:cs typeface="Calibri"/>
              </a:rPr>
              <a:t>abducted </a:t>
            </a:r>
            <a:r>
              <a:rPr sz="1700" dirty="0">
                <a:latin typeface="Calibri"/>
                <a:cs typeface="Calibri"/>
              </a:rPr>
              <a:t>for  refusing </a:t>
            </a:r>
            <a:r>
              <a:rPr sz="1700" spc="20" dirty="0">
                <a:latin typeface="Calibri"/>
                <a:cs typeface="Calibri"/>
              </a:rPr>
              <a:t>to</a:t>
            </a:r>
            <a:r>
              <a:rPr sz="1700" spc="-10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convert.</a:t>
            </a:r>
          </a:p>
        </p:txBody>
      </p:sp>
      <p:sp>
        <p:nvSpPr>
          <p:cNvPr id="7" name="object 7"/>
          <p:cNvSpPr/>
          <p:nvPr/>
        </p:nvSpPr>
        <p:spPr>
          <a:xfrm>
            <a:off x="8020050" y="0"/>
            <a:ext cx="1123950" cy="6858000"/>
          </a:xfrm>
          <a:custGeom>
            <a:avLst/>
            <a:gdLst/>
            <a:ahLst/>
            <a:cxnLst/>
            <a:rect l="l" t="t" r="r" b="b"/>
            <a:pathLst>
              <a:path w="1123950" h="6858000">
                <a:moveTo>
                  <a:pt x="0" y="6858000"/>
                </a:moveTo>
                <a:lnTo>
                  <a:pt x="1123950" y="6858000"/>
                </a:lnTo>
                <a:lnTo>
                  <a:pt x="11239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4800" y="485711"/>
            <a:ext cx="4805426" cy="6138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7200" y="514350"/>
            <a:ext cx="4505325" cy="5838825"/>
          </a:xfrm>
          <a:custGeom>
            <a:avLst/>
            <a:gdLst/>
            <a:ahLst/>
            <a:cxnLst/>
            <a:rect l="l" t="t" r="r" b="b"/>
            <a:pathLst>
              <a:path w="4505325" h="5838825">
                <a:moveTo>
                  <a:pt x="0" y="5838825"/>
                </a:moveTo>
                <a:lnTo>
                  <a:pt x="4505325" y="5838825"/>
                </a:lnTo>
                <a:lnTo>
                  <a:pt x="4505325" y="0"/>
                </a:lnTo>
                <a:lnTo>
                  <a:pt x="0" y="0"/>
                </a:lnTo>
                <a:lnTo>
                  <a:pt x="0" y="5838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6275" y="800100"/>
            <a:ext cx="4067175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466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543298"/>
            <a:ext cx="9143999" cy="3314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95375" y="4391025"/>
            <a:ext cx="619125" cy="704850"/>
          </a:xfrm>
          <a:custGeom>
            <a:avLst/>
            <a:gdLst/>
            <a:ahLst/>
            <a:cxnLst/>
            <a:rect l="l" t="t" r="r" b="b"/>
            <a:pathLst>
              <a:path w="619125" h="704850">
                <a:moveTo>
                  <a:pt x="309499" y="0"/>
                </a:moveTo>
                <a:lnTo>
                  <a:pt x="263769" y="3820"/>
                </a:lnTo>
                <a:lnTo>
                  <a:pt x="220121" y="14917"/>
                </a:lnTo>
                <a:lnTo>
                  <a:pt x="179034" y="32746"/>
                </a:lnTo>
                <a:lnTo>
                  <a:pt x="140985" y="56764"/>
                </a:lnTo>
                <a:lnTo>
                  <a:pt x="106456" y="86426"/>
                </a:lnTo>
                <a:lnTo>
                  <a:pt x="75924" y="121187"/>
                </a:lnTo>
                <a:lnTo>
                  <a:pt x="49869" y="160502"/>
                </a:lnTo>
                <a:lnTo>
                  <a:pt x="28770" y="203828"/>
                </a:lnTo>
                <a:lnTo>
                  <a:pt x="13106" y="250620"/>
                </a:lnTo>
                <a:lnTo>
                  <a:pt x="3356" y="300334"/>
                </a:lnTo>
                <a:lnTo>
                  <a:pt x="0" y="352425"/>
                </a:lnTo>
                <a:lnTo>
                  <a:pt x="3356" y="404515"/>
                </a:lnTo>
                <a:lnTo>
                  <a:pt x="13106" y="454229"/>
                </a:lnTo>
                <a:lnTo>
                  <a:pt x="28770" y="501021"/>
                </a:lnTo>
                <a:lnTo>
                  <a:pt x="49869" y="544347"/>
                </a:lnTo>
                <a:lnTo>
                  <a:pt x="75924" y="583662"/>
                </a:lnTo>
                <a:lnTo>
                  <a:pt x="106456" y="618423"/>
                </a:lnTo>
                <a:lnTo>
                  <a:pt x="140985" y="648085"/>
                </a:lnTo>
                <a:lnTo>
                  <a:pt x="179034" y="672103"/>
                </a:lnTo>
                <a:lnTo>
                  <a:pt x="220121" y="689932"/>
                </a:lnTo>
                <a:lnTo>
                  <a:pt x="263769" y="701029"/>
                </a:lnTo>
                <a:lnTo>
                  <a:pt x="309499" y="704850"/>
                </a:lnTo>
                <a:lnTo>
                  <a:pt x="355268" y="701029"/>
                </a:lnTo>
                <a:lnTo>
                  <a:pt x="398947" y="689932"/>
                </a:lnTo>
                <a:lnTo>
                  <a:pt x="440058" y="672103"/>
                </a:lnTo>
                <a:lnTo>
                  <a:pt x="478123" y="648085"/>
                </a:lnTo>
                <a:lnTo>
                  <a:pt x="512663" y="618423"/>
                </a:lnTo>
                <a:lnTo>
                  <a:pt x="543201" y="583662"/>
                </a:lnTo>
                <a:lnTo>
                  <a:pt x="569259" y="544347"/>
                </a:lnTo>
                <a:lnTo>
                  <a:pt x="590358" y="501021"/>
                </a:lnTo>
                <a:lnTo>
                  <a:pt x="606021" y="454229"/>
                </a:lnTo>
                <a:lnTo>
                  <a:pt x="615769" y="404515"/>
                </a:lnTo>
                <a:lnTo>
                  <a:pt x="619125" y="352425"/>
                </a:lnTo>
                <a:lnTo>
                  <a:pt x="615769" y="300334"/>
                </a:lnTo>
                <a:lnTo>
                  <a:pt x="606021" y="250620"/>
                </a:lnTo>
                <a:lnTo>
                  <a:pt x="590358" y="203828"/>
                </a:lnTo>
                <a:lnTo>
                  <a:pt x="569259" y="160502"/>
                </a:lnTo>
                <a:lnTo>
                  <a:pt x="543201" y="121187"/>
                </a:lnTo>
                <a:lnTo>
                  <a:pt x="512663" y="86426"/>
                </a:lnTo>
                <a:lnTo>
                  <a:pt x="478123" y="56764"/>
                </a:lnTo>
                <a:lnTo>
                  <a:pt x="440058" y="32746"/>
                </a:lnTo>
                <a:lnTo>
                  <a:pt x="398947" y="14917"/>
                </a:lnTo>
                <a:lnTo>
                  <a:pt x="355268" y="3820"/>
                </a:lnTo>
                <a:lnTo>
                  <a:pt x="3094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55027" y="4737735"/>
            <a:ext cx="3262629" cy="10979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55575" marR="5080" indent="-143510">
              <a:lnSpc>
                <a:spcPct val="100000"/>
              </a:lnSpc>
              <a:spcBef>
                <a:spcPts val="130"/>
              </a:spcBef>
            </a:pPr>
            <a:r>
              <a:rPr sz="3500" spc="-25" dirty="0">
                <a:latin typeface="Calibri"/>
                <a:cs typeface="Calibri"/>
              </a:rPr>
              <a:t>First </a:t>
            </a:r>
            <a:r>
              <a:rPr sz="3500" dirty="0">
                <a:latin typeface="Calibri"/>
                <a:cs typeface="Calibri"/>
              </a:rPr>
              <a:t>International  </a:t>
            </a:r>
            <a:r>
              <a:rPr sz="3500" spc="-5" dirty="0">
                <a:latin typeface="Calibri"/>
                <a:cs typeface="Calibri"/>
              </a:rPr>
              <a:t>Report</a:t>
            </a:r>
            <a:r>
              <a:rPr sz="3500" spc="-135" dirty="0">
                <a:latin typeface="Calibri"/>
                <a:cs typeface="Calibri"/>
              </a:rPr>
              <a:t> </a:t>
            </a:r>
            <a:r>
              <a:rPr sz="3500" spc="-5" dirty="0">
                <a:latin typeface="Calibri"/>
                <a:cs typeface="Calibri"/>
              </a:rPr>
              <a:t>Released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6490" y="4478337"/>
            <a:ext cx="3465829" cy="181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sz="1500" spc="10" dirty="0">
                <a:latin typeface="Calibri"/>
                <a:cs typeface="Calibri"/>
              </a:rPr>
              <a:t>September </a:t>
            </a:r>
            <a:r>
              <a:rPr sz="1500" spc="-10" dirty="0">
                <a:latin typeface="Calibri"/>
                <a:cs typeface="Calibri"/>
              </a:rPr>
              <a:t>26,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2014</a:t>
            </a:r>
            <a:endParaRPr sz="1500" dirty="0">
              <a:latin typeface="Calibri"/>
              <a:cs typeface="Calibri"/>
            </a:endParaRPr>
          </a:p>
          <a:p>
            <a:pPr marL="355600" marR="5080" indent="-343535">
              <a:lnSpc>
                <a:spcPct val="803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spc="-15" dirty="0">
                <a:latin typeface="Calibri"/>
                <a:cs typeface="Calibri"/>
              </a:rPr>
              <a:t>OHCHR </a:t>
            </a:r>
            <a:r>
              <a:rPr sz="1500" spc="20" dirty="0">
                <a:latin typeface="Calibri"/>
                <a:cs typeface="Calibri"/>
              </a:rPr>
              <a:t>and </a:t>
            </a:r>
            <a:r>
              <a:rPr sz="1500" spc="5" dirty="0">
                <a:latin typeface="Calibri"/>
                <a:cs typeface="Calibri"/>
              </a:rPr>
              <a:t>UNAMI released </a:t>
            </a:r>
            <a:r>
              <a:rPr sz="1500" dirty="0">
                <a:latin typeface="Calibri"/>
                <a:cs typeface="Calibri"/>
              </a:rPr>
              <a:t>a  </a:t>
            </a:r>
            <a:r>
              <a:rPr sz="1500" spc="10" dirty="0">
                <a:latin typeface="Calibri"/>
                <a:cs typeface="Calibri"/>
              </a:rPr>
              <a:t>report </a:t>
            </a:r>
            <a:r>
              <a:rPr sz="1500" spc="15" dirty="0">
                <a:latin typeface="Calibri"/>
                <a:cs typeface="Calibri"/>
              </a:rPr>
              <a:t>on </a:t>
            </a:r>
            <a:r>
              <a:rPr sz="1500" spc="5" dirty="0">
                <a:latin typeface="Calibri"/>
                <a:cs typeface="Calibri"/>
              </a:rPr>
              <a:t>Sept. </a:t>
            </a:r>
            <a:r>
              <a:rPr sz="1500" spc="-5" dirty="0">
                <a:latin typeface="Calibri"/>
                <a:cs typeface="Calibri"/>
              </a:rPr>
              <a:t>26 </a:t>
            </a:r>
            <a:r>
              <a:rPr sz="1500" spc="20" dirty="0">
                <a:latin typeface="Calibri"/>
                <a:cs typeface="Calibri"/>
              </a:rPr>
              <a:t>detailing </a:t>
            </a: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spc="5" dirty="0">
                <a:latin typeface="Calibri"/>
                <a:cs typeface="Calibri"/>
              </a:rPr>
              <a:t>Yazidi  genocide </a:t>
            </a:r>
            <a:r>
              <a:rPr sz="1500" spc="20" dirty="0">
                <a:latin typeface="Calibri"/>
                <a:cs typeface="Calibri"/>
              </a:rPr>
              <a:t>throughout </a:t>
            </a:r>
            <a:r>
              <a:rPr sz="1500" spc="10" dirty="0">
                <a:latin typeface="Calibri"/>
                <a:cs typeface="Calibri"/>
              </a:rPr>
              <a:t>August </a:t>
            </a:r>
            <a:r>
              <a:rPr sz="1500" spc="-10" dirty="0">
                <a:latin typeface="Calibri"/>
                <a:cs typeface="Calibri"/>
              </a:rPr>
              <a:t>2014. </a:t>
            </a:r>
            <a:r>
              <a:rPr sz="1500" spc="15" dirty="0">
                <a:latin typeface="Calibri"/>
                <a:cs typeface="Calibri"/>
              </a:rPr>
              <a:t>The  </a:t>
            </a:r>
            <a:r>
              <a:rPr sz="1500" spc="10" dirty="0">
                <a:latin typeface="Calibri"/>
                <a:cs typeface="Calibri"/>
              </a:rPr>
              <a:t>report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stated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20" dirty="0">
                <a:latin typeface="Calibri"/>
                <a:cs typeface="Calibri"/>
              </a:rPr>
              <a:t>that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1,600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-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1,800</a:t>
            </a:r>
            <a:r>
              <a:rPr sz="1500" spc="15" dirty="0">
                <a:latin typeface="Calibri"/>
                <a:cs typeface="Calibri"/>
              </a:rPr>
              <a:t> or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more  </a:t>
            </a:r>
            <a:r>
              <a:rPr sz="1500" spc="10" dirty="0">
                <a:latin typeface="Calibri"/>
                <a:cs typeface="Calibri"/>
              </a:rPr>
              <a:t>Yazidis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were</a:t>
            </a:r>
            <a:r>
              <a:rPr sz="1500" spc="-12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murdered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by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ISIS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spc="20" dirty="0">
                <a:latin typeface="Calibri"/>
                <a:cs typeface="Calibri"/>
              </a:rPr>
              <a:t>militant</a:t>
            </a:r>
            <a:r>
              <a:rPr lang="en-US" sz="1500" spc="20" dirty="0">
                <a:latin typeface="Calibri"/>
                <a:cs typeface="Calibri"/>
              </a:rPr>
              <a:t>s</a:t>
            </a:r>
            <a:r>
              <a:rPr sz="1500" spc="20" dirty="0">
                <a:latin typeface="Calibri"/>
                <a:cs typeface="Calibri"/>
              </a:rPr>
              <a:t>.</a:t>
            </a:r>
            <a:endParaRPr sz="1500" dirty="0">
              <a:latin typeface="Calibri"/>
              <a:cs typeface="Calibri"/>
            </a:endParaRPr>
          </a:p>
          <a:p>
            <a:pPr marL="355600" marR="95885" indent="-343535" algn="just">
              <a:lnSpc>
                <a:spcPct val="81400"/>
              </a:lnSpc>
              <a:spcBef>
                <a:spcPts val="335"/>
              </a:spcBef>
              <a:buFont typeface="Arial"/>
              <a:buChar char="•"/>
              <a:tabLst>
                <a:tab pos="356235" algn="l"/>
              </a:tabLst>
            </a:pPr>
            <a:r>
              <a:rPr sz="1500" dirty="0">
                <a:latin typeface="Calibri"/>
                <a:cs typeface="Calibri"/>
              </a:rPr>
              <a:t>Later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estimates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showed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the</a:t>
            </a:r>
            <a:r>
              <a:rPr sz="1500" spc="-11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number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of  </a:t>
            </a:r>
            <a:r>
              <a:rPr sz="1500" spc="10" dirty="0">
                <a:latin typeface="Calibri"/>
                <a:cs typeface="Calibri"/>
              </a:rPr>
              <a:t>murdered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Yazidis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was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closer</a:t>
            </a:r>
            <a:r>
              <a:rPr sz="1500" spc="-12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to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3,000</a:t>
            </a:r>
            <a:r>
              <a:rPr sz="1500" dirty="0">
                <a:latin typeface="Calibri"/>
                <a:cs typeface="Calibri"/>
              </a:rPr>
              <a:t> -  </a:t>
            </a:r>
            <a:r>
              <a:rPr sz="1500" spc="-10" dirty="0">
                <a:latin typeface="Calibri"/>
                <a:cs typeface="Calibri"/>
              </a:rPr>
              <a:t>5,000.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0715" y="4008437"/>
            <a:ext cx="1895475" cy="190627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142875" algn="ctr">
              <a:lnSpc>
                <a:spcPct val="101200"/>
              </a:lnSpc>
              <a:spcBef>
                <a:spcPts val="80"/>
              </a:spcBef>
            </a:pPr>
            <a:r>
              <a:rPr sz="3050" spc="15" dirty="0">
                <a:latin typeface="Calibri"/>
                <a:cs typeface="Calibri"/>
              </a:rPr>
              <a:t>Council</a:t>
            </a:r>
            <a:r>
              <a:rPr lang="en-US" sz="3050" spc="15" dirty="0">
                <a:latin typeface="Calibri"/>
                <a:cs typeface="Calibri"/>
              </a:rPr>
              <a:t> </a:t>
            </a:r>
            <a:r>
              <a:rPr sz="3050" spc="20" dirty="0">
                <a:latin typeface="Calibri"/>
                <a:cs typeface="Calibri"/>
              </a:rPr>
              <a:t>of</a:t>
            </a:r>
            <a:r>
              <a:rPr lang="en-US" sz="3050" spc="20" dirty="0">
                <a:latin typeface="Calibri"/>
                <a:cs typeface="Calibri"/>
              </a:rPr>
              <a:t> </a:t>
            </a:r>
            <a:r>
              <a:rPr sz="3050" dirty="0">
                <a:latin typeface="Calibri"/>
                <a:cs typeface="Calibri"/>
              </a:rPr>
              <a:t>Europe's  </a:t>
            </a:r>
            <a:r>
              <a:rPr sz="3050" spc="10" dirty="0">
                <a:latin typeface="Calibri"/>
                <a:cs typeface="Calibri"/>
              </a:rPr>
              <a:t>Assembly  </a:t>
            </a:r>
            <a:r>
              <a:rPr sz="3050" spc="-90" dirty="0">
                <a:latin typeface="Calibri"/>
                <a:cs typeface="Calibri"/>
              </a:rPr>
              <a:t>R</a:t>
            </a:r>
            <a:r>
              <a:rPr sz="3050" spc="-25" dirty="0">
                <a:latin typeface="Calibri"/>
                <a:cs typeface="Calibri"/>
              </a:rPr>
              <a:t>e</a:t>
            </a:r>
            <a:r>
              <a:rPr sz="3050" spc="-20" dirty="0">
                <a:latin typeface="Calibri"/>
                <a:cs typeface="Calibri"/>
              </a:rPr>
              <a:t>c</a:t>
            </a:r>
            <a:r>
              <a:rPr sz="3050" spc="30" dirty="0">
                <a:latin typeface="Calibri"/>
                <a:cs typeface="Calibri"/>
              </a:rPr>
              <a:t>o</a:t>
            </a:r>
            <a:r>
              <a:rPr sz="3050" spc="-15" dirty="0">
                <a:latin typeface="Calibri"/>
                <a:cs typeface="Calibri"/>
              </a:rPr>
              <a:t>g</a:t>
            </a:r>
            <a:r>
              <a:rPr sz="3050" spc="35" dirty="0">
                <a:latin typeface="Calibri"/>
                <a:cs typeface="Calibri"/>
              </a:rPr>
              <a:t>n</a:t>
            </a:r>
            <a:r>
              <a:rPr sz="3050" spc="-30" dirty="0">
                <a:latin typeface="Calibri"/>
                <a:cs typeface="Calibri"/>
              </a:rPr>
              <a:t>i</a:t>
            </a:r>
            <a:r>
              <a:rPr sz="3050" spc="20" dirty="0">
                <a:latin typeface="Calibri"/>
                <a:cs typeface="Calibri"/>
              </a:rPr>
              <a:t>t</a:t>
            </a:r>
            <a:r>
              <a:rPr sz="3050" spc="-30" dirty="0">
                <a:latin typeface="Calibri"/>
                <a:cs typeface="Calibri"/>
              </a:rPr>
              <a:t>i</a:t>
            </a:r>
            <a:r>
              <a:rPr sz="3050" spc="30" dirty="0">
                <a:latin typeface="Calibri"/>
                <a:cs typeface="Calibri"/>
              </a:rPr>
              <a:t>o</a:t>
            </a:r>
            <a:r>
              <a:rPr sz="3050" spc="10" dirty="0">
                <a:latin typeface="Calibri"/>
                <a:cs typeface="Calibri"/>
              </a:rPr>
              <a:t>n</a:t>
            </a:r>
            <a:endParaRPr sz="305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50183" y="3887787"/>
            <a:ext cx="167449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sz="1500" spc="10" dirty="0">
                <a:latin typeface="Calibri"/>
                <a:cs typeface="Calibri"/>
              </a:rPr>
              <a:t>January </a:t>
            </a:r>
            <a:r>
              <a:rPr sz="1500" spc="-10" dirty="0">
                <a:latin typeface="Calibri"/>
                <a:cs typeface="Calibri"/>
              </a:rPr>
              <a:t>26,</a:t>
            </a:r>
            <a:r>
              <a:rPr sz="1500" spc="-16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2016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50183" y="4164393"/>
            <a:ext cx="5444490" cy="189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spc="5" dirty="0">
                <a:latin typeface="Calibri"/>
                <a:cs typeface="Calibri"/>
              </a:rPr>
              <a:t>Parliamentary </a:t>
            </a:r>
            <a:r>
              <a:rPr sz="1500" spc="10" dirty="0">
                <a:latin typeface="Calibri"/>
                <a:cs typeface="Calibri"/>
              </a:rPr>
              <a:t>Assembly </a:t>
            </a:r>
            <a:r>
              <a:rPr sz="1500" spc="15" dirty="0">
                <a:latin typeface="Calibri"/>
                <a:cs typeface="Calibri"/>
              </a:rPr>
              <a:t>of the </a:t>
            </a:r>
            <a:r>
              <a:rPr sz="1500" spc="10" dirty="0">
                <a:latin typeface="Calibri"/>
                <a:cs typeface="Calibri"/>
              </a:rPr>
              <a:t>Council </a:t>
            </a:r>
            <a:r>
              <a:rPr sz="1500" spc="15" dirty="0">
                <a:latin typeface="Calibri"/>
                <a:cs typeface="Calibri"/>
              </a:rPr>
              <a:t>of Europe </a:t>
            </a:r>
            <a:r>
              <a:rPr sz="1500" spc="5" dirty="0">
                <a:latin typeface="Calibri"/>
                <a:cs typeface="Calibri"/>
              </a:rPr>
              <a:t>voted  </a:t>
            </a:r>
            <a:r>
              <a:rPr sz="1500" spc="15" dirty="0">
                <a:latin typeface="Calibri"/>
                <a:cs typeface="Calibri"/>
              </a:rPr>
              <a:t>nearly unanimously </a:t>
            </a:r>
            <a:r>
              <a:rPr sz="1500" spc="5" dirty="0">
                <a:latin typeface="Calibri"/>
                <a:cs typeface="Calibri"/>
              </a:rPr>
              <a:t>to declare </a:t>
            </a:r>
            <a:r>
              <a:rPr sz="1500" spc="15" dirty="0">
                <a:latin typeface="Calibri"/>
                <a:cs typeface="Calibri"/>
              </a:rPr>
              <a:t>that </a:t>
            </a:r>
            <a:r>
              <a:rPr sz="1500" spc="-5" dirty="0">
                <a:latin typeface="Calibri"/>
                <a:cs typeface="Calibri"/>
              </a:rPr>
              <a:t>ISIS </a:t>
            </a:r>
            <a:r>
              <a:rPr sz="1500" spc="10" dirty="0">
                <a:latin typeface="Calibri"/>
                <a:cs typeface="Calibri"/>
              </a:rPr>
              <a:t>is committing </a:t>
            </a:r>
            <a:r>
              <a:rPr sz="1500" spc="5" dirty="0">
                <a:latin typeface="Calibri"/>
                <a:cs typeface="Calibri"/>
              </a:rPr>
              <a:t>genocide  </a:t>
            </a:r>
            <a:r>
              <a:rPr sz="1500" spc="15" dirty="0">
                <a:latin typeface="Calibri"/>
                <a:cs typeface="Calibri"/>
              </a:rPr>
              <a:t>and other serious </a:t>
            </a:r>
            <a:r>
              <a:rPr sz="1500" spc="5" dirty="0">
                <a:latin typeface="Calibri"/>
                <a:cs typeface="Calibri"/>
              </a:rPr>
              <a:t>international </a:t>
            </a:r>
            <a:r>
              <a:rPr sz="1500" dirty="0">
                <a:latin typeface="Calibri"/>
                <a:cs typeface="Calibri"/>
              </a:rPr>
              <a:t>crimes. </a:t>
            </a:r>
            <a:r>
              <a:rPr sz="1500" spc="15" dirty="0">
                <a:latin typeface="Calibri"/>
                <a:cs typeface="Calibri"/>
              </a:rPr>
              <a:t>The resolution, </a:t>
            </a:r>
            <a:r>
              <a:rPr sz="1500" spc="5" dirty="0">
                <a:latin typeface="Calibri"/>
                <a:cs typeface="Calibri"/>
              </a:rPr>
              <a:t>entitled  </a:t>
            </a:r>
            <a:r>
              <a:rPr sz="1500" spc="-5" dirty="0">
                <a:latin typeface="Calibri"/>
                <a:cs typeface="Calibri"/>
              </a:rPr>
              <a:t>“Foreign </a:t>
            </a:r>
            <a:r>
              <a:rPr sz="1500" dirty="0">
                <a:latin typeface="Calibri"/>
                <a:cs typeface="Calibri"/>
              </a:rPr>
              <a:t>fighters </a:t>
            </a:r>
            <a:r>
              <a:rPr sz="1500" spc="10" dirty="0">
                <a:latin typeface="Calibri"/>
                <a:cs typeface="Calibri"/>
              </a:rPr>
              <a:t>in </a:t>
            </a:r>
            <a:r>
              <a:rPr sz="1500" dirty="0">
                <a:latin typeface="Calibri"/>
                <a:cs typeface="Calibri"/>
              </a:rPr>
              <a:t>Syria </a:t>
            </a:r>
            <a:r>
              <a:rPr sz="1500" spc="15" dirty="0">
                <a:latin typeface="Calibri"/>
                <a:cs typeface="Calibri"/>
              </a:rPr>
              <a:t>and </a:t>
            </a:r>
            <a:r>
              <a:rPr sz="1500" spc="-20" dirty="0">
                <a:latin typeface="Calibri"/>
                <a:cs typeface="Calibri"/>
              </a:rPr>
              <a:t>Iraq”, </a:t>
            </a:r>
            <a:r>
              <a:rPr sz="1500" dirty="0">
                <a:latin typeface="Calibri"/>
                <a:cs typeface="Calibri"/>
              </a:rPr>
              <a:t>recognized </a:t>
            </a:r>
            <a:r>
              <a:rPr sz="1500" spc="15" dirty="0">
                <a:latin typeface="Calibri"/>
                <a:cs typeface="Calibri"/>
              </a:rPr>
              <a:t>that </a:t>
            </a:r>
            <a:r>
              <a:rPr sz="1500" spc="10" dirty="0">
                <a:latin typeface="Calibri"/>
                <a:cs typeface="Calibri"/>
              </a:rPr>
              <a:t>“individuals  </a:t>
            </a:r>
            <a:r>
              <a:rPr sz="1500" dirty="0">
                <a:latin typeface="Calibri"/>
                <a:cs typeface="Calibri"/>
              </a:rPr>
              <a:t>who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act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in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the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name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of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terrorist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entity</a:t>
            </a:r>
            <a:r>
              <a:rPr sz="1500" spc="-1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which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calls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itself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Da’ish  (ISIS)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have</a:t>
            </a:r>
            <a:r>
              <a:rPr sz="1500" spc="-12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perpetrated</a:t>
            </a:r>
            <a:r>
              <a:rPr sz="1500" spc="-15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acts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of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genocide…”</a:t>
            </a:r>
            <a:endParaRPr sz="1500" dirty="0">
              <a:latin typeface="Calibri"/>
              <a:cs typeface="Calibri"/>
            </a:endParaRPr>
          </a:p>
          <a:p>
            <a:pPr marL="355600" marR="783590" indent="-343535">
              <a:lnSpc>
                <a:spcPct val="100000"/>
              </a:lnSpc>
              <a:spcBef>
                <a:spcPts val="3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15" dirty="0">
                <a:latin typeface="Calibri"/>
                <a:cs typeface="Calibri"/>
              </a:rPr>
              <a:t>The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Assembly</a:t>
            </a:r>
            <a:r>
              <a:rPr sz="1500" spc="-12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called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on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its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47</a:t>
            </a:r>
            <a:r>
              <a:rPr sz="1500" spc="2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Member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States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to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take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all  </a:t>
            </a:r>
            <a:r>
              <a:rPr sz="1500" spc="5" dirty="0">
                <a:latin typeface="Calibri"/>
                <a:cs typeface="Calibri"/>
              </a:rPr>
              <a:t>necessary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measures.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6985" y="352424"/>
            <a:ext cx="2273935" cy="160718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5080" indent="209550" algn="just">
              <a:lnSpc>
                <a:spcPct val="91700"/>
              </a:lnSpc>
              <a:spcBef>
                <a:spcPts val="490"/>
              </a:spcBef>
            </a:pPr>
            <a:r>
              <a:rPr sz="3650" spc="-5" dirty="0">
                <a:solidFill>
                  <a:srgbClr val="000000"/>
                </a:solidFill>
              </a:rPr>
              <a:t>European  </a:t>
            </a:r>
            <a:r>
              <a:rPr sz="3650" spc="-15" dirty="0">
                <a:solidFill>
                  <a:srgbClr val="000000"/>
                </a:solidFill>
              </a:rPr>
              <a:t>Parliament  </a:t>
            </a:r>
            <a:r>
              <a:rPr sz="3650" spc="-30" dirty="0">
                <a:solidFill>
                  <a:srgbClr val="000000"/>
                </a:solidFill>
              </a:rPr>
              <a:t>R</a:t>
            </a:r>
            <a:r>
              <a:rPr sz="3650" spc="-20" dirty="0">
                <a:solidFill>
                  <a:srgbClr val="000000"/>
                </a:solidFill>
              </a:rPr>
              <a:t>e</a:t>
            </a:r>
            <a:r>
              <a:rPr sz="3650" spc="25" dirty="0">
                <a:solidFill>
                  <a:srgbClr val="000000"/>
                </a:solidFill>
              </a:rPr>
              <a:t>c</a:t>
            </a:r>
            <a:r>
              <a:rPr sz="3650" spc="20" dirty="0">
                <a:solidFill>
                  <a:srgbClr val="000000"/>
                </a:solidFill>
              </a:rPr>
              <a:t>o</a:t>
            </a:r>
            <a:r>
              <a:rPr sz="3650" spc="10" dirty="0">
                <a:solidFill>
                  <a:srgbClr val="000000"/>
                </a:solidFill>
              </a:rPr>
              <a:t>g</a:t>
            </a:r>
            <a:r>
              <a:rPr sz="3650" spc="25" dirty="0">
                <a:solidFill>
                  <a:srgbClr val="000000"/>
                </a:solidFill>
              </a:rPr>
              <a:t>n</a:t>
            </a:r>
            <a:r>
              <a:rPr sz="3650" spc="-15" dirty="0">
                <a:solidFill>
                  <a:srgbClr val="000000"/>
                </a:solidFill>
              </a:rPr>
              <a:t>i</a:t>
            </a:r>
            <a:r>
              <a:rPr sz="3650" spc="-20" dirty="0">
                <a:solidFill>
                  <a:srgbClr val="000000"/>
                </a:solidFill>
              </a:rPr>
              <a:t>t</a:t>
            </a:r>
            <a:r>
              <a:rPr sz="3650" spc="-15" dirty="0">
                <a:solidFill>
                  <a:srgbClr val="000000"/>
                </a:solidFill>
              </a:rPr>
              <a:t>i</a:t>
            </a:r>
            <a:r>
              <a:rPr sz="3650" spc="20" dirty="0">
                <a:solidFill>
                  <a:srgbClr val="000000"/>
                </a:solidFill>
              </a:rPr>
              <a:t>o</a:t>
            </a:r>
            <a:r>
              <a:rPr sz="3650" spc="15" dirty="0">
                <a:solidFill>
                  <a:srgbClr val="000000"/>
                </a:solidFill>
              </a:rPr>
              <a:t>n</a:t>
            </a:r>
            <a:endParaRPr sz="3650"/>
          </a:p>
        </p:txBody>
      </p:sp>
      <p:sp>
        <p:nvSpPr>
          <p:cNvPr id="3" name="object 3"/>
          <p:cNvSpPr/>
          <p:nvPr/>
        </p:nvSpPr>
        <p:spPr>
          <a:xfrm>
            <a:off x="495300" y="2314575"/>
            <a:ext cx="3429000" cy="0"/>
          </a:xfrm>
          <a:custGeom>
            <a:avLst/>
            <a:gdLst/>
            <a:ahLst/>
            <a:cxnLst/>
            <a:rect l="l" t="t" r="r" b="b"/>
            <a:pathLst>
              <a:path w="3429000">
                <a:moveTo>
                  <a:pt x="0" y="0"/>
                </a:moveTo>
                <a:lnTo>
                  <a:pt x="342900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70865" y="2539301"/>
            <a:ext cx="3667760" cy="344042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20"/>
              </a:spcBef>
              <a:tabLst>
                <a:tab pos="355600" algn="l"/>
                <a:tab pos="356235" algn="l"/>
              </a:tabLst>
            </a:pPr>
            <a:r>
              <a:rPr sz="2000" spc="-10" dirty="0">
                <a:latin typeface="Calibri"/>
                <a:cs typeface="Calibri"/>
              </a:rPr>
              <a:t>February </a:t>
            </a:r>
            <a:r>
              <a:rPr sz="2000" spc="20" dirty="0">
                <a:latin typeface="Calibri"/>
                <a:cs typeface="Calibri"/>
              </a:rPr>
              <a:t>3,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25" dirty="0">
                <a:latin typeface="Calibri"/>
                <a:cs typeface="Calibri"/>
              </a:rPr>
              <a:t>2016</a:t>
            </a:r>
            <a:endParaRPr sz="20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100"/>
              </a:lnSpc>
              <a:spcBef>
                <a:spcPts val="4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15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European </a:t>
            </a:r>
            <a:r>
              <a:rPr sz="2000" spc="-10" dirty="0">
                <a:latin typeface="Calibri"/>
                <a:cs typeface="Calibri"/>
              </a:rPr>
              <a:t>Parliament’s  </a:t>
            </a:r>
            <a:r>
              <a:rPr sz="2000" spc="-5" dirty="0">
                <a:latin typeface="Calibri"/>
                <a:cs typeface="Calibri"/>
              </a:rPr>
              <a:t>resolution </a:t>
            </a:r>
            <a:r>
              <a:rPr sz="2000" dirty="0">
                <a:latin typeface="Calibri"/>
                <a:cs typeface="Calibri"/>
              </a:rPr>
              <a:t>adopted </a:t>
            </a:r>
            <a:r>
              <a:rPr lang="en-US" sz="2000" dirty="0">
                <a:latin typeface="Calibri"/>
                <a:cs typeface="Calibri"/>
              </a:rPr>
              <a:t>in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February  </a:t>
            </a:r>
            <a:r>
              <a:rPr sz="2000" spc="25" dirty="0">
                <a:latin typeface="Calibri"/>
                <a:cs typeface="Calibri"/>
              </a:rPr>
              <a:t>2016 </a:t>
            </a:r>
            <a:r>
              <a:rPr sz="2000" spc="15" dirty="0">
                <a:latin typeface="Calibri"/>
                <a:cs typeface="Calibri"/>
              </a:rPr>
              <a:t>says </a:t>
            </a:r>
            <a:r>
              <a:rPr sz="2000" spc="5" dirty="0">
                <a:latin typeface="Calibri"/>
                <a:cs typeface="Calibri"/>
              </a:rPr>
              <a:t>that </a:t>
            </a:r>
            <a:r>
              <a:rPr sz="2000" dirty="0">
                <a:latin typeface="Calibri"/>
                <a:cs typeface="Calibri"/>
              </a:rPr>
              <a:t>“the so-called  </a:t>
            </a:r>
            <a:r>
              <a:rPr sz="2000" spc="5" dirty="0">
                <a:latin typeface="Calibri"/>
                <a:cs typeface="Calibri"/>
              </a:rPr>
              <a:t>‘ISIS/Daesh’ </a:t>
            </a:r>
            <a:r>
              <a:rPr sz="2000" spc="-5" dirty="0">
                <a:latin typeface="Calibri"/>
                <a:cs typeface="Calibri"/>
              </a:rPr>
              <a:t>is </a:t>
            </a:r>
            <a:r>
              <a:rPr sz="2000" spc="5" dirty="0">
                <a:latin typeface="Calibri"/>
                <a:cs typeface="Calibri"/>
              </a:rPr>
              <a:t>committing  </a:t>
            </a:r>
            <a:r>
              <a:rPr sz="2000" spc="-5" dirty="0">
                <a:latin typeface="Calibri"/>
                <a:cs typeface="Calibri"/>
              </a:rPr>
              <a:t>genocide </a:t>
            </a:r>
            <a:r>
              <a:rPr sz="2000" spc="10" dirty="0">
                <a:latin typeface="Calibri"/>
                <a:cs typeface="Calibri"/>
              </a:rPr>
              <a:t>against </a:t>
            </a:r>
            <a:r>
              <a:rPr sz="2000" spc="-5" dirty="0">
                <a:latin typeface="Calibri"/>
                <a:cs typeface="Calibri"/>
              </a:rPr>
              <a:t>Christians </a:t>
            </a:r>
            <a:r>
              <a:rPr sz="2000" spc="5" dirty="0">
                <a:latin typeface="Calibri"/>
                <a:cs typeface="Calibri"/>
              </a:rPr>
              <a:t>and  </a:t>
            </a:r>
            <a:r>
              <a:rPr sz="2000" spc="-15" dirty="0">
                <a:latin typeface="Calibri"/>
                <a:cs typeface="Calibri"/>
              </a:rPr>
              <a:t>Yazidis, </a:t>
            </a:r>
            <a:r>
              <a:rPr sz="2000" spc="5" dirty="0">
                <a:latin typeface="Calibri"/>
                <a:cs typeface="Calibri"/>
              </a:rPr>
              <a:t>(…), and that </a:t>
            </a:r>
            <a:r>
              <a:rPr sz="2000" dirty="0">
                <a:latin typeface="Calibri"/>
                <a:cs typeface="Calibri"/>
              </a:rPr>
              <a:t>this  </a:t>
            </a:r>
            <a:r>
              <a:rPr sz="2000" spc="-20" dirty="0">
                <a:latin typeface="Calibri"/>
                <a:cs typeface="Calibri"/>
              </a:rPr>
              <a:t>therefore </a:t>
            </a:r>
            <a:r>
              <a:rPr sz="2000" spc="-5" dirty="0">
                <a:latin typeface="Calibri"/>
                <a:cs typeface="Calibri"/>
              </a:rPr>
              <a:t>entails action under  </a:t>
            </a:r>
            <a:r>
              <a:rPr sz="2000" spc="5" dirty="0">
                <a:latin typeface="Calibri"/>
                <a:cs typeface="Calibri"/>
              </a:rPr>
              <a:t>the </a:t>
            </a:r>
            <a:r>
              <a:rPr sz="2000" spc="25" dirty="0">
                <a:latin typeface="Calibri"/>
                <a:cs typeface="Calibri"/>
              </a:rPr>
              <a:t>1948 </a:t>
            </a:r>
            <a:r>
              <a:rPr sz="2000" spc="-10" dirty="0">
                <a:latin typeface="Calibri"/>
                <a:cs typeface="Calibri"/>
              </a:rPr>
              <a:t>United </a:t>
            </a:r>
            <a:r>
              <a:rPr sz="2000" spc="-5" dirty="0">
                <a:latin typeface="Calibri"/>
                <a:cs typeface="Calibri"/>
              </a:rPr>
              <a:t>Nations  </a:t>
            </a:r>
            <a:r>
              <a:rPr sz="2000" spc="-10" dirty="0">
                <a:latin typeface="Calibri"/>
                <a:cs typeface="Calibri"/>
              </a:rPr>
              <a:t>Convention </a:t>
            </a:r>
            <a:r>
              <a:rPr sz="2000" dirty="0">
                <a:latin typeface="Calibri"/>
                <a:cs typeface="Calibri"/>
              </a:rPr>
              <a:t>on </a:t>
            </a:r>
            <a:r>
              <a:rPr sz="2000" spc="5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Prevention  </a:t>
            </a:r>
            <a:r>
              <a:rPr sz="2000" spc="5" dirty="0">
                <a:latin typeface="Calibri"/>
                <a:cs typeface="Calibri"/>
              </a:rPr>
              <a:t>and Punishment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Crime</a:t>
            </a:r>
            <a:r>
              <a:rPr sz="2000" spc="-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  </a:t>
            </a:r>
            <a:r>
              <a:rPr sz="2000" spc="-5" dirty="0">
                <a:latin typeface="Calibri"/>
                <a:cs typeface="Calibri"/>
              </a:rPr>
              <a:t>Genocide".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10075" y="0"/>
            <a:ext cx="473392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" y="0"/>
            <a:ext cx="9148771" cy="6867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89710" y="4814315"/>
            <a:ext cx="2929890" cy="163195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 indent="695960" algn="r">
              <a:lnSpc>
                <a:spcPct val="100000"/>
              </a:lnSpc>
              <a:spcBef>
                <a:spcPts val="130"/>
              </a:spcBef>
            </a:pPr>
            <a:r>
              <a:rPr sz="3500" spc="5" dirty="0">
                <a:solidFill>
                  <a:srgbClr val="FFFFFF"/>
                </a:solidFill>
                <a:latin typeface="Calibri"/>
                <a:cs typeface="Calibri"/>
              </a:rPr>
              <a:t>US</a:t>
            </a:r>
            <a:r>
              <a:rPr sz="3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0" spc="5" dirty="0">
                <a:solidFill>
                  <a:srgbClr val="FFFFFF"/>
                </a:solidFill>
                <a:latin typeface="Calibri"/>
                <a:cs typeface="Calibri"/>
              </a:rPr>
              <a:t>House</a:t>
            </a:r>
            <a:r>
              <a:rPr sz="35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0" spc="1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35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500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5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5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500" spc="-1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500" spc="-20" dirty="0">
                <a:solidFill>
                  <a:srgbClr val="FFFFFF"/>
                </a:solidFill>
                <a:latin typeface="Calibri"/>
                <a:cs typeface="Calibri"/>
              </a:rPr>
              <a:t>ese</a:t>
            </a:r>
            <a:r>
              <a:rPr sz="35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500" spc="-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5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500" spc="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500" spc="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500" spc="-1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5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500" spc="5" dirty="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sz="3500" spc="-25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35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500" spc="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500" spc="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500" spc="20" dirty="0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sz="3500" spc="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500" spc="20" dirty="0">
                <a:solidFill>
                  <a:srgbClr val="FFFFFF"/>
                </a:solidFill>
                <a:latin typeface="Calibri"/>
                <a:cs typeface="Calibri"/>
              </a:rPr>
              <a:t>io</a:t>
            </a:r>
            <a:r>
              <a:rPr sz="3500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3999" cy="4600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53609" y="4865560"/>
            <a:ext cx="3703954" cy="150368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409"/>
              </a:spcBef>
              <a:tabLst>
                <a:tab pos="355600" algn="l"/>
                <a:tab pos="356235" algn="l"/>
              </a:tabLst>
            </a:pP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sz="15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30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endParaRPr sz="1550" dirty="0">
              <a:latin typeface="Calibri"/>
              <a:cs typeface="Calibri"/>
            </a:endParaRPr>
          </a:p>
          <a:p>
            <a:pPr marL="355600" marR="5080" indent="-343535">
              <a:lnSpc>
                <a:spcPts val="173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U.S.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House of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Representatives voted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unanimously that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ISIS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committed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genocide against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Yazidis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55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Iraq.</a:t>
            </a:r>
            <a:endParaRPr sz="1550" dirty="0">
              <a:latin typeface="Calibri"/>
              <a:cs typeface="Calibri"/>
            </a:endParaRPr>
          </a:p>
          <a:p>
            <a:pPr marL="355600" marR="34290" indent="-343535">
              <a:lnSpc>
                <a:spcPts val="1730"/>
              </a:lnSpc>
              <a:spcBef>
                <a:spcPts val="3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U.S. Secretary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State John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Kerry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joined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 call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later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155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week.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125" y="323850"/>
            <a:ext cx="8667623" cy="4295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125" y="4781550"/>
            <a:ext cx="8667750" cy="1752600"/>
          </a:xfrm>
          <a:custGeom>
            <a:avLst/>
            <a:gdLst/>
            <a:ahLst/>
            <a:cxnLst/>
            <a:rect l="l" t="t" r="r" b="b"/>
            <a:pathLst>
              <a:path w="8667750" h="1752600">
                <a:moveTo>
                  <a:pt x="0" y="1752600"/>
                </a:moveTo>
                <a:lnTo>
                  <a:pt x="8667750" y="1752600"/>
                </a:lnTo>
                <a:lnTo>
                  <a:pt x="8667750" y="0"/>
                </a:lnTo>
                <a:lnTo>
                  <a:pt x="0" y="0"/>
                </a:lnTo>
                <a:lnTo>
                  <a:pt x="0" y="1752600"/>
                </a:lnTo>
                <a:close/>
              </a:path>
            </a:pathLst>
          </a:custGeom>
          <a:solidFill>
            <a:srgbClr val="FFFFFF">
              <a:alpha val="929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9775" y="5482272"/>
            <a:ext cx="1950720" cy="381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spc="-20" dirty="0">
                <a:latin typeface="Calibri"/>
                <a:cs typeface="Calibri"/>
              </a:rPr>
              <a:t>Yazidism</a:t>
            </a:r>
            <a:r>
              <a:rPr sz="2300" spc="-110" dirty="0">
                <a:latin typeface="Calibri"/>
                <a:cs typeface="Calibri"/>
              </a:rPr>
              <a:t> </a:t>
            </a:r>
            <a:r>
              <a:rPr sz="2300" spc="10" dirty="0">
                <a:latin typeface="Calibri"/>
                <a:cs typeface="Calibri"/>
              </a:rPr>
              <a:t>Origins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0" y="5238750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440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67151" y="5024691"/>
            <a:ext cx="4931410" cy="1266372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  <a:tabLst>
                <a:tab pos="355600" algn="l"/>
                <a:tab pos="356235" algn="l"/>
              </a:tabLst>
            </a:pPr>
            <a:r>
              <a:rPr sz="1500" spc="-15" dirty="0">
                <a:latin typeface="Calibri"/>
                <a:cs typeface="Calibri"/>
              </a:rPr>
              <a:t>1100</a:t>
            </a:r>
            <a:endParaRPr sz="1500" dirty="0">
              <a:latin typeface="Calibri"/>
              <a:cs typeface="Calibri"/>
            </a:endParaRPr>
          </a:p>
          <a:p>
            <a:pPr marL="356235" marR="5080" indent="-34353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spc="10" dirty="0">
                <a:latin typeface="Calibri"/>
                <a:cs typeface="Calibri"/>
              </a:rPr>
              <a:t>origins </a:t>
            </a:r>
            <a:r>
              <a:rPr sz="1500" spc="15" dirty="0">
                <a:latin typeface="Calibri"/>
                <a:cs typeface="Calibri"/>
              </a:rPr>
              <a:t>of the </a:t>
            </a:r>
            <a:r>
              <a:rPr sz="1500" dirty="0">
                <a:latin typeface="Calibri"/>
                <a:cs typeface="Calibri"/>
              </a:rPr>
              <a:t>Yazidi </a:t>
            </a:r>
            <a:r>
              <a:rPr sz="1500" spc="15" dirty="0">
                <a:latin typeface="Calibri"/>
                <a:cs typeface="Calibri"/>
              </a:rPr>
              <a:t>name and </a:t>
            </a:r>
            <a:r>
              <a:rPr sz="1500" spc="10" dirty="0">
                <a:latin typeface="Calibri"/>
                <a:cs typeface="Calibri"/>
              </a:rPr>
              <a:t>faith </a:t>
            </a:r>
            <a:r>
              <a:rPr sz="1500" spc="5" dirty="0">
                <a:latin typeface="Calibri"/>
                <a:cs typeface="Calibri"/>
              </a:rPr>
              <a:t>are </a:t>
            </a:r>
            <a:r>
              <a:rPr sz="1500" spc="10" dirty="0">
                <a:latin typeface="Calibri"/>
                <a:cs typeface="Calibri"/>
              </a:rPr>
              <a:t>uncertain. </a:t>
            </a:r>
            <a:r>
              <a:rPr sz="1500" dirty="0">
                <a:latin typeface="Calibri"/>
                <a:cs typeface="Calibri"/>
              </a:rPr>
              <a:t>A  </a:t>
            </a:r>
            <a:r>
              <a:rPr sz="1500" spc="10" dirty="0">
                <a:latin typeface="Calibri"/>
                <a:cs typeface="Calibri"/>
              </a:rPr>
              <a:t>distinct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Yazidi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community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in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the</a:t>
            </a:r>
            <a:r>
              <a:rPr sz="1500" spc="-11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environs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of</a:t>
            </a:r>
            <a:r>
              <a:rPr sz="1500" spc="-12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Mosul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appears  </a:t>
            </a:r>
            <a:r>
              <a:rPr sz="1500" spc="10" dirty="0">
                <a:latin typeface="Calibri"/>
                <a:cs typeface="Calibri"/>
              </a:rPr>
              <a:t>in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historical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sources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as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early</a:t>
            </a:r>
            <a:r>
              <a:rPr sz="1500" spc="-12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as</a:t>
            </a:r>
            <a:r>
              <a:rPr lang="en-US" sz="1500" spc="10" dirty="0">
                <a:latin typeface="Calibri"/>
                <a:cs typeface="Calibri"/>
              </a:rPr>
              <a:t> the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mid-12th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century.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Elements </a:t>
            </a:r>
            <a:r>
              <a:rPr sz="1500" spc="15" dirty="0">
                <a:latin typeface="Calibri"/>
                <a:cs typeface="Calibri"/>
              </a:rPr>
              <a:t>of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their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religion</a:t>
            </a:r>
            <a:r>
              <a:rPr sz="1500" spc="-80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mix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with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local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pre-Islamic</a:t>
            </a:r>
            <a:r>
              <a:rPr sz="1500" spc="-15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beliefs.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650" y="4572000"/>
            <a:ext cx="5295900" cy="1962150"/>
          </a:xfrm>
          <a:prstGeom prst="rect">
            <a:avLst/>
          </a:prstGeom>
          <a:solidFill>
            <a:srgbClr val="6E2B1A">
              <a:alpha val="94900"/>
            </a:srgbClr>
          </a:solidFill>
        </p:spPr>
        <p:txBody>
          <a:bodyPr vert="horz" wrap="square" lIns="0" tIns="334010" rIns="0" bIns="0" rtlCol="0">
            <a:spAutoFit/>
          </a:bodyPr>
          <a:lstStyle/>
          <a:p>
            <a:pPr marL="1724660" marR="285115" indent="-934719">
              <a:lnSpc>
                <a:spcPts val="5260"/>
              </a:lnSpc>
              <a:spcBef>
                <a:spcPts val="2630"/>
              </a:spcBef>
            </a:pPr>
            <a:r>
              <a:rPr sz="4400" spc="2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4400" spc="5" dirty="0">
                <a:solidFill>
                  <a:srgbClr val="FFFFFF"/>
                </a:solidFill>
                <a:latin typeface="Calibri"/>
                <a:cs typeface="Calibri"/>
              </a:rPr>
              <a:t>Commission</a:t>
            </a:r>
            <a:r>
              <a:rPr sz="4400" spc="-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5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4400" spc="20" dirty="0">
                <a:solidFill>
                  <a:srgbClr val="FFFFFF"/>
                </a:solidFill>
                <a:latin typeface="Calibri"/>
                <a:cs typeface="Calibri"/>
              </a:rPr>
              <a:t>Inquiry</a:t>
            </a:r>
            <a:r>
              <a:rPr sz="4400" spc="-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7650" y="323850"/>
            <a:ext cx="5295900" cy="4105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48325" y="323850"/>
            <a:ext cx="3257550" cy="6210300"/>
          </a:xfrm>
          <a:custGeom>
            <a:avLst/>
            <a:gdLst/>
            <a:ahLst/>
            <a:cxnLst/>
            <a:rect l="l" t="t" r="r" b="b"/>
            <a:pathLst>
              <a:path w="3257550" h="6210300">
                <a:moveTo>
                  <a:pt x="0" y="6210300"/>
                </a:moveTo>
                <a:lnTo>
                  <a:pt x="3257550" y="6210300"/>
                </a:lnTo>
                <a:lnTo>
                  <a:pt x="3257550" y="0"/>
                </a:lnTo>
                <a:lnTo>
                  <a:pt x="0" y="0"/>
                </a:lnTo>
                <a:lnTo>
                  <a:pt x="0" y="621030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07176" y="825817"/>
            <a:ext cx="2381250" cy="548797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tabLst>
                <a:tab pos="355600" algn="l"/>
                <a:tab pos="356235" algn="l"/>
              </a:tabLst>
            </a:pP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June </a:t>
            </a:r>
            <a:r>
              <a:rPr sz="1550" spc="20" dirty="0">
                <a:solidFill>
                  <a:srgbClr val="FFFFFF"/>
                </a:solidFill>
                <a:latin typeface="Calibri"/>
                <a:cs typeface="Calibri"/>
              </a:rPr>
              <a:t>15,</a:t>
            </a:r>
            <a:r>
              <a:rPr sz="15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endParaRPr sz="1550" dirty="0">
              <a:latin typeface="Calibri"/>
              <a:cs typeface="Calibri"/>
            </a:endParaRPr>
          </a:p>
          <a:p>
            <a:pPr marL="355600" marR="28575" indent="-343535">
              <a:lnSpc>
                <a:spcPct val="82400"/>
              </a:lnSpc>
              <a:spcBef>
                <a:spcPts val="4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Commission of 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Inquiry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Syria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issued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report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entitled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“They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Came to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Destroy: ISIS  Crimes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Against the 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Yazidis” </a:t>
            </a:r>
            <a:r>
              <a:rPr lang="en-US" sz="1550" spc="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June</a:t>
            </a:r>
            <a:r>
              <a:rPr sz="155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2016.</a:t>
            </a:r>
            <a:endParaRPr sz="1550" dirty="0">
              <a:latin typeface="Calibri"/>
              <a:cs typeface="Calibri"/>
            </a:endParaRPr>
          </a:p>
          <a:p>
            <a:pPr marL="355600">
              <a:lnSpc>
                <a:spcPts val="1400"/>
              </a:lnSpc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sz="155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concluded</a:t>
            </a:r>
            <a:endParaRPr sz="1550" dirty="0">
              <a:latin typeface="Calibri"/>
              <a:cs typeface="Calibri"/>
            </a:endParaRPr>
          </a:p>
          <a:p>
            <a:pPr marL="355600" marR="5080">
              <a:lnSpc>
                <a:spcPct val="82800"/>
              </a:lnSpc>
              <a:spcBef>
                <a:spcPts val="145"/>
              </a:spcBef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that “ISIL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committed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crime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of genocide by 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seeking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destroy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Yazidis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killings, 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sexual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slavery,</a:t>
            </a:r>
            <a:r>
              <a:rPr lang="en-US" sz="15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enslavement, torture, 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forcible displacement,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spc="-20" dirty="0">
                <a:solidFill>
                  <a:srgbClr val="FFFFFF"/>
                </a:solidFill>
                <a:latin typeface="Calibri"/>
                <a:cs typeface="Calibri"/>
              </a:rPr>
              <a:t>transfer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children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measures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intended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prohibit the birth of  </a:t>
            </a: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</a:rPr>
              <a:t>Yazidi</a:t>
            </a:r>
            <a:r>
              <a:rPr sz="15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</a:rPr>
              <a:t>children.”</a:t>
            </a:r>
            <a:endParaRPr sz="1550" dirty="0">
              <a:latin typeface="Calibri"/>
              <a:cs typeface="Calibri"/>
            </a:endParaRPr>
          </a:p>
          <a:p>
            <a:pPr marL="355600" marR="43180" indent="-343535">
              <a:lnSpc>
                <a:spcPct val="82800"/>
              </a:lnSpc>
              <a:spcBef>
                <a:spcPts val="409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Commission also 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emphasized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that  genocide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still  ongoing and called on  the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international 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community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recognize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155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crime.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0"/>
            <a:ext cx="48006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78852" y="1238567"/>
            <a:ext cx="284734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5" dirty="0">
                <a:solidFill>
                  <a:srgbClr val="000000"/>
                </a:solidFill>
              </a:rPr>
              <a:t>Other</a:t>
            </a:r>
            <a:r>
              <a:rPr spc="-120" dirty="0">
                <a:solidFill>
                  <a:srgbClr val="000000"/>
                </a:solidFill>
              </a:rPr>
              <a:t> </a:t>
            </a:r>
            <a:r>
              <a:rPr spc="-35" dirty="0">
                <a:solidFill>
                  <a:srgbClr val="000000"/>
                </a:solidFill>
              </a:rPr>
              <a:t>States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3259" y="2837116"/>
            <a:ext cx="3345815" cy="1861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Calibri"/>
                <a:cs typeface="Calibri"/>
              </a:rPr>
              <a:t>Other </a:t>
            </a:r>
            <a:r>
              <a:rPr sz="2000" spc="5" dirty="0">
                <a:latin typeface="Calibri"/>
                <a:cs typeface="Calibri"/>
              </a:rPr>
              <a:t>states that </a:t>
            </a:r>
            <a:r>
              <a:rPr sz="2000" spc="-15" dirty="0">
                <a:latin typeface="Calibri"/>
                <a:cs typeface="Calibri"/>
              </a:rPr>
              <a:t>recognized  </a:t>
            </a:r>
            <a:r>
              <a:rPr sz="2000" spc="5" dirty="0">
                <a:latin typeface="Calibri"/>
                <a:cs typeface="Calibri"/>
              </a:rPr>
              <a:t>ISIS committed </a:t>
            </a:r>
            <a:r>
              <a:rPr sz="2000" spc="-5" dirty="0">
                <a:latin typeface="Calibri"/>
                <a:cs typeface="Calibri"/>
              </a:rPr>
              <a:t>genocide  </a:t>
            </a:r>
            <a:r>
              <a:rPr sz="2000" spc="10" dirty="0">
                <a:latin typeface="Calibri"/>
                <a:cs typeface="Calibri"/>
              </a:rPr>
              <a:t>against </a:t>
            </a:r>
            <a:r>
              <a:rPr sz="2000" spc="5" dirty="0">
                <a:latin typeface="Calibri"/>
                <a:cs typeface="Calibri"/>
              </a:rPr>
              <a:t>the </a:t>
            </a:r>
            <a:r>
              <a:rPr sz="2000" spc="-20" dirty="0">
                <a:latin typeface="Calibri"/>
                <a:cs typeface="Calibri"/>
              </a:rPr>
              <a:t>Yazidis </a:t>
            </a:r>
            <a:r>
              <a:rPr sz="2000" spc="-10" dirty="0">
                <a:latin typeface="Calibri"/>
                <a:cs typeface="Calibri"/>
              </a:rPr>
              <a:t>were</a:t>
            </a:r>
            <a:r>
              <a:rPr sz="2000" spc="-24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Iraq,  </a:t>
            </a:r>
            <a:r>
              <a:rPr sz="2000" dirty="0">
                <a:latin typeface="Calibri"/>
                <a:cs typeface="Calibri"/>
              </a:rPr>
              <a:t>Canada, </a:t>
            </a:r>
            <a:r>
              <a:rPr sz="2000" spc="-25" dirty="0">
                <a:latin typeface="Calibri"/>
                <a:cs typeface="Calibri"/>
              </a:rPr>
              <a:t>France, </a:t>
            </a:r>
            <a:r>
              <a:rPr sz="2000" spc="5" dirty="0">
                <a:latin typeface="Calibri"/>
                <a:cs typeface="Calibri"/>
              </a:rPr>
              <a:t>the </a:t>
            </a:r>
            <a:r>
              <a:rPr sz="2000" dirty="0">
                <a:latin typeface="Calibri"/>
                <a:cs typeface="Calibri"/>
              </a:rPr>
              <a:t>UK,  </a:t>
            </a:r>
            <a:r>
              <a:rPr sz="2000" spc="5" dirty="0">
                <a:latin typeface="Calibri"/>
                <a:cs typeface="Calibri"/>
              </a:rPr>
              <a:t>Armenia, </a:t>
            </a:r>
            <a:r>
              <a:rPr sz="2000" spc="-5" dirty="0">
                <a:latin typeface="Calibri"/>
                <a:cs typeface="Calibri"/>
              </a:rPr>
              <a:t>Australia,</a:t>
            </a:r>
            <a:r>
              <a:rPr sz="2000" spc="-18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Scotland,  </a:t>
            </a:r>
            <a:r>
              <a:rPr sz="2000" spc="5" dirty="0">
                <a:latin typeface="Calibri"/>
                <a:cs typeface="Calibri"/>
              </a:rPr>
              <a:t>and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Portugal.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3787" y="842899"/>
            <a:ext cx="2125345" cy="10407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288925" marR="5080" indent="-276860">
              <a:lnSpc>
                <a:spcPts val="3760"/>
              </a:lnSpc>
              <a:spcBef>
                <a:spcPts val="620"/>
              </a:spcBef>
            </a:pPr>
            <a:r>
              <a:rPr sz="3500" spc="20" dirty="0">
                <a:solidFill>
                  <a:srgbClr val="000000"/>
                </a:solidFill>
              </a:rPr>
              <a:t>Genocide</a:t>
            </a:r>
            <a:r>
              <a:rPr sz="3500" spc="-305" dirty="0">
                <a:solidFill>
                  <a:srgbClr val="000000"/>
                </a:solidFill>
              </a:rPr>
              <a:t> </a:t>
            </a:r>
            <a:r>
              <a:rPr sz="3500" spc="10" dirty="0">
                <a:solidFill>
                  <a:srgbClr val="000000"/>
                </a:solidFill>
              </a:rPr>
              <a:t>Is  </a:t>
            </a:r>
            <a:r>
              <a:rPr sz="3500" spc="15" dirty="0">
                <a:solidFill>
                  <a:srgbClr val="000000"/>
                </a:solidFill>
              </a:rPr>
              <a:t>Ongoing</a:t>
            </a:r>
            <a:endParaRPr sz="3500"/>
          </a:p>
        </p:txBody>
      </p:sp>
      <p:sp>
        <p:nvSpPr>
          <p:cNvPr id="3" name="object 3"/>
          <p:cNvSpPr/>
          <p:nvPr/>
        </p:nvSpPr>
        <p:spPr>
          <a:xfrm>
            <a:off x="33337" y="1085850"/>
            <a:ext cx="0" cy="666750"/>
          </a:xfrm>
          <a:custGeom>
            <a:avLst/>
            <a:gdLst/>
            <a:ahLst/>
            <a:cxnLst/>
            <a:rect l="l" t="t" r="r" b="b"/>
            <a:pathLst>
              <a:path h="666750">
                <a:moveTo>
                  <a:pt x="0" y="0"/>
                </a:moveTo>
                <a:lnTo>
                  <a:pt x="0" y="666750"/>
                </a:lnTo>
              </a:path>
            </a:pathLst>
          </a:custGeom>
          <a:ln w="666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825" y="1085850"/>
            <a:ext cx="142875" cy="666750"/>
          </a:xfrm>
          <a:custGeom>
            <a:avLst/>
            <a:gdLst/>
            <a:ahLst/>
            <a:cxnLst/>
            <a:rect l="l" t="t" r="r" b="b"/>
            <a:pathLst>
              <a:path w="142875" h="666750">
                <a:moveTo>
                  <a:pt x="0" y="666750"/>
                </a:moveTo>
                <a:lnTo>
                  <a:pt x="142875" y="666750"/>
                </a:lnTo>
                <a:lnTo>
                  <a:pt x="142875" y="0"/>
                </a:lnTo>
                <a:lnTo>
                  <a:pt x="0" y="0"/>
                </a:lnTo>
                <a:lnTo>
                  <a:pt x="0" y="66675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" y="2100262"/>
            <a:ext cx="3228975" cy="0"/>
          </a:xfrm>
          <a:custGeom>
            <a:avLst/>
            <a:gdLst/>
            <a:ahLst/>
            <a:cxnLst/>
            <a:rect l="l" t="t" r="r" b="b"/>
            <a:pathLst>
              <a:path w="3228975">
                <a:moveTo>
                  <a:pt x="0" y="0"/>
                </a:moveTo>
                <a:lnTo>
                  <a:pt x="3228975" y="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2287" y="2556192"/>
            <a:ext cx="3265170" cy="3460115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09"/>
              </a:spcBef>
              <a:tabLst>
                <a:tab pos="355600" algn="l"/>
                <a:tab pos="356235" algn="l"/>
              </a:tabLst>
            </a:pPr>
            <a:r>
              <a:rPr sz="1700" spc="30" dirty="0">
                <a:latin typeface="Calibri"/>
                <a:cs typeface="Calibri"/>
              </a:rPr>
              <a:t>2015 </a:t>
            </a:r>
            <a:r>
              <a:rPr sz="1700" spc="10" dirty="0">
                <a:latin typeface="Calibri"/>
                <a:cs typeface="Calibri"/>
              </a:rPr>
              <a:t>–</a:t>
            </a:r>
            <a:r>
              <a:rPr sz="1700" spc="-145" dirty="0">
                <a:latin typeface="Calibri"/>
                <a:cs typeface="Calibri"/>
              </a:rPr>
              <a:t> </a:t>
            </a:r>
            <a:r>
              <a:rPr sz="1700" spc="35" dirty="0">
                <a:latin typeface="Calibri"/>
                <a:cs typeface="Calibri"/>
              </a:rPr>
              <a:t>2020</a:t>
            </a:r>
            <a:endParaRPr sz="17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400"/>
              </a:lnSpc>
              <a:spcBef>
                <a:spcPts val="409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15" dirty="0">
                <a:latin typeface="Calibri"/>
                <a:cs typeface="Calibri"/>
              </a:rPr>
              <a:t>In the </a:t>
            </a:r>
            <a:r>
              <a:rPr sz="1700" dirty="0">
                <a:latin typeface="Calibri"/>
                <a:cs typeface="Calibri"/>
              </a:rPr>
              <a:t>genocide's </a:t>
            </a:r>
            <a:r>
              <a:rPr sz="1700" spc="5" dirty="0">
                <a:latin typeface="Calibri"/>
                <a:cs typeface="Calibri"/>
              </a:rPr>
              <a:t>aftermath,  </a:t>
            </a:r>
            <a:r>
              <a:rPr sz="1700" dirty="0">
                <a:latin typeface="Calibri"/>
                <a:cs typeface="Calibri"/>
              </a:rPr>
              <a:t>hundreds </a:t>
            </a:r>
            <a:r>
              <a:rPr sz="1700" spc="5" dirty="0">
                <a:latin typeface="Calibri"/>
                <a:cs typeface="Calibri"/>
              </a:rPr>
              <a:t>of thousands of  </a:t>
            </a:r>
            <a:r>
              <a:rPr sz="1700" spc="-5" dirty="0">
                <a:latin typeface="Calibri"/>
                <a:cs typeface="Calibri"/>
              </a:rPr>
              <a:t>people </a:t>
            </a:r>
            <a:r>
              <a:rPr sz="1700" spc="10" dirty="0">
                <a:latin typeface="Calibri"/>
                <a:cs typeface="Calibri"/>
              </a:rPr>
              <a:t>are </a:t>
            </a:r>
            <a:r>
              <a:rPr sz="1700" dirty="0">
                <a:latin typeface="Calibri"/>
                <a:cs typeface="Calibri"/>
              </a:rPr>
              <a:t>displaced </a:t>
            </a:r>
            <a:r>
              <a:rPr sz="1700" spc="10" dirty="0">
                <a:latin typeface="Calibri"/>
                <a:cs typeface="Calibri"/>
              </a:rPr>
              <a:t>as </a:t>
            </a:r>
            <a:r>
              <a:rPr sz="1700" spc="5" dirty="0">
                <a:latin typeface="Calibri"/>
                <a:cs typeface="Calibri"/>
              </a:rPr>
              <a:t>security  </a:t>
            </a:r>
            <a:r>
              <a:rPr sz="1700" spc="-5" dirty="0">
                <a:latin typeface="Calibri"/>
                <a:cs typeface="Calibri"/>
              </a:rPr>
              <a:t>in </a:t>
            </a:r>
            <a:r>
              <a:rPr sz="1700" spc="15" dirty="0">
                <a:latin typeface="Calibri"/>
                <a:cs typeface="Calibri"/>
              </a:rPr>
              <a:t>Sinjar </a:t>
            </a:r>
            <a:r>
              <a:rPr sz="1700" spc="10" dirty="0">
                <a:latin typeface="Calibri"/>
                <a:cs typeface="Calibri"/>
              </a:rPr>
              <a:t>cannot be </a:t>
            </a:r>
            <a:r>
              <a:rPr sz="1700" spc="5" dirty="0">
                <a:latin typeface="Calibri"/>
                <a:cs typeface="Calibri"/>
              </a:rPr>
              <a:t>guaranteed.  Thousands of </a:t>
            </a:r>
            <a:r>
              <a:rPr sz="1700" spc="-15" dirty="0">
                <a:latin typeface="Calibri"/>
                <a:cs typeface="Calibri"/>
              </a:rPr>
              <a:t>Yazidis </a:t>
            </a:r>
            <a:r>
              <a:rPr sz="1700" spc="-5" dirty="0">
                <a:latin typeface="Calibri"/>
                <a:cs typeface="Calibri"/>
              </a:rPr>
              <a:t>remain  </a:t>
            </a:r>
            <a:r>
              <a:rPr sz="1700" dirty="0">
                <a:latin typeface="Calibri"/>
                <a:cs typeface="Calibri"/>
              </a:rPr>
              <a:t>captives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spc="20" dirty="0">
                <a:latin typeface="Calibri"/>
                <a:cs typeface="Calibri"/>
              </a:rPr>
              <a:t>ISIS </a:t>
            </a:r>
            <a:r>
              <a:rPr sz="1700" spc="10" dirty="0">
                <a:latin typeface="Calibri"/>
                <a:cs typeface="Calibri"/>
              </a:rPr>
              <a:t>and are  </a:t>
            </a:r>
            <a:r>
              <a:rPr sz="1700" spc="5" dirty="0">
                <a:latin typeface="Calibri"/>
                <a:cs typeface="Calibri"/>
              </a:rPr>
              <a:t>subjected </a:t>
            </a:r>
            <a:r>
              <a:rPr sz="1700" spc="20" dirty="0">
                <a:latin typeface="Calibri"/>
                <a:cs typeface="Calibri"/>
              </a:rPr>
              <a:t>to </a:t>
            </a:r>
            <a:r>
              <a:rPr sz="1700" dirty="0">
                <a:latin typeface="Calibri"/>
                <a:cs typeface="Calibri"/>
              </a:rPr>
              <a:t>sexual </a:t>
            </a:r>
            <a:r>
              <a:rPr sz="1700" spc="-15" dirty="0">
                <a:latin typeface="Calibri"/>
                <a:cs typeface="Calibri"/>
              </a:rPr>
              <a:t>slavery. </a:t>
            </a:r>
            <a:r>
              <a:rPr sz="1700" spc="15" dirty="0">
                <a:latin typeface="Calibri"/>
                <a:cs typeface="Calibri"/>
              </a:rPr>
              <a:t>In  </a:t>
            </a:r>
            <a:r>
              <a:rPr sz="1700" spc="20" dirty="0">
                <a:latin typeface="Calibri"/>
                <a:cs typeface="Calibri"/>
              </a:rPr>
              <a:t>May </a:t>
            </a:r>
            <a:r>
              <a:rPr sz="1700" spc="25" dirty="0">
                <a:latin typeface="Calibri"/>
                <a:cs typeface="Calibri"/>
              </a:rPr>
              <a:t>2015, </a:t>
            </a:r>
            <a:r>
              <a:rPr sz="1700" spc="-5" dirty="0">
                <a:latin typeface="Calibri"/>
                <a:cs typeface="Calibri"/>
              </a:rPr>
              <a:t>several </a:t>
            </a:r>
            <a:r>
              <a:rPr sz="1700" dirty="0">
                <a:latin typeface="Calibri"/>
                <a:cs typeface="Calibri"/>
              </a:rPr>
              <a:t>hundred  </a:t>
            </a:r>
            <a:r>
              <a:rPr sz="1700" spc="-15" dirty="0">
                <a:latin typeface="Calibri"/>
                <a:cs typeface="Calibri"/>
              </a:rPr>
              <a:t>Yazidi </a:t>
            </a:r>
            <a:r>
              <a:rPr sz="1700" dirty="0">
                <a:latin typeface="Calibri"/>
                <a:cs typeface="Calibri"/>
              </a:rPr>
              <a:t>captives </a:t>
            </a:r>
            <a:r>
              <a:rPr sz="1700" spc="-5" dirty="0">
                <a:latin typeface="Calibri"/>
                <a:cs typeface="Calibri"/>
              </a:rPr>
              <a:t>were </a:t>
            </a:r>
            <a:r>
              <a:rPr sz="1700" spc="-15" dirty="0">
                <a:latin typeface="Calibri"/>
                <a:cs typeface="Calibri"/>
              </a:rPr>
              <a:t>killed </a:t>
            </a:r>
            <a:r>
              <a:rPr sz="1700" spc="10" dirty="0">
                <a:latin typeface="Calibri"/>
                <a:cs typeface="Calibri"/>
              </a:rPr>
              <a:t>by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20" dirty="0">
                <a:latin typeface="Calibri"/>
                <a:cs typeface="Calibri"/>
              </a:rPr>
              <a:t>ISIS  </a:t>
            </a:r>
            <a:r>
              <a:rPr sz="1700" spc="-5" dirty="0">
                <a:latin typeface="Calibri"/>
                <a:cs typeface="Calibri"/>
              </a:rPr>
              <a:t>in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Mosul.</a:t>
            </a:r>
            <a:endParaRPr sz="1700" dirty="0">
              <a:latin typeface="Calibri"/>
              <a:cs typeface="Calibri"/>
            </a:endParaRPr>
          </a:p>
          <a:p>
            <a:pPr marL="355600" marR="401320" indent="-343535">
              <a:lnSpc>
                <a:spcPct val="90200"/>
              </a:lnSpc>
              <a:spcBef>
                <a:spcPts val="409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-15" dirty="0">
                <a:latin typeface="Calibri"/>
                <a:cs typeface="Calibri"/>
              </a:rPr>
              <a:t>Yazidis </a:t>
            </a:r>
            <a:r>
              <a:rPr sz="1700" dirty="0">
                <a:latin typeface="Calibri"/>
                <a:cs typeface="Calibri"/>
              </a:rPr>
              <a:t>still await </a:t>
            </a:r>
            <a:r>
              <a:rPr sz="1700" spc="10" dirty="0">
                <a:latin typeface="Calibri"/>
                <a:cs typeface="Calibri"/>
              </a:rPr>
              <a:t>justice and  </a:t>
            </a:r>
            <a:r>
              <a:rPr sz="1700" dirty="0">
                <a:latin typeface="Calibri"/>
                <a:cs typeface="Calibri"/>
              </a:rPr>
              <a:t>reparations </a:t>
            </a:r>
            <a:r>
              <a:rPr sz="1700" spc="5" dirty="0">
                <a:latin typeface="Calibri"/>
                <a:cs typeface="Calibri"/>
              </a:rPr>
              <a:t>on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5" dirty="0">
                <a:latin typeface="Calibri"/>
                <a:cs typeface="Calibri"/>
              </a:rPr>
              <a:t>sixth  </a:t>
            </a:r>
            <a:r>
              <a:rPr sz="1700" dirty="0">
                <a:latin typeface="Calibri"/>
                <a:cs typeface="Calibri"/>
              </a:rPr>
              <a:t>anniversary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spc="15" dirty="0">
                <a:latin typeface="Calibri"/>
                <a:cs typeface="Calibri"/>
              </a:rPr>
              <a:t>the</a:t>
            </a:r>
            <a:r>
              <a:rPr sz="1700" spc="-1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genocide.</a:t>
            </a:r>
          </a:p>
        </p:txBody>
      </p:sp>
      <p:sp>
        <p:nvSpPr>
          <p:cNvPr id="7" name="object 7"/>
          <p:cNvSpPr/>
          <p:nvPr/>
        </p:nvSpPr>
        <p:spPr>
          <a:xfrm>
            <a:off x="8020050" y="0"/>
            <a:ext cx="1123950" cy="6858000"/>
          </a:xfrm>
          <a:custGeom>
            <a:avLst/>
            <a:gdLst/>
            <a:ahLst/>
            <a:cxnLst/>
            <a:rect l="l" t="t" r="r" b="b"/>
            <a:pathLst>
              <a:path w="1123950" h="6858000">
                <a:moveTo>
                  <a:pt x="0" y="6858000"/>
                </a:moveTo>
                <a:lnTo>
                  <a:pt x="1123950" y="6858000"/>
                </a:lnTo>
                <a:lnTo>
                  <a:pt x="11239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4800" y="485711"/>
            <a:ext cx="4805426" cy="6138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7200" y="514350"/>
            <a:ext cx="4505325" cy="5838825"/>
          </a:xfrm>
          <a:custGeom>
            <a:avLst/>
            <a:gdLst/>
            <a:ahLst/>
            <a:cxnLst/>
            <a:rect l="l" t="t" r="r" b="b"/>
            <a:pathLst>
              <a:path w="4505325" h="5838825">
                <a:moveTo>
                  <a:pt x="0" y="5838825"/>
                </a:moveTo>
                <a:lnTo>
                  <a:pt x="4505325" y="5838825"/>
                </a:lnTo>
                <a:lnTo>
                  <a:pt x="4505325" y="0"/>
                </a:lnTo>
                <a:lnTo>
                  <a:pt x="0" y="0"/>
                </a:lnTo>
                <a:lnTo>
                  <a:pt x="0" y="5838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6275" y="800100"/>
            <a:ext cx="4067175" cy="525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0"/>
            <a:ext cx="5486400" cy="3362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7600" y="3495727"/>
            <a:ext cx="5486273" cy="3362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681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3" y="4825"/>
            <a:ext cx="4572635" cy="6853555"/>
          </a:xfrm>
          <a:custGeom>
            <a:avLst/>
            <a:gdLst/>
            <a:ahLst/>
            <a:cxnLst/>
            <a:rect l="l" t="t" r="r" b="b"/>
            <a:pathLst>
              <a:path w="4572635" h="6853555">
                <a:moveTo>
                  <a:pt x="3662234" y="0"/>
                </a:moveTo>
                <a:lnTo>
                  <a:pt x="0" y="0"/>
                </a:lnTo>
                <a:lnTo>
                  <a:pt x="0" y="6853171"/>
                </a:lnTo>
                <a:lnTo>
                  <a:pt x="3665484" y="6853171"/>
                </a:lnTo>
                <a:lnTo>
                  <a:pt x="3709478" y="6788666"/>
                </a:lnTo>
                <a:lnTo>
                  <a:pt x="3732192" y="6751616"/>
                </a:lnTo>
                <a:lnTo>
                  <a:pt x="3754654" y="6714168"/>
                </a:lnTo>
                <a:lnTo>
                  <a:pt x="3776864" y="6676325"/>
                </a:lnTo>
                <a:lnTo>
                  <a:pt x="3798817" y="6638091"/>
                </a:lnTo>
                <a:lnTo>
                  <a:pt x="3820513" y="6599470"/>
                </a:lnTo>
                <a:lnTo>
                  <a:pt x="3841950" y="6560465"/>
                </a:lnTo>
                <a:lnTo>
                  <a:pt x="3863124" y="6521080"/>
                </a:lnTo>
                <a:lnTo>
                  <a:pt x="3884033" y="6481319"/>
                </a:lnTo>
                <a:lnTo>
                  <a:pt x="3904677" y="6441184"/>
                </a:lnTo>
                <a:lnTo>
                  <a:pt x="3925051" y="6400679"/>
                </a:lnTo>
                <a:lnTo>
                  <a:pt x="3945155" y="6359809"/>
                </a:lnTo>
                <a:lnTo>
                  <a:pt x="3964985" y="6318576"/>
                </a:lnTo>
                <a:lnTo>
                  <a:pt x="3984540" y="6276985"/>
                </a:lnTo>
                <a:lnTo>
                  <a:pt x="4003818" y="6235038"/>
                </a:lnTo>
                <a:lnTo>
                  <a:pt x="4022815" y="6192740"/>
                </a:lnTo>
                <a:lnTo>
                  <a:pt x="4041531" y="6150093"/>
                </a:lnTo>
                <a:lnTo>
                  <a:pt x="4059963" y="6107102"/>
                </a:lnTo>
                <a:lnTo>
                  <a:pt x="4078108" y="6063769"/>
                </a:lnTo>
                <a:lnTo>
                  <a:pt x="4095964" y="6020100"/>
                </a:lnTo>
                <a:lnTo>
                  <a:pt x="4113530" y="5976096"/>
                </a:lnTo>
                <a:lnTo>
                  <a:pt x="4130802" y="5931762"/>
                </a:lnTo>
                <a:lnTo>
                  <a:pt x="4147779" y="5887101"/>
                </a:lnTo>
                <a:lnTo>
                  <a:pt x="4164459" y="5842117"/>
                </a:lnTo>
                <a:lnTo>
                  <a:pt x="4180839" y="5796813"/>
                </a:lnTo>
                <a:lnTo>
                  <a:pt x="4196917" y="5751193"/>
                </a:lnTo>
                <a:lnTo>
                  <a:pt x="4212691" y="5705261"/>
                </a:lnTo>
                <a:lnTo>
                  <a:pt x="4228158" y="5659019"/>
                </a:lnTo>
                <a:lnTo>
                  <a:pt x="4243317" y="5612473"/>
                </a:lnTo>
                <a:lnTo>
                  <a:pt x="4258166" y="5565624"/>
                </a:lnTo>
                <a:lnTo>
                  <a:pt x="4272701" y="5518477"/>
                </a:lnTo>
                <a:lnTo>
                  <a:pt x="4286921" y="5471035"/>
                </a:lnTo>
                <a:lnTo>
                  <a:pt x="4300824" y="5423302"/>
                </a:lnTo>
                <a:lnTo>
                  <a:pt x="4314407" y="5375282"/>
                </a:lnTo>
                <a:lnTo>
                  <a:pt x="4327668" y="5326977"/>
                </a:lnTo>
                <a:lnTo>
                  <a:pt x="4340605" y="5278392"/>
                </a:lnTo>
                <a:lnTo>
                  <a:pt x="4353216" y="5229530"/>
                </a:lnTo>
                <a:lnTo>
                  <a:pt x="4365498" y="5180395"/>
                </a:lnTo>
                <a:lnTo>
                  <a:pt x="4377450" y="5130989"/>
                </a:lnTo>
                <a:lnTo>
                  <a:pt x="4389069" y="5081318"/>
                </a:lnTo>
                <a:lnTo>
                  <a:pt x="4400353" y="5031384"/>
                </a:lnTo>
                <a:lnTo>
                  <a:pt x="4411299" y="4981191"/>
                </a:lnTo>
                <a:lnTo>
                  <a:pt x="4421906" y="4930742"/>
                </a:lnTo>
                <a:lnTo>
                  <a:pt x="4432171" y="4880041"/>
                </a:lnTo>
                <a:lnTo>
                  <a:pt x="4442092" y="4829092"/>
                </a:lnTo>
                <a:lnTo>
                  <a:pt x="4451667" y="4777897"/>
                </a:lnTo>
                <a:lnTo>
                  <a:pt x="4460894" y="4726462"/>
                </a:lnTo>
                <a:lnTo>
                  <a:pt x="4469770" y="4674789"/>
                </a:lnTo>
                <a:lnTo>
                  <a:pt x="4478293" y="4622881"/>
                </a:lnTo>
                <a:lnTo>
                  <a:pt x="4486461" y="4570743"/>
                </a:lnTo>
                <a:lnTo>
                  <a:pt x="4494272" y="4518378"/>
                </a:lnTo>
                <a:lnTo>
                  <a:pt x="4501723" y="4465789"/>
                </a:lnTo>
                <a:lnTo>
                  <a:pt x="4508813" y="4412981"/>
                </a:lnTo>
                <a:lnTo>
                  <a:pt x="4515539" y="4359956"/>
                </a:lnTo>
                <a:lnTo>
                  <a:pt x="4521899" y="4306718"/>
                </a:lnTo>
                <a:lnTo>
                  <a:pt x="4527890" y="4253271"/>
                </a:lnTo>
                <a:lnTo>
                  <a:pt x="4533511" y="4199618"/>
                </a:lnTo>
                <a:lnTo>
                  <a:pt x="4538760" y="4145763"/>
                </a:lnTo>
                <a:lnTo>
                  <a:pt x="4543633" y="4091709"/>
                </a:lnTo>
                <a:lnTo>
                  <a:pt x="4548129" y="4037460"/>
                </a:lnTo>
                <a:lnTo>
                  <a:pt x="4552246" y="3983020"/>
                </a:lnTo>
                <a:lnTo>
                  <a:pt x="4555981" y="3928392"/>
                </a:lnTo>
                <a:lnTo>
                  <a:pt x="4559333" y="3873580"/>
                </a:lnTo>
                <a:lnTo>
                  <a:pt x="4562298" y="3818587"/>
                </a:lnTo>
                <a:lnTo>
                  <a:pt x="4564875" y="3763417"/>
                </a:lnTo>
                <a:lnTo>
                  <a:pt x="4567062" y="3708073"/>
                </a:lnTo>
                <a:lnTo>
                  <a:pt x="4568856" y="3652559"/>
                </a:lnTo>
                <a:lnTo>
                  <a:pt x="4570256" y="3596878"/>
                </a:lnTo>
                <a:lnTo>
                  <a:pt x="4571258" y="3541034"/>
                </a:lnTo>
                <a:lnTo>
                  <a:pt x="4571861" y="3485031"/>
                </a:lnTo>
                <a:lnTo>
                  <a:pt x="4572062" y="3428873"/>
                </a:lnTo>
                <a:lnTo>
                  <a:pt x="4571861" y="3372719"/>
                </a:lnTo>
                <a:lnTo>
                  <a:pt x="4571258" y="3316721"/>
                </a:lnTo>
                <a:lnTo>
                  <a:pt x="4570256" y="3260882"/>
                </a:lnTo>
                <a:lnTo>
                  <a:pt x="4568856" y="3205207"/>
                </a:lnTo>
                <a:lnTo>
                  <a:pt x="4567062" y="3149697"/>
                </a:lnTo>
                <a:lnTo>
                  <a:pt x="4564875" y="3094358"/>
                </a:lnTo>
                <a:lnTo>
                  <a:pt x="4562298" y="3039191"/>
                </a:lnTo>
                <a:lnTo>
                  <a:pt x="4559333" y="2984202"/>
                </a:lnTo>
                <a:lnTo>
                  <a:pt x="4555981" y="2929394"/>
                </a:lnTo>
                <a:lnTo>
                  <a:pt x="4552246" y="2874770"/>
                </a:lnTo>
                <a:lnTo>
                  <a:pt x="4548129" y="2820333"/>
                </a:lnTo>
                <a:lnTo>
                  <a:pt x="4543633" y="2766088"/>
                </a:lnTo>
                <a:lnTo>
                  <a:pt x="4538760" y="2712038"/>
                </a:lnTo>
                <a:lnTo>
                  <a:pt x="4533511" y="2658186"/>
                </a:lnTo>
                <a:lnTo>
                  <a:pt x="4527890" y="2604536"/>
                </a:lnTo>
                <a:lnTo>
                  <a:pt x="4521899" y="2551092"/>
                </a:lnTo>
                <a:lnTo>
                  <a:pt x="4515539" y="2497856"/>
                </a:lnTo>
                <a:lnTo>
                  <a:pt x="4508813" y="2444834"/>
                </a:lnTo>
                <a:lnTo>
                  <a:pt x="4501723" y="2392028"/>
                </a:lnTo>
                <a:lnTo>
                  <a:pt x="4494272" y="2339441"/>
                </a:lnTo>
                <a:lnTo>
                  <a:pt x="4486461" y="2287078"/>
                </a:lnTo>
                <a:lnTo>
                  <a:pt x="4478293" y="2234942"/>
                </a:lnTo>
                <a:lnTo>
                  <a:pt x="4469770" y="2183037"/>
                </a:lnTo>
                <a:lnTo>
                  <a:pt x="4460894" y="2131366"/>
                </a:lnTo>
                <a:lnTo>
                  <a:pt x="4451667" y="2079932"/>
                </a:lnTo>
                <a:lnTo>
                  <a:pt x="4442092" y="2028739"/>
                </a:lnTo>
                <a:lnTo>
                  <a:pt x="4432171" y="1977792"/>
                </a:lnTo>
                <a:lnTo>
                  <a:pt x="4421906" y="1927092"/>
                </a:lnTo>
                <a:lnTo>
                  <a:pt x="4411299" y="1876645"/>
                </a:lnTo>
                <a:lnTo>
                  <a:pt x="4400353" y="1826453"/>
                </a:lnTo>
                <a:lnTo>
                  <a:pt x="4389069" y="1776520"/>
                </a:lnTo>
                <a:lnTo>
                  <a:pt x="4377450" y="1726850"/>
                </a:lnTo>
                <a:lnTo>
                  <a:pt x="4365498" y="1677446"/>
                </a:lnTo>
                <a:lnTo>
                  <a:pt x="4353216" y="1628312"/>
                </a:lnTo>
                <a:lnTo>
                  <a:pt x="4340605" y="1579451"/>
                </a:lnTo>
                <a:lnTo>
                  <a:pt x="4327668" y="1530867"/>
                </a:lnTo>
                <a:lnTo>
                  <a:pt x="4314407" y="1482563"/>
                </a:lnTo>
                <a:lnTo>
                  <a:pt x="4300824" y="1434544"/>
                </a:lnTo>
                <a:lnTo>
                  <a:pt x="4286921" y="1386812"/>
                </a:lnTo>
                <a:lnTo>
                  <a:pt x="4272701" y="1339371"/>
                </a:lnTo>
                <a:lnTo>
                  <a:pt x="4258166" y="1292225"/>
                </a:lnTo>
                <a:lnTo>
                  <a:pt x="4243317" y="1245377"/>
                </a:lnTo>
                <a:lnTo>
                  <a:pt x="4228158" y="1198831"/>
                </a:lnTo>
                <a:lnTo>
                  <a:pt x="4212691" y="1152590"/>
                </a:lnTo>
                <a:lnTo>
                  <a:pt x="4196917" y="1106658"/>
                </a:lnTo>
                <a:lnTo>
                  <a:pt x="4180839" y="1061039"/>
                </a:lnTo>
                <a:lnTo>
                  <a:pt x="4164459" y="1015736"/>
                </a:lnTo>
                <a:lnTo>
                  <a:pt x="4147779" y="970753"/>
                </a:lnTo>
                <a:lnTo>
                  <a:pt x="4130802" y="926093"/>
                </a:lnTo>
                <a:lnTo>
                  <a:pt x="4113530" y="881760"/>
                </a:lnTo>
                <a:lnTo>
                  <a:pt x="4095964" y="837757"/>
                </a:lnTo>
                <a:lnTo>
                  <a:pt x="4078108" y="794088"/>
                </a:lnTo>
                <a:lnTo>
                  <a:pt x="4059963" y="750756"/>
                </a:lnTo>
                <a:lnTo>
                  <a:pt x="4041531" y="707766"/>
                </a:lnTo>
                <a:lnTo>
                  <a:pt x="4022815" y="665120"/>
                </a:lnTo>
                <a:lnTo>
                  <a:pt x="4003818" y="622823"/>
                </a:lnTo>
                <a:lnTo>
                  <a:pt x="3984540" y="580877"/>
                </a:lnTo>
                <a:lnTo>
                  <a:pt x="3964985" y="539286"/>
                </a:lnTo>
                <a:lnTo>
                  <a:pt x="3945155" y="498055"/>
                </a:lnTo>
                <a:lnTo>
                  <a:pt x="3925051" y="457186"/>
                </a:lnTo>
                <a:lnTo>
                  <a:pt x="3904677" y="416683"/>
                </a:lnTo>
                <a:lnTo>
                  <a:pt x="3884033" y="376549"/>
                </a:lnTo>
                <a:lnTo>
                  <a:pt x="3863124" y="336789"/>
                </a:lnTo>
                <a:lnTo>
                  <a:pt x="3841950" y="297405"/>
                </a:lnTo>
                <a:lnTo>
                  <a:pt x="3820513" y="258402"/>
                </a:lnTo>
                <a:lnTo>
                  <a:pt x="3798817" y="219783"/>
                </a:lnTo>
                <a:lnTo>
                  <a:pt x="3776864" y="181550"/>
                </a:lnTo>
                <a:lnTo>
                  <a:pt x="3754654" y="143709"/>
                </a:lnTo>
                <a:lnTo>
                  <a:pt x="3732192" y="106263"/>
                </a:lnTo>
                <a:lnTo>
                  <a:pt x="3709478" y="69215"/>
                </a:lnTo>
                <a:lnTo>
                  <a:pt x="3662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63" y="4825"/>
            <a:ext cx="4572635" cy="6853555"/>
          </a:xfrm>
          <a:custGeom>
            <a:avLst/>
            <a:gdLst/>
            <a:ahLst/>
            <a:cxnLst/>
            <a:rect l="l" t="t" r="r" b="b"/>
            <a:pathLst>
              <a:path w="4572635" h="6853555">
                <a:moveTo>
                  <a:pt x="0" y="0"/>
                </a:moveTo>
                <a:lnTo>
                  <a:pt x="3662234" y="0"/>
                </a:lnTo>
                <a:lnTo>
                  <a:pt x="3709478" y="69215"/>
                </a:lnTo>
                <a:lnTo>
                  <a:pt x="3732192" y="106263"/>
                </a:lnTo>
                <a:lnTo>
                  <a:pt x="3754654" y="143709"/>
                </a:lnTo>
                <a:lnTo>
                  <a:pt x="3776864" y="181550"/>
                </a:lnTo>
                <a:lnTo>
                  <a:pt x="3798817" y="219783"/>
                </a:lnTo>
                <a:lnTo>
                  <a:pt x="3820513" y="258402"/>
                </a:lnTo>
                <a:lnTo>
                  <a:pt x="3841950" y="297405"/>
                </a:lnTo>
                <a:lnTo>
                  <a:pt x="3863124" y="336789"/>
                </a:lnTo>
                <a:lnTo>
                  <a:pt x="3884033" y="376549"/>
                </a:lnTo>
                <a:lnTo>
                  <a:pt x="3904677" y="416683"/>
                </a:lnTo>
                <a:lnTo>
                  <a:pt x="3925051" y="457186"/>
                </a:lnTo>
                <a:lnTo>
                  <a:pt x="3945155" y="498055"/>
                </a:lnTo>
                <a:lnTo>
                  <a:pt x="3964985" y="539286"/>
                </a:lnTo>
                <a:lnTo>
                  <a:pt x="3984540" y="580877"/>
                </a:lnTo>
                <a:lnTo>
                  <a:pt x="4003818" y="622823"/>
                </a:lnTo>
                <a:lnTo>
                  <a:pt x="4022815" y="665120"/>
                </a:lnTo>
                <a:lnTo>
                  <a:pt x="4041531" y="707766"/>
                </a:lnTo>
                <a:lnTo>
                  <a:pt x="4059963" y="750756"/>
                </a:lnTo>
                <a:lnTo>
                  <a:pt x="4078108" y="794088"/>
                </a:lnTo>
                <a:lnTo>
                  <a:pt x="4095964" y="837757"/>
                </a:lnTo>
                <a:lnTo>
                  <a:pt x="4113530" y="881760"/>
                </a:lnTo>
                <a:lnTo>
                  <a:pt x="4130802" y="926093"/>
                </a:lnTo>
                <a:lnTo>
                  <a:pt x="4147779" y="970753"/>
                </a:lnTo>
                <a:lnTo>
                  <a:pt x="4164459" y="1015736"/>
                </a:lnTo>
                <a:lnTo>
                  <a:pt x="4180839" y="1061039"/>
                </a:lnTo>
                <a:lnTo>
                  <a:pt x="4196917" y="1106658"/>
                </a:lnTo>
                <a:lnTo>
                  <a:pt x="4212691" y="1152590"/>
                </a:lnTo>
                <a:lnTo>
                  <a:pt x="4228158" y="1198831"/>
                </a:lnTo>
                <a:lnTo>
                  <a:pt x="4243317" y="1245377"/>
                </a:lnTo>
                <a:lnTo>
                  <a:pt x="4258166" y="1292225"/>
                </a:lnTo>
                <a:lnTo>
                  <a:pt x="4272701" y="1339371"/>
                </a:lnTo>
                <a:lnTo>
                  <a:pt x="4286921" y="1386812"/>
                </a:lnTo>
                <a:lnTo>
                  <a:pt x="4300824" y="1434544"/>
                </a:lnTo>
                <a:lnTo>
                  <a:pt x="4314407" y="1482563"/>
                </a:lnTo>
                <a:lnTo>
                  <a:pt x="4327668" y="1530867"/>
                </a:lnTo>
                <a:lnTo>
                  <a:pt x="4340605" y="1579451"/>
                </a:lnTo>
                <a:lnTo>
                  <a:pt x="4353216" y="1628312"/>
                </a:lnTo>
                <a:lnTo>
                  <a:pt x="4365498" y="1677446"/>
                </a:lnTo>
                <a:lnTo>
                  <a:pt x="4377450" y="1726850"/>
                </a:lnTo>
                <a:lnTo>
                  <a:pt x="4389069" y="1776520"/>
                </a:lnTo>
                <a:lnTo>
                  <a:pt x="4400353" y="1826453"/>
                </a:lnTo>
                <a:lnTo>
                  <a:pt x="4411299" y="1876645"/>
                </a:lnTo>
                <a:lnTo>
                  <a:pt x="4421906" y="1927092"/>
                </a:lnTo>
                <a:lnTo>
                  <a:pt x="4432171" y="1977792"/>
                </a:lnTo>
                <a:lnTo>
                  <a:pt x="4442092" y="2028739"/>
                </a:lnTo>
                <a:lnTo>
                  <a:pt x="4451667" y="2079932"/>
                </a:lnTo>
                <a:lnTo>
                  <a:pt x="4460894" y="2131366"/>
                </a:lnTo>
                <a:lnTo>
                  <a:pt x="4469770" y="2183037"/>
                </a:lnTo>
                <a:lnTo>
                  <a:pt x="4478293" y="2234942"/>
                </a:lnTo>
                <a:lnTo>
                  <a:pt x="4486461" y="2287078"/>
                </a:lnTo>
                <a:lnTo>
                  <a:pt x="4494272" y="2339441"/>
                </a:lnTo>
                <a:lnTo>
                  <a:pt x="4501723" y="2392028"/>
                </a:lnTo>
                <a:lnTo>
                  <a:pt x="4508813" y="2444834"/>
                </a:lnTo>
                <a:lnTo>
                  <a:pt x="4515539" y="2497856"/>
                </a:lnTo>
                <a:lnTo>
                  <a:pt x="4521899" y="2551092"/>
                </a:lnTo>
                <a:lnTo>
                  <a:pt x="4527890" y="2604536"/>
                </a:lnTo>
                <a:lnTo>
                  <a:pt x="4533511" y="2658186"/>
                </a:lnTo>
                <a:lnTo>
                  <a:pt x="4538760" y="2712038"/>
                </a:lnTo>
                <a:lnTo>
                  <a:pt x="4543633" y="2766088"/>
                </a:lnTo>
                <a:lnTo>
                  <a:pt x="4548129" y="2820333"/>
                </a:lnTo>
                <a:lnTo>
                  <a:pt x="4552246" y="2874770"/>
                </a:lnTo>
                <a:lnTo>
                  <a:pt x="4555981" y="2929394"/>
                </a:lnTo>
                <a:lnTo>
                  <a:pt x="4559333" y="2984202"/>
                </a:lnTo>
                <a:lnTo>
                  <a:pt x="4562298" y="3039191"/>
                </a:lnTo>
                <a:lnTo>
                  <a:pt x="4564875" y="3094358"/>
                </a:lnTo>
                <a:lnTo>
                  <a:pt x="4567062" y="3149697"/>
                </a:lnTo>
                <a:lnTo>
                  <a:pt x="4568856" y="3205207"/>
                </a:lnTo>
                <a:lnTo>
                  <a:pt x="4570256" y="3260882"/>
                </a:lnTo>
                <a:lnTo>
                  <a:pt x="4571258" y="3316721"/>
                </a:lnTo>
                <a:lnTo>
                  <a:pt x="4571861" y="3372719"/>
                </a:lnTo>
                <a:lnTo>
                  <a:pt x="4572062" y="3428873"/>
                </a:lnTo>
                <a:lnTo>
                  <a:pt x="4571861" y="3485031"/>
                </a:lnTo>
                <a:lnTo>
                  <a:pt x="4571258" y="3541034"/>
                </a:lnTo>
                <a:lnTo>
                  <a:pt x="4570256" y="3596878"/>
                </a:lnTo>
                <a:lnTo>
                  <a:pt x="4568856" y="3652559"/>
                </a:lnTo>
                <a:lnTo>
                  <a:pt x="4567062" y="3708073"/>
                </a:lnTo>
                <a:lnTo>
                  <a:pt x="4564875" y="3763417"/>
                </a:lnTo>
                <a:lnTo>
                  <a:pt x="4562298" y="3818587"/>
                </a:lnTo>
                <a:lnTo>
                  <a:pt x="4559333" y="3873580"/>
                </a:lnTo>
                <a:lnTo>
                  <a:pt x="4555981" y="3928392"/>
                </a:lnTo>
                <a:lnTo>
                  <a:pt x="4552246" y="3983020"/>
                </a:lnTo>
                <a:lnTo>
                  <a:pt x="4548129" y="4037460"/>
                </a:lnTo>
                <a:lnTo>
                  <a:pt x="4543633" y="4091709"/>
                </a:lnTo>
                <a:lnTo>
                  <a:pt x="4538760" y="4145763"/>
                </a:lnTo>
                <a:lnTo>
                  <a:pt x="4533511" y="4199618"/>
                </a:lnTo>
                <a:lnTo>
                  <a:pt x="4527890" y="4253271"/>
                </a:lnTo>
                <a:lnTo>
                  <a:pt x="4521899" y="4306718"/>
                </a:lnTo>
                <a:lnTo>
                  <a:pt x="4515539" y="4359956"/>
                </a:lnTo>
                <a:lnTo>
                  <a:pt x="4508813" y="4412981"/>
                </a:lnTo>
                <a:lnTo>
                  <a:pt x="4501723" y="4465789"/>
                </a:lnTo>
                <a:lnTo>
                  <a:pt x="4494272" y="4518378"/>
                </a:lnTo>
                <a:lnTo>
                  <a:pt x="4486461" y="4570743"/>
                </a:lnTo>
                <a:lnTo>
                  <a:pt x="4478293" y="4622881"/>
                </a:lnTo>
                <a:lnTo>
                  <a:pt x="4469770" y="4674789"/>
                </a:lnTo>
                <a:lnTo>
                  <a:pt x="4460894" y="4726462"/>
                </a:lnTo>
                <a:lnTo>
                  <a:pt x="4451667" y="4777897"/>
                </a:lnTo>
                <a:lnTo>
                  <a:pt x="4442092" y="4829092"/>
                </a:lnTo>
                <a:lnTo>
                  <a:pt x="4432171" y="4880041"/>
                </a:lnTo>
                <a:lnTo>
                  <a:pt x="4421906" y="4930742"/>
                </a:lnTo>
                <a:lnTo>
                  <a:pt x="4411299" y="4981191"/>
                </a:lnTo>
                <a:lnTo>
                  <a:pt x="4400353" y="5031384"/>
                </a:lnTo>
                <a:lnTo>
                  <a:pt x="4389069" y="5081318"/>
                </a:lnTo>
                <a:lnTo>
                  <a:pt x="4377450" y="5130989"/>
                </a:lnTo>
                <a:lnTo>
                  <a:pt x="4365498" y="5180395"/>
                </a:lnTo>
                <a:lnTo>
                  <a:pt x="4353216" y="5229530"/>
                </a:lnTo>
                <a:lnTo>
                  <a:pt x="4340605" y="5278392"/>
                </a:lnTo>
                <a:lnTo>
                  <a:pt x="4327668" y="5326977"/>
                </a:lnTo>
                <a:lnTo>
                  <a:pt x="4314407" y="5375282"/>
                </a:lnTo>
                <a:lnTo>
                  <a:pt x="4300824" y="5423302"/>
                </a:lnTo>
                <a:lnTo>
                  <a:pt x="4286921" y="5471035"/>
                </a:lnTo>
                <a:lnTo>
                  <a:pt x="4272701" y="5518477"/>
                </a:lnTo>
                <a:lnTo>
                  <a:pt x="4258166" y="5565624"/>
                </a:lnTo>
                <a:lnTo>
                  <a:pt x="4243317" y="5612473"/>
                </a:lnTo>
                <a:lnTo>
                  <a:pt x="4228158" y="5659019"/>
                </a:lnTo>
                <a:lnTo>
                  <a:pt x="4212691" y="5705261"/>
                </a:lnTo>
                <a:lnTo>
                  <a:pt x="4196917" y="5751193"/>
                </a:lnTo>
                <a:lnTo>
                  <a:pt x="4180839" y="5796813"/>
                </a:lnTo>
                <a:lnTo>
                  <a:pt x="4164459" y="5842117"/>
                </a:lnTo>
                <a:lnTo>
                  <a:pt x="4147779" y="5887101"/>
                </a:lnTo>
                <a:lnTo>
                  <a:pt x="4130802" y="5931762"/>
                </a:lnTo>
                <a:lnTo>
                  <a:pt x="4113530" y="5976096"/>
                </a:lnTo>
                <a:lnTo>
                  <a:pt x="4095964" y="6020100"/>
                </a:lnTo>
                <a:lnTo>
                  <a:pt x="4078108" y="6063769"/>
                </a:lnTo>
                <a:lnTo>
                  <a:pt x="4059963" y="6107102"/>
                </a:lnTo>
                <a:lnTo>
                  <a:pt x="4041531" y="6150093"/>
                </a:lnTo>
                <a:lnTo>
                  <a:pt x="4022815" y="6192740"/>
                </a:lnTo>
                <a:lnTo>
                  <a:pt x="4003818" y="6235038"/>
                </a:lnTo>
                <a:lnTo>
                  <a:pt x="3984540" y="6276985"/>
                </a:lnTo>
                <a:lnTo>
                  <a:pt x="3964985" y="6318576"/>
                </a:lnTo>
                <a:lnTo>
                  <a:pt x="3945155" y="6359809"/>
                </a:lnTo>
                <a:lnTo>
                  <a:pt x="3925051" y="6400679"/>
                </a:lnTo>
                <a:lnTo>
                  <a:pt x="3904677" y="6441184"/>
                </a:lnTo>
                <a:lnTo>
                  <a:pt x="3884033" y="6481319"/>
                </a:lnTo>
                <a:lnTo>
                  <a:pt x="3863124" y="6521080"/>
                </a:lnTo>
                <a:lnTo>
                  <a:pt x="3841950" y="6560465"/>
                </a:lnTo>
                <a:lnTo>
                  <a:pt x="3820513" y="6599470"/>
                </a:lnTo>
                <a:lnTo>
                  <a:pt x="3798817" y="6638091"/>
                </a:lnTo>
                <a:lnTo>
                  <a:pt x="3776864" y="6676325"/>
                </a:lnTo>
                <a:lnTo>
                  <a:pt x="3754654" y="6714168"/>
                </a:lnTo>
                <a:lnTo>
                  <a:pt x="3732192" y="6751616"/>
                </a:lnTo>
                <a:lnTo>
                  <a:pt x="3709478" y="6788666"/>
                </a:lnTo>
                <a:lnTo>
                  <a:pt x="3665484" y="6853171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3" y="4825"/>
            <a:ext cx="0" cy="1148080"/>
          </a:xfrm>
          <a:custGeom>
            <a:avLst/>
            <a:gdLst/>
            <a:ahLst/>
            <a:cxnLst/>
            <a:rect l="l" t="t" r="r" b="b"/>
            <a:pathLst>
              <a:path h="1148080">
                <a:moveTo>
                  <a:pt x="0" y="0"/>
                </a:moveTo>
                <a:lnTo>
                  <a:pt x="0" y="1147699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3" y="1809750"/>
            <a:ext cx="0" cy="5048250"/>
          </a:xfrm>
          <a:custGeom>
            <a:avLst/>
            <a:gdLst/>
            <a:ahLst/>
            <a:cxnLst/>
            <a:rect l="l" t="t" r="r" b="b"/>
            <a:pathLst>
              <a:path h="5048250">
                <a:moveTo>
                  <a:pt x="0" y="0"/>
                </a:moveTo>
                <a:lnTo>
                  <a:pt x="0" y="5048247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4562475" cy="6858000"/>
          </a:xfrm>
          <a:custGeom>
            <a:avLst/>
            <a:gdLst/>
            <a:ahLst/>
            <a:cxnLst/>
            <a:rect l="l" t="t" r="r" b="b"/>
            <a:pathLst>
              <a:path w="4562475" h="6858000">
                <a:moveTo>
                  <a:pt x="3653282" y="0"/>
                </a:moveTo>
                <a:lnTo>
                  <a:pt x="0" y="0"/>
                </a:lnTo>
                <a:lnTo>
                  <a:pt x="0" y="6857999"/>
                </a:lnTo>
                <a:lnTo>
                  <a:pt x="3653282" y="6857999"/>
                </a:lnTo>
                <a:lnTo>
                  <a:pt x="3700526" y="6788730"/>
                </a:lnTo>
                <a:lnTo>
                  <a:pt x="3723223" y="6751679"/>
                </a:lnTo>
                <a:lnTo>
                  <a:pt x="3745669" y="6714231"/>
                </a:lnTo>
                <a:lnTo>
                  <a:pt x="3767862" y="6676388"/>
                </a:lnTo>
                <a:lnTo>
                  <a:pt x="3789800" y="6638154"/>
                </a:lnTo>
                <a:lnTo>
                  <a:pt x="3811481" y="6599533"/>
                </a:lnTo>
                <a:lnTo>
                  <a:pt x="3832901" y="6560527"/>
                </a:lnTo>
                <a:lnTo>
                  <a:pt x="3854060" y="6521142"/>
                </a:lnTo>
                <a:lnTo>
                  <a:pt x="3874955" y="6481380"/>
                </a:lnTo>
                <a:lnTo>
                  <a:pt x="3895583" y="6441245"/>
                </a:lnTo>
                <a:lnTo>
                  <a:pt x="3915943" y="6400740"/>
                </a:lnTo>
                <a:lnTo>
                  <a:pt x="3936032" y="6359869"/>
                </a:lnTo>
                <a:lnTo>
                  <a:pt x="3955848" y="6318636"/>
                </a:lnTo>
                <a:lnTo>
                  <a:pt x="3975389" y="6277044"/>
                </a:lnTo>
                <a:lnTo>
                  <a:pt x="3994652" y="6235096"/>
                </a:lnTo>
                <a:lnTo>
                  <a:pt x="4013636" y="6192797"/>
                </a:lnTo>
                <a:lnTo>
                  <a:pt x="4032338" y="6150150"/>
                </a:lnTo>
                <a:lnTo>
                  <a:pt x="4050756" y="6107158"/>
                </a:lnTo>
                <a:lnTo>
                  <a:pt x="4068888" y="6063825"/>
                </a:lnTo>
                <a:lnTo>
                  <a:pt x="4086731" y="6020154"/>
                </a:lnTo>
                <a:lnTo>
                  <a:pt x="4104284" y="5976150"/>
                </a:lnTo>
                <a:lnTo>
                  <a:pt x="4121544" y="5931815"/>
                </a:lnTo>
                <a:lnTo>
                  <a:pt x="4138509" y="5887154"/>
                </a:lnTo>
                <a:lnTo>
                  <a:pt x="4155176" y="5842169"/>
                </a:lnTo>
                <a:lnTo>
                  <a:pt x="4171544" y="5796864"/>
                </a:lnTo>
                <a:lnTo>
                  <a:pt x="4187610" y="5751244"/>
                </a:lnTo>
                <a:lnTo>
                  <a:pt x="4203372" y="5705311"/>
                </a:lnTo>
                <a:lnTo>
                  <a:pt x="4218828" y="5659069"/>
                </a:lnTo>
                <a:lnTo>
                  <a:pt x="4233976" y="5612522"/>
                </a:lnTo>
                <a:lnTo>
                  <a:pt x="4248814" y="5565673"/>
                </a:lnTo>
                <a:lnTo>
                  <a:pt x="4263338" y="5518525"/>
                </a:lnTo>
                <a:lnTo>
                  <a:pt x="4277548" y="5471083"/>
                </a:lnTo>
                <a:lnTo>
                  <a:pt x="4291440" y="5423350"/>
                </a:lnTo>
                <a:lnTo>
                  <a:pt x="4305013" y="5375330"/>
                </a:lnTo>
                <a:lnTo>
                  <a:pt x="4318264" y="5327025"/>
                </a:lnTo>
                <a:lnTo>
                  <a:pt x="4331192" y="5278440"/>
                </a:lnTo>
                <a:lnTo>
                  <a:pt x="4343793" y="5229578"/>
                </a:lnTo>
                <a:lnTo>
                  <a:pt x="4356066" y="5180442"/>
                </a:lnTo>
                <a:lnTo>
                  <a:pt x="4368009" y="5131037"/>
                </a:lnTo>
                <a:lnTo>
                  <a:pt x="4379619" y="5081366"/>
                </a:lnTo>
                <a:lnTo>
                  <a:pt x="4390895" y="5031433"/>
                </a:lnTo>
                <a:lnTo>
                  <a:pt x="4401833" y="4981240"/>
                </a:lnTo>
                <a:lnTo>
                  <a:pt x="4412432" y="4930792"/>
                </a:lnTo>
                <a:lnTo>
                  <a:pt x="4422689" y="4880091"/>
                </a:lnTo>
                <a:lnTo>
                  <a:pt x="4432603" y="4829143"/>
                </a:lnTo>
                <a:lnTo>
                  <a:pt x="4442170" y="4777950"/>
                </a:lnTo>
                <a:lnTo>
                  <a:pt x="4451390" y="4726515"/>
                </a:lnTo>
                <a:lnTo>
                  <a:pt x="4460259" y="4674843"/>
                </a:lnTo>
                <a:lnTo>
                  <a:pt x="4468776" y="4622937"/>
                </a:lnTo>
                <a:lnTo>
                  <a:pt x="4476938" y="4570800"/>
                </a:lnTo>
                <a:lnTo>
                  <a:pt x="4484743" y="4518437"/>
                </a:lnTo>
                <a:lnTo>
                  <a:pt x="4492189" y="4465850"/>
                </a:lnTo>
                <a:lnTo>
                  <a:pt x="4499273" y="4413043"/>
                </a:lnTo>
                <a:lnTo>
                  <a:pt x="4505994" y="4360020"/>
                </a:lnTo>
                <a:lnTo>
                  <a:pt x="4512349" y="4306784"/>
                </a:lnTo>
                <a:lnTo>
                  <a:pt x="4518336" y="4253340"/>
                </a:lnTo>
                <a:lnTo>
                  <a:pt x="4523953" y="4199689"/>
                </a:lnTo>
                <a:lnTo>
                  <a:pt x="4529197" y="4145837"/>
                </a:lnTo>
                <a:lnTo>
                  <a:pt x="4534067" y="4091786"/>
                </a:lnTo>
                <a:lnTo>
                  <a:pt x="4538560" y="4037541"/>
                </a:lnTo>
                <a:lnTo>
                  <a:pt x="4542673" y="3983104"/>
                </a:lnTo>
                <a:lnTo>
                  <a:pt x="4546406" y="3928479"/>
                </a:lnTo>
                <a:lnTo>
                  <a:pt x="4549755" y="3873671"/>
                </a:lnTo>
                <a:lnTo>
                  <a:pt x="4552718" y="3818681"/>
                </a:lnTo>
                <a:lnTo>
                  <a:pt x="4555293" y="3763515"/>
                </a:lnTo>
                <a:lnTo>
                  <a:pt x="4557478" y="3708175"/>
                </a:lnTo>
                <a:lnTo>
                  <a:pt x="4559271" y="3652666"/>
                </a:lnTo>
                <a:lnTo>
                  <a:pt x="4560669" y="3596990"/>
                </a:lnTo>
                <a:lnTo>
                  <a:pt x="4561671" y="3541151"/>
                </a:lnTo>
                <a:lnTo>
                  <a:pt x="4562273" y="3485153"/>
                </a:lnTo>
                <a:lnTo>
                  <a:pt x="4562475" y="3429000"/>
                </a:lnTo>
                <a:lnTo>
                  <a:pt x="4562273" y="3372846"/>
                </a:lnTo>
                <a:lnTo>
                  <a:pt x="4561671" y="3316848"/>
                </a:lnTo>
                <a:lnTo>
                  <a:pt x="4560669" y="3261009"/>
                </a:lnTo>
                <a:lnTo>
                  <a:pt x="4559271" y="3205334"/>
                </a:lnTo>
                <a:lnTo>
                  <a:pt x="4557478" y="3149824"/>
                </a:lnTo>
                <a:lnTo>
                  <a:pt x="4555293" y="3094484"/>
                </a:lnTo>
                <a:lnTo>
                  <a:pt x="4552718" y="3039318"/>
                </a:lnTo>
                <a:lnTo>
                  <a:pt x="4549755" y="2984329"/>
                </a:lnTo>
                <a:lnTo>
                  <a:pt x="4546406" y="2929521"/>
                </a:lnTo>
                <a:lnTo>
                  <a:pt x="4542673" y="2874896"/>
                </a:lnTo>
                <a:lnTo>
                  <a:pt x="4538560" y="2820460"/>
                </a:lnTo>
                <a:lnTo>
                  <a:pt x="4534067" y="2766214"/>
                </a:lnTo>
                <a:lnTo>
                  <a:pt x="4529197" y="2712164"/>
                </a:lnTo>
                <a:lnTo>
                  <a:pt x="4523953" y="2658312"/>
                </a:lnTo>
                <a:lnTo>
                  <a:pt x="4518336" y="2604662"/>
                </a:lnTo>
                <a:lnTo>
                  <a:pt x="4512349" y="2551217"/>
                </a:lnTo>
                <a:lnTo>
                  <a:pt x="4505994" y="2497982"/>
                </a:lnTo>
                <a:lnTo>
                  <a:pt x="4499273" y="2444959"/>
                </a:lnTo>
                <a:lnTo>
                  <a:pt x="4492189" y="2392152"/>
                </a:lnTo>
                <a:lnTo>
                  <a:pt x="4484743" y="2339565"/>
                </a:lnTo>
                <a:lnTo>
                  <a:pt x="4476938" y="2287202"/>
                </a:lnTo>
                <a:lnTo>
                  <a:pt x="4468776" y="2235065"/>
                </a:lnTo>
                <a:lnTo>
                  <a:pt x="4460259" y="2183159"/>
                </a:lnTo>
                <a:lnTo>
                  <a:pt x="4451390" y="2131487"/>
                </a:lnTo>
                <a:lnTo>
                  <a:pt x="4442170" y="2080053"/>
                </a:lnTo>
                <a:lnTo>
                  <a:pt x="4432603" y="2028860"/>
                </a:lnTo>
                <a:lnTo>
                  <a:pt x="4422689" y="1977911"/>
                </a:lnTo>
                <a:lnTo>
                  <a:pt x="4412432" y="1927211"/>
                </a:lnTo>
                <a:lnTo>
                  <a:pt x="4401833" y="1876763"/>
                </a:lnTo>
                <a:lnTo>
                  <a:pt x="4390895" y="1826570"/>
                </a:lnTo>
                <a:lnTo>
                  <a:pt x="4379619" y="1776636"/>
                </a:lnTo>
                <a:lnTo>
                  <a:pt x="4368009" y="1726965"/>
                </a:lnTo>
                <a:lnTo>
                  <a:pt x="4356066" y="1677560"/>
                </a:lnTo>
                <a:lnTo>
                  <a:pt x="4343793" y="1628424"/>
                </a:lnTo>
                <a:lnTo>
                  <a:pt x="4331192" y="1579562"/>
                </a:lnTo>
                <a:lnTo>
                  <a:pt x="4318264" y="1530977"/>
                </a:lnTo>
                <a:lnTo>
                  <a:pt x="4305013" y="1482671"/>
                </a:lnTo>
                <a:lnTo>
                  <a:pt x="4291440" y="1434650"/>
                </a:lnTo>
                <a:lnTo>
                  <a:pt x="4277548" y="1386917"/>
                </a:lnTo>
                <a:lnTo>
                  <a:pt x="4263338" y="1339474"/>
                </a:lnTo>
                <a:lnTo>
                  <a:pt x="4248814" y="1292326"/>
                </a:lnTo>
                <a:lnTo>
                  <a:pt x="4233976" y="1245476"/>
                </a:lnTo>
                <a:lnTo>
                  <a:pt x="4218828" y="1198928"/>
                </a:lnTo>
                <a:lnTo>
                  <a:pt x="4203372" y="1152686"/>
                </a:lnTo>
                <a:lnTo>
                  <a:pt x="4187610" y="1106752"/>
                </a:lnTo>
                <a:lnTo>
                  <a:pt x="4171544" y="1061130"/>
                </a:lnTo>
                <a:lnTo>
                  <a:pt x="4155176" y="1015825"/>
                </a:lnTo>
                <a:lnTo>
                  <a:pt x="4138509" y="970839"/>
                </a:lnTo>
                <a:lnTo>
                  <a:pt x="4121544" y="926176"/>
                </a:lnTo>
                <a:lnTo>
                  <a:pt x="4104284" y="881840"/>
                </a:lnTo>
                <a:lnTo>
                  <a:pt x="4086731" y="837835"/>
                </a:lnTo>
                <a:lnTo>
                  <a:pt x="4068888" y="794163"/>
                </a:lnTo>
                <a:lnTo>
                  <a:pt x="4050756" y="750828"/>
                </a:lnTo>
                <a:lnTo>
                  <a:pt x="4032338" y="707835"/>
                </a:lnTo>
                <a:lnTo>
                  <a:pt x="4013636" y="665186"/>
                </a:lnTo>
                <a:lnTo>
                  <a:pt x="3994652" y="622885"/>
                </a:lnTo>
                <a:lnTo>
                  <a:pt x="3975389" y="580935"/>
                </a:lnTo>
                <a:lnTo>
                  <a:pt x="3955848" y="539341"/>
                </a:lnTo>
                <a:lnTo>
                  <a:pt x="3936032" y="498106"/>
                </a:lnTo>
                <a:lnTo>
                  <a:pt x="3915943" y="457233"/>
                </a:lnTo>
                <a:lnTo>
                  <a:pt x="3895583" y="416726"/>
                </a:lnTo>
                <a:lnTo>
                  <a:pt x="3874955" y="376588"/>
                </a:lnTo>
                <a:lnTo>
                  <a:pt x="3854060" y="336823"/>
                </a:lnTo>
                <a:lnTo>
                  <a:pt x="3832901" y="297435"/>
                </a:lnTo>
                <a:lnTo>
                  <a:pt x="3811481" y="258427"/>
                </a:lnTo>
                <a:lnTo>
                  <a:pt x="3789800" y="219803"/>
                </a:lnTo>
                <a:lnTo>
                  <a:pt x="3767862" y="181566"/>
                </a:lnTo>
                <a:lnTo>
                  <a:pt x="3745669" y="143720"/>
                </a:lnTo>
                <a:lnTo>
                  <a:pt x="3723223" y="106268"/>
                </a:lnTo>
                <a:lnTo>
                  <a:pt x="3700526" y="69215"/>
                </a:lnTo>
                <a:lnTo>
                  <a:pt x="3653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20750" y="984567"/>
            <a:ext cx="245364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675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0000"/>
                </a:solidFill>
              </a:rPr>
              <a:t>Kidnap </a:t>
            </a:r>
            <a:r>
              <a:rPr sz="3000" spc="-10" dirty="0">
                <a:solidFill>
                  <a:srgbClr val="000000"/>
                </a:solidFill>
              </a:rPr>
              <a:t>Victims  </a:t>
            </a:r>
            <a:r>
              <a:rPr sz="3000" spc="-15" dirty="0">
                <a:solidFill>
                  <a:srgbClr val="000000"/>
                </a:solidFill>
              </a:rPr>
              <a:t>Remain</a:t>
            </a:r>
            <a:r>
              <a:rPr sz="3000" spc="-60" dirty="0">
                <a:solidFill>
                  <a:srgbClr val="000000"/>
                </a:solidFill>
              </a:rPr>
              <a:t> </a:t>
            </a:r>
            <a:r>
              <a:rPr sz="3000" spc="-5" dirty="0">
                <a:solidFill>
                  <a:srgbClr val="000000"/>
                </a:solidFill>
              </a:rPr>
              <a:t>Missing</a:t>
            </a:r>
            <a:endParaRPr sz="3000"/>
          </a:p>
        </p:txBody>
      </p:sp>
      <p:sp>
        <p:nvSpPr>
          <p:cNvPr id="11" name="object 11"/>
          <p:cNvSpPr/>
          <p:nvPr/>
        </p:nvSpPr>
        <p:spPr>
          <a:xfrm>
            <a:off x="0" y="1152525"/>
            <a:ext cx="95250" cy="657225"/>
          </a:xfrm>
          <a:custGeom>
            <a:avLst/>
            <a:gdLst/>
            <a:ahLst/>
            <a:cxnLst/>
            <a:rect l="l" t="t" r="r" b="b"/>
            <a:pathLst>
              <a:path w="95250" h="657225">
                <a:moveTo>
                  <a:pt x="0" y="657225"/>
                </a:moveTo>
                <a:lnTo>
                  <a:pt x="95250" y="657225"/>
                </a:lnTo>
                <a:lnTo>
                  <a:pt x="9525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375" y="2190750"/>
            <a:ext cx="3676650" cy="19050"/>
          </a:xfrm>
          <a:custGeom>
            <a:avLst/>
            <a:gdLst/>
            <a:ahLst/>
            <a:cxnLst/>
            <a:rect l="l" t="t" r="r" b="b"/>
            <a:pathLst>
              <a:path w="3676650" h="19050">
                <a:moveTo>
                  <a:pt x="0" y="19050"/>
                </a:moveTo>
                <a:lnTo>
                  <a:pt x="3676650" y="19050"/>
                </a:lnTo>
                <a:lnTo>
                  <a:pt x="367665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3375" y="2190750"/>
            <a:ext cx="3676650" cy="19050"/>
          </a:xfrm>
          <a:custGeom>
            <a:avLst/>
            <a:gdLst/>
            <a:ahLst/>
            <a:cxnLst/>
            <a:rect l="l" t="t" r="r" b="b"/>
            <a:pathLst>
              <a:path w="3676650" h="19050">
                <a:moveTo>
                  <a:pt x="0" y="19050"/>
                </a:moveTo>
                <a:lnTo>
                  <a:pt x="3676650" y="19050"/>
                </a:lnTo>
                <a:lnTo>
                  <a:pt x="367665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5290" y="2478722"/>
            <a:ext cx="3440429" cy="340232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05"/>
              </a:spcBef>
              <a:tabLst>
                <a:tab pos="355600" algn="l"/>
                <a:tab pos="356235" algn="l"/>
              </a:tabLst>
            </a:pPr>
            <a:r>
              <a:rPr sz="1700" spc="25" dirty="0">
                <a:latin typeface="Calibri"/>
                <a:cs typeface="Calibri"/>
              </a:rPr>
              <a:t>2015 </a:t>
            </a:r>
            <a:r>
              <a:rPr sz="1700" spc="5" dirty="0">
                <a:latin typeface="Calibri"/>
                <a:cs typeface="Calibri"/>
              </a:rPr>
              <a:t>-</a:t>
            </a:r>
            <a:r>
              <a:rPr sz="1700" spc="-180" dirty="0">
                <a:latin typeface="Calibri"/>
                <a:cs typeface="Calibri"/>
              </a:rPr>
              <a:t> </a:t>
            </a:r>
            <a:r>
              <a:rPr sz="1700" spc="30" dirty="0">
                <a:latin typeface="Calibri"/>
                <a:cs typeface="Calibri"/>
              </a:rPr>
              <a:t>2020</a:t>
            </a:r>
            <a:endParaRPr sz="17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200"/>
              </a:lnSpc>
              <a:spcBef>
                <a:spcPts val="41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5" dirty="0">
                <a:latin typeface="Calibri"/>
                <a:cs typeface="Calibri"/>
              </a:rPr>
              <a:t>According </a:t>
            </a:r>
            <a:r>
              <a:rPr sz="1700" spc="15" dirty="0">
                <a:latin typeface="Calibri"/>
                <a:cs typeface="Calibri"/>
              </a:rPr>
              <a:t>to </a:t>
            </a:r>
            <a:r>
              <a:rPr sz="1700" spc="10" dirty="0">
                <a:latin typeface="Calibri"/>
                <a:cs typeface="Calibri"/>
              </a:rPr>
              <a:t>the </a:t>
            </a:r>
            <a:r>
              <a:rPr sz="1700" dirty="0">
                <a:latin typeface="Calibri"/>
                <a:cs typeface="Calibri"/>
              </a:rPr>
              <a:t>UNHCR, </a:t>
            </a:r>
            <a:r>
              <a:rPr sz="1700" spc="5" dirty="0">
                <a:latin typeface="Calibri"/>
                <a:cs typeface="Calibri"/>
              </a:rPr>
              <a:t>about  </a:t>
            </a:r>
            <a:r>
              <a:rPr sz="1700" spc="25" dirty="0">
                <a:latin typeface="Calibri"/>
                <a:cs typeface="Calibri"/>
              </a:rPr>
              <a:t>3,000 </a:t>
            </a:r>
            <a:r>
              <a:rPr sz="1700" spc="-15" dirty="0">
                <a:latin typeface="Calibri"/>
                <a:cs typeface="Calibri"/>
              </a:rPr>
              <a:t>Yazidis, </a:t>
            </a:r>
            <a:r>
              <a:rPr sz="1700" dirty="0">
                <a:latin typeface="Calibri"/>
                <a:cs typeface="Calibri"/>
              </a:rPr>
              <a:t>mostly </a:t>
            </a:r>
            <a:r>
              <a:rPr sz="1700" spc="-10" dirty="0">
                <a:latin typeface="Calibri"/>
                <a:cs typeface="Calibri"/>
              </a:rPr>
              <a:t>women </a:t>
            </a:r>
            <a:r>
              <a:rPr sz="1700" spc="10" dirty="0">
                <a:latin typeface="Calibri"/>
                <a:cs typeface="Calibri"/>
              </a:rPr>
              <a:t>and  </a:t>
            </a:r>
            <a:r>
              <a:rPr sz="1700" spc="-5" dirty="0">
                <a:latin typeface="Calibri"/>
                <a:cs typeface="Calibri"/>
              </a:rPr>
              <a:t>children, were reportedly still  missing in </a:t>
            </a:r>
            <a:r>
              <a:rPr sz="1700" spc="25" dirty="0">
                <a:latin typeface="Calibri"/>
                <a:cs typeface="Calibri"/>
              </a:rPr>
              <a:t>2019 </a:t>
            </a:r>
            <a:r>
              <a:rPr sz="1700" spc="5" dirty="0">
                <a:latin typeface="Calibri"/>
                <a:cs typeface="Calibri"/>
              </a:rPr>
              <a:t>after </a:t>
            </a:r>
            <a:r>
              <a:rPr sz="1700" spc="-5" dirty="0">
                <a:latin typeface="Calibri"/>
                <a:cs typeface="Calibri"/>
              </a:rPr>
              <a:t>having </a:t>
            </a:r>
            <a:r>
              <a:rPr sz="1700" spc="-10" dirty="0">
                <a:latin typeface="Calibri"/>
                <a:cs typeface="Calibri"/>
              </a:rPr>
              <a:t>been  </a:t>
            </a:r>
            <a:r>
              <a:rPr sz="1700" spc="5" dirty="0">
                <a:latin typeface="Calibri"/>
                <a:cs typeface="Calibri"/>
              </a:rPr>
              <a:t>abducted by </a:t>
            </a:r>
            <a:r>
              <a:rPr sz="1700" spc="20" dirty="0">
                <a:latin typeface="Calibri"/>
                <a:cs typeface="Calibri"/>
              </a:rPr>
              <a:t>ISIS </a:t>
            </a:r>
            <a:r>
              <a:rPr sz="1700" spc="-5" dirty="0">
                <a:latin typeface="Calibri"/>
                <a:cs typeface="Calibri"/>
              </a:rPr>
              <a:t>in </a:t>
            </a:r>
            <a:r>
              <a:rPr sz="1700" spc="25" dirty="0">
                <a:latin typeface="Calibri"/>
                <a:cs typeface="Calibri"/>
              </a:rPr>
              <a:t>2014. </a:t>
            </a:r>
            <a:r>
              <a:rPr sz="1700" spc="15" dirty="0">
                <a:latin typeface="Calibri"/>
                <a:cs typeface="Calibri"/>
              </a:rPr>
              <a:t>In </a:t>
            </a:r>
            <a:r>
              <a:rPr sz="1700" spc="10" dirty="0">
                <a:latin typeface="Calibri"/>
                <a:cs typeface="Calibri"/>
              </a:rPr>
              <a:t>the  </a:t>
            </a:r>
            <a:r>
              <a:rPr sz="1700" spc="5" dirty="0">
                <a:latin typeface="Calibri"/>
                <a:cs typeface="Calibri"/>
              </a:rPr>
              <a:t>absence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5" dirty="0">
                <a:latin typeface="Calibri"/>
                <a:cs typeface="Calibri"/>
              </a:rPr>
              <a:t>support from national  </a:t>
            </a:r>
            <a:r>
              <a:rPr sz="1700" spc="10" dirty="0">
                <a:latin typeface="Calibri"/>
                <a:cs typeface="Calibri"/>
              </a:rPr>
              <a:t>and </a:t>
            </a:r>
            <a:r>
              <a:rPr sz="1700" dirty="0">
                <a:latin typeface="Calibri"/>
                <a:cs typeface="Calibri"/>
              </a:rPr>
              <a:t>international authorities, </a:t>
            </a:r>
            <a:r>
              <a:rPr sz="1700" spc="10" dirty="0">
                <a:latin typeface="Calibri"/>
                <a:cs typeface="Calibri"/>
              </a:rPr>
              <a:t>the  </a:t>
            </a:r>
            <a:r>
              <a:rPr sz="1700" spc="-15" dirty="0">
                <a:latin typeface="Calibri"/>
                <a:cs typeface="Calibri"/>
              </a:rPr>
              <a:t>Yazidis </a:t>
            </a:r>
            <a:r>
              <a:rPr sz="1700" spc="5" dirty="0">
                <a:latin typeface="Calibri"/>
                <a:cs typeface="Calibri"/>
              </a:rPr>
              <a:t>buy </a:t>
            </a:r>
            <a:r>
              <a:rPr sz="1700" spc="10" dirty="0">
                <a:latin typeface="Calibri"/>
                <a:cs typeface="Calibri"/>
              </a:rPr>
              <a:t>back </a:t>
            </a:r>
            <a:r>
              <a:rPr sz="1700" spc="-5" dirty="0">
                <a:latin typeface="Calibri"/>
                <a:cs typeface="Calibri"/>
              </a:rPr>
              <a:t>their kidnapped  family members. </a:t>
            </a:r>
            <a:r>
              <a:rPr sz="1700" dirty="0">
                <a:latin typeface="Calibri"/>
                <a:cs typeface="Calibri"/>
              </a:rPr>
              <a:t>Victims </a:t>
            </a:r>
            <a:r>
              <a:rPr sz="1700" spc="-5" dirty="0">
                <a:latin typeface="Calibri"/>
                <a:cs typeface="Calibri"/>
              </a:rPr>
              <a:t>allege</a:t>
            </a:r>
            <a:r>
              <a:rPr sz="1700" spc="-120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the  </a:t>
            </a:r>
            <a:r>
              <a:rPr sz="1700" spc="5" dirty="0">
                <a:latin typeface="Calibri"/>
                <a:cs typeface="Calibri"/>
              </a:rPr>
              <a:t>process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5" dirty="0">
                <a:latin typeface="Calibri"/>
                <a:cs typeface="Calibri"/>
              </a:rPr>
              <a:t>buying </a:t>
            </a:r>
            <a:r>
              <a:rPr sz="1700" spc="10" dirty="0">
                <a:latin typeface="Calibri"/>
                <a:cs typeface="Calibri"/>
              </a:rPr>
              <a:t>and </a:t>
            </a:r>
            <a:r>
              <a:rPr sz="1700" spc="-10" dirty="0">
                <a:latin typeface="Calibri"/>
                <a:cs typeface="Calibri"/>
              </a:rPr>
              <a:t>selling </a:t>
            </a:r>
            <a:r>
              <a:rPr sz="1700" spc="5" dirty="0">
                <a:latin typeface="Calibri"/>
                <a:cs typeface="Calibri"/>
              </a:rPr>
              <a:t>has  turned</a:t>
            </a:r>
            <a:r>
              <a:rPr sz="1700" spc="-10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into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a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trade,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and</a:t>
            </a:r>
            <a:r>
              <a:rPr sz="1700" spc="-105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that</a:t>
            </a:r>
            <a:r>
              <a:rPr sz="1700" spc="-7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some  </a:t>
            </a:r>
            <a:r>
              <a:rPr sz="1700" spc="-15" dirty="0">
                <a:latin typeface="Calibri"/>
                <a:cs typeface="Calibri"/>
              </a:rPr>
              <a:t>Yazidis </a:t>
            </a:r>
            <a:r>
              <a:rPr sz="1700" spc="5" dirty="0">
                <a:latin typeface="Calibri"/>
                <a:cs typeface="Calibri"/>
              </a:rPr>
              <a:t>are </a:t>
            </a:r>
            <a:r>
              <a:rPr sz="1700" dirty="0">
                <a:latin typeface="Calibri"/>
                <a:cs typeface="Calibri"/>
              </a:rPr>
              <a:t>sold </a:t>
            </a:r>
            <a:r>
              <a:rPr sz="1700" spc="-10" dirty="0">
                <a:latin typeface="Calibri"/>
                <a:cs typeface="Calibri"/>
              </a:rPr>
              <a:t>several </a:t>
            </a:r>
            <a:r>
              <a:rPr sz="1700" spc="-5" dirty="0">
                <a:latin typeface="Calibri"/>
                <a:cs typeface="Calibri"/>
              </a:rPr>
              <a:t>times in  </a:t>
            </a:r>
            <a:r>
              <a:rPr sz="1700" dirty="0">
                <a:latin typeface="Calibri"/>
                <a:cs typeface="Calibri"/>
              </a:rPr>
              <a:t>exchange for higher</a:t>
            </a:r>
            <a:r>
              <a:rPr sz="1700" spc="-170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amounts.</a:t>
            </a:r>
            <a:endParaRPr sz="1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0"/>
            <a:ext cx="48006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8719" y="1238567"/>
            <a:ext cx="242633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20" dirty="0">
                <a:solidFill>
                  <a:srgbClr val="000000"/>
                </a:solidFill>
              </a:rPr>
              <a:t>IDPs </a:t>
            </a:r>
            <a:r>
              <a:rPr spc="20" dirty="0">
                <a:solidFill>
                  <a:srgbClr val="000000"/>
                </a:solidFill>
              </a:rPr>
              <a:t>in</a:t>
            </a:r>
            <a:r>
              <a:rPr spc="-100" dirty="0">
                <a:solidFill>
                  <a:srgbClr val="000000"/>
                </a:solidFill>
              </a:rPr>
              <a:t> </a:t>
            </a:r>
            <a:r>
              <a:rPr spc="15" dirty="0">
                <a:solidFill>
                  <a:srgbClr val="000000"/>
                </a:solidFill>
              </a:rPr>
              <a:t>KRI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3259" y="2725610"/>
            <a:ext cx="3437890" cy="3552254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90"/>
              </a:spcBef>
              <a:tabLst>
                <a:tab pos="355600" algn="l"/>
                <a:tab pos="356235" algn="l"/>
              </a:tabLst>
            </a:pPr>
            <a:r>
              <a:rPr sz="1600" spc="30" dirty="0">
                <a:latin typeface="Calibri"/>
                <a:cs typeface="Calibri"/>
              </a:rPr>
              <a:t>2015 </a:t>
            </a:r>
            <a:r>
              <a:rPr sz="1600" spc="5" dirty="0">
                <a:latin typeface="Calibri"/>
                <a:cs typeface="Calibri"/>
              </a:rPr>
              <a:t>-</a:t>
            </a:r>
            <a:r>
              <a:rPr sz="1600" spc="-180" dirty="0">
                <a:latin typeface="Calibri"/>
                <a:cs typeface="Calibri"/>
              </a:rPr>
              <a:t> </a:t>
            </a:r>
            <a:r>
              <a:rPr sz="1600" spc="35" dirty="0">
                <a:latin typeface="Calibri"/>
                <a:cs typeface="Calibri"/>
              </a:rPr>
              <a:t>2020</a:t>
            </a:r>
            <a:endParaRPr sz="1600" dirty="0">
              <a:latin typeface="Calibri"/>
              <a:cs typeface="Calibri"/>
            </a:endParaRPr>
          </a:p>
          <a:p>
            <a:pPr marL="355600" marR="85725" indent="-343535">
              <a:lnSpc>
                <a:spcPct val="894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-5" dirty="0">
                <a:latin typeface="Calibri"/>
                <a:cs typeface="Calibri"/>
              </a:rPr>
              <a:t>By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March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25" dirty="0">
                <a:latin typeface="Calibri"/>
                <a:cs typeface="Calibri"/>
              </a:rPr>
              <a:t>2015,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500,000</a:t>
            </a:r>
            <a:r>
              <a:rPr sz="1600" spc="-1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Yazidis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had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been </a:t>
            </a:r>
            <a:r>
              <a:rPr sz="1600" dirty="0">
                <a:latin typeface="Calibri"/>
                <a:cs typeface="Calibri"/>
              </a:rPr>
              <a:t>displaced with </a:t>
            </a:r>
            <a:r>
              <a:rPr sz="1600" spc="-5" dirty="0">
                <a:latin typeface="Calibri"/>
                <a:cs typeface="Calibri"/>
              </a:rPr>
              <a:t>the </a:t>
            </a:r>
            <a:r>
              <a:rPr sz="1600" spc="5" dirty="0">
                <a:latin typeface="Calibri"/>
                <a:cs typeface="Calibri"/>
              </a:rPr>
              <a:t>majority </a:t>
            </a:r>
            <a:r>
              <a:rPr sz="1600" spc="-10" dirty="0">
                <a:latin typeface="Calibri"/>
                <a:cs typeface="Calibri"/>
              </a:rPr>
              <a:t>fleeing </a:t>
            </a:r>
            <a:r>
              <a:rPr sz="1600" spc="-5" dirty="0">
                <a:latin typeface="Calibri"/>
                <a:cs typeface="Calibri"/>
              </a:rPr>
              <a:t>to the </a:t>
            </a:r>
            <a:r>
              <a:rPr sz="1600" spc="5" dirty="0">
                <a:latin typeface="Calibri"/>
                <a:cs typeface="Calibri"/>
              </a:rPr>
              <a:t>Kurdistan </a:t>
            </a:r>
            <a:r>
              <a:rPr sz="1600" spc="-5" dirty="0">
                <a:latin typeface="Calibri"/>
                <a:cs typeface="Calibri"/>
              </a:rPr>
              <a:t>Region </a:t>
            </a:r>
            <a:r>
              <a:rPr sz="1600" spc="5" dirty="0">
                <a:latin typeface="Calibri"/>
                <a:cs typeface="Calibri"/>
              </a:rPr>
              <a:t>of </a:t>
            </a:r>
            <a:r>
              <a:rPr sz="1600" spc="25" dirty="0">
                <a:latin typeface="Calibri"/>
                <a:cs typeface="Calibri"/>
              </a:rPr>
              <a:t>Iraq, </a:t>
            </a:r>
            <a:r>
              <a:rPr sz="1600" dirty="0">
                <a:latin typeface="Calibri"/>
                <a:cs typeface="Calibri"/>
              </a:rPr>
              <a:t>particularly </a:t>
            </a:r>
            <a:r>
              <a:rPr sz="1600" spc="-5" dirty="0">
                <a:latin typeface="Calibri"/>
                <a:cs typeface="Calibri"/>
              </a:rPr>
              <a:t>to  </a:t>
            </a:r>
            <a:r>
              <a:rPr sz="1600" dirty="0">
                <a:latin typeface="Calibri"/>
                <a:cs typeface="Calibri"/>
              </a:rPr>
              <a:t>the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Dohuk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Governorate.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They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live</a:t>
            </a:r>
            <a:r>
              <a:rPr sz="1600" spc="-1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</a:t>
            </a:r>
            <a:endParaRPr sz="1600" dirty="0">
              <a:latin typeface="Calibri"/>
              <a:cs typeface="Calibri"/>
            </a:endParaRPr>
          </a:p>
          <a:p>
            <a:pPr marL="355600" marR="5080">
              <a:lnSpc>
                <a:spcPts val="1500"/>
              </a:lnSpc>
              <a:spcBef>
                <a:spcPts val="95"/>
              </a:spcBef>
            </a:pPr>
            <a:r>
              <a:rPr sz="1600" spc="45" dirty="0">
                <a:latin typeface="Calibri"/>
                <a:cs typeface="Calibri"/>
              </a:rPr>
              <a:t>IDP </a:t>
            </a:r>
            <a:r>
              <a:rPr sz="1600" spc="5" dirty="0">
                <a:latin typeface="Calibri"/>
                <a:cs typeface="Calibri"/>
              </a:rPr>
              <a:t>(Internally </a:t>
            </a:r>
            <a:r>
              <a:rPr sz="1600" dirty="0">
                <a:latin typeface="Calibri"/>
                <a:cs typeface="Calibri"/>
              </a:rPr>
              <a:t>Displaced </a:t>
            </a:r>
            <a:r>
              <a:rPr sz="1600" spc="-5" dirty="0">
                <a:latin typeface="Calibri"/>
                <a:cs typeface="Calibri"/>
              </a:rPr>
              <a:t>People) </a:t>
            </a:r>
            <a:r>
              <a:rPr sz="1600" spc="5" dirty="0">
                <a:latin typeface="Calibri"/>
                <a:cs typeface="Calibri"/>
              </a:rPr>
              <a:t>camps and informal </a:t>
            </a:r>
            <a:r>
              <a:rPr sz="1600" spc="-10" dirty="0">
                <a:latin typeface="Calibri"/>
                <a:cs typeface="Calibri"/>
              </a:rPr>
              <a:t>settlements </a:t>
            </a:r>
            <a:r>
              <a:rPr sz="1600" spc="15" dirty="0">
                <a:latin typeface="Calibri"/>
                <a:cs typeface="Calibri"/>
              </a:rPr>
              <a:t>where </a:t>
            </a:r>
            <a:r>
              <a:rPr sz="1600" spc="-5" dirty="0">
                <a:latin typeface="Calibri"/>
                <a:cs typeface="Calibri"/>
              </a:rPr>
              <a:t>conditions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15" dirty="0">
                <a:latin typeface="Calibri"/>
                <a:cs typeface="Calibri"/>
              </a:rPr>
              <a:t>are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precarious,</a:t>
            </a:r>
            <a:r>
              <a:rPr sz="1600" spc="-75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and</a:t>
            </a:r>
            <a:r>
              <a:rPr sz="1600" spc="-9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they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do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5" dirty="0">
                <a:latin typeface="Calibri"/>
                <a:cs typeface="Calibri"/>
              </a:rPr>
              <a:t>not </a:t>
            </a:r>
            <a:r>
              <a:rPr sz="1600" dirty="0">
                <a:latin typeface="Calibri"/>
                <a:cs typeface="Calibri"/>
              </a:rPr>
              <a:t>receive adequate humanitarian</a:t>
            </a:r>
            <a:r>
              <a:rPr sz="1600" spc="-14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support.</a:t>
            </a:r>
            <a:endParaRPr sz="1600" dirty="0">
              <a:latin typeface="Calibri"/>
              <a:cs typeface="Calibri"/>
            </a:endParaRPr>
          </a:p>
          <a:p>
            <a:pPr marL="355600" marR="172085" indent="-343535">
              <a:lnSpc>
                <a:spcPct val="89400"/>
              </a:lnSpc>
              <a:spcBef>
                <a:spcPts val="3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-20" dirty="0">
                <a:latin typeface="Calibri"/>
                <a:cs typeface="Calibri"/>
              </a:rPr>
              <a:t>Yazidi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35" dirty="0">
                <a:latin typeface="Calibri"/>
                <a:cs typeface="Calibri"/>
              </a:rPr>
              <a:t>IDPs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10" dirty="0">
                <a:latin typeface="Calibri"/>
                <a:cs typeface="Calibri"/>
              </a:rPr>
              <a:t>face</a:t>
            </a:r>
            <a:r>
              <a:rPr sz="1600" spc="-1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difficulties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in </a:t>
            </a:r>
            <a:r>
              <a:rPr sz="1600" spc="5" dirty="0">
                <a:latin typeface="Calibri"/>
                <a:cs typeface="Calibri"/>
              </a:rPr>
              <a:t>accessing </a:t>
            </a:r>
            <a:r>
              <a:rPr sz="1600" dirty="0">
                <a:latin typeface="Calibri"/>
                <a:cs typeface="Calibri"/>
              </a:rPr>
              <a:t>employment </a:t>
            </a:r>
            <a:r>
              <a:rPr sz="1600" spc="5" dirty="0">
                <a:latin typeface="Calibri"/>
                <a:cs typeface="Calibri"/>
              </a:rPr>
              <a:t>and many can </a:t>
            </a:r>
            <a:r>
              <a:rPr sz="1600" dirty="0">
                <a:latin typeface="Calibri"/>
                <a:cs typeface="Calibri"/>
              </a:rPr>
              <a:t>only find </a:t>
            </a:r>
            <a:r>
              <a:rPr sz="1600" spc="10" dirty="0">
                <a:latin typeface="Calibri"/>
                <a:cs typeface="Calibri"/>
              </a:rPr>
              <a:t>casual </a:t>
            </a:r>
            <a:r>
              <a:rPr sz="1600" spc="20" dirty="0">
                <a:latin typeface="Calibri"/>
                <a:cs typeface="Calibri"/>
              </a:rPr>
              <a:t>work. </a:t>
            </a:r>
            <a:r>
              <a:rPr sz="1600" spc="5" dirty="0">
                <a:latin typeface="Calibri"/>
                <a:cs typeface="Calibri"/>
              </a:rPr>
              <a:t>Many </a:t>
            </a:r>
            <a:r>
              <a:rPr sz="1600" dirty="0">
                <a:latin typeface="Calibri"/>
                <a:cs typeface="Calibri"/>
              </a:rPr>
              <a:t>children </a:t>
            </a:r>
            <a:r>
              <a:rPr sz="1600" spc="15" dirty="0">
                <a:latin typeface="Calibri"/>
                <a:cs typeface="Calibri"/>
              </a:rPr>
              <a:t>have </a:t>
            </a:r>
            <a:r>
              <a:rPr sz="1600" spc="5" dirty="0">
                <a:latin typeface="Calibri"/>
                <a:cs typeface="Calibri"/>
              </a:rPr>
              <a:t>no access </a:t>
            </a:r>
            <a:r>
              <a:rPr sz="1600" spc="-5" dirty="0">
                <a:latin typeface="Calibri"/>
                <a:cs typeface="Calibri"/>
              </a:rPr>
              <a:t>to </a:t>
            </a:r>
            <a:r>
              <a:rPr sz="1600" spc="10" dirty="0">
                <a:latin typeface="Calibri"/>
                <a:cs typeface="Calibri"/>
              </a:rPr>
              <a:t>formal</a:t>
            </a:r>
            <a:r>
              <a:rPr sz="1600" spc="-2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education.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0"/>
            <a:ext cx="5486273" cy="3362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7600" y="3495675"/>
            <a:ext cx="5486400" cy="3362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681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3" y="4825"/>
            <a:ext cx="4572635" cy="6853555"/>
          </a:xfrm>
          <a:custGeom>
            <a:avLst/>
            <a:gdLst/>
            <a:ahLst/>
            <a:cxnLst/>
            <a:rect l="l" t="t" r="r" b="b"/>
            <a:pathLst>
              <a:path w="4572635" h="6853555">
                <a:moveTo>
                  <a:pt x="3662234" y="0"/>
                </a:moveTo>
                <a:lnTo>
                  <a:pt x="0" y="0"/>
                </a:lnTo>
                <a:lnTo>
                  <a:pt x="0" y="6853171"/>
                </a:lnTo>
                <a:lnTo>
                  <a:pt x="3665484" y="6853171"/>
                </a:lnTo>
                <a:lnTo>
                  <a:pt x="3709478" y="6788666"/>
                </a:lnTo>
                <a:lnTo>
                  <a:pt x="3732192" y="6751616"/>
                </a:lnTo>
                <a:lnTo>
                  <a:pt x="3754654" y="6714168"/>
                </a:lnTo>
                <a:lnTo>
                  <a:pt x="3776864" y="6676325"/>
                </a:lnTo>
                <a:lnTo>
                  <a:pt x="3798817" y="6638091"/>
                </a:lnTo>
                <a:lnTo>
                  <a:pt x="3820513" y="6599470"/>
                </a:lnTo>
                <a:lnTo>
                  <a:pt x="3841950" y="6560465"/>
                </a:lnTo>
                <a:lnTo>
                  <a:pt x="3863124" y="6521080"/>
                </a:lnTo>
                <a:lnTo>
                  <a:pt x="3884033" y="6481319"/>
                </a:lnTo>
                <a:lnTo>
                  <a:pt x="3904677" y="6441184"/>
                </a:lnTo>
                <a:lnTo>
                  <a:pt x="3925051" y="6400679"/>
                </a:lnTo>
                <a:lnTo>
                  <a:pt x="3945155" y="6359809"/>
                </a:lnTo>
                <a:lnTo>
                  <a:pt x="3964985" y="6318576"/>
                </a:lnTo>
                <a:lnTo>
                  <a:pt x="3984540" y="6276985"/>
                </a:lnTo>
                <a:lnTo>
                  <a:pt x="4003818" y="6235038"/>
                </a:lnTo>
                <a:lnTo>
                  <a:pt x="4022815" y="6192740"/>
                </a:lnTo>
                <a:lnTo>
                  <a:pt x="4041531" y="6150093"/>
                </a:lnTo>
                <a:lnTo>
                  <a:pt x="4059963" y="6107102"/>
                </a:lnTo>
                <a:lnTo>
                  <a:pt x="4078108" y="6063769"/>
                </a:lnTo>
                <a:lnTo>
                  <a:pt x="4095964" y="6020100"/>
                </a:lnTo>
                <a:lnTo>
                  <a:pt x="4113530" y="5976096"/>
                </a:lnTo>
                <a:lnTo>
                  <a:pt x="4130802" y="5931762"/>
                </a:lnTo>
                <a:lnTo>
                  <a:pt x="4147779" y="5887101"/>
                </a:lnTo>
                <a:lnTo>
                  <a:pt x="4164459" y="5842117"/>
                </a:lnTo>
                <a:lnTo>
                  <a:pt x="4180839" y="5796813"/>
                </a:lnTo>
                <a:lnTo>
                  <a:pt x="4196917" y="5751193"/>
                </a:lnTo>
                <a:lnTo>
                  <a:pt x="4212691" y="5705261"/>
                </a:lnTo>
                <a:lnTo>
                  <a:pt x="4228158" y="5659019"/>
                </a:lnTo>
                <a:lnTo>
                  <a:pt x="4243317" y="5612473"/>
                </a:lnTo>
                <a:lnTo>
                  <a:pt x="4258166" y="5565624"/>
                </a:lnTo>
                <a:lnTo>
                  <a:pt x="4272701" y="5518477"/>
                </a:lnTo>
                <a:lnTo>
                  <a:pt x="4286921" y="5471035"/>
                </a:lnTo>
                <a:lnTo>
                  <a:pt x="4300824" y="5423302"/>
                </a:lnTo>
                <a:lnTo>
                  <a:pt x="4314407" y="5375282"/>
                </a:lnTo>
                <a:lnTo>
                  <a:pt x="4327668" y="5326977"/>
                </a:lnTo>
                <a:lnTo>
                  <a:pt x="4340605" y="5278392"/>
                </a:lnTo>
                <a:lnTo>
                  <a:pt x="4353216" y="5229530"/>
                </a:lnTo>
                <a:lnTo>
                  <a:pt x="4365498" y="5180395"/>
                </a:lnTo>
                <a:lnTo>
                  <a:pt x="4377450" y="5130989"/>
                </a:lnTo>
                <a:lnTo>
                  <a:pt x="4389069" y="5081318"/>
                </a:lnTo>
                <a:lnTo>
                  <a:pt x="4400353" y="5031384"/>
                </a:lnTo>
                <a:lnTo>
                  <a:pt x="4411299" y="4981191"/>
                </a:lnTo>
                <a:lnTo>
                  <a:pt x="4421906" y="4930742"/>
                </a:lnTo>
                <a:lnTo>
                  <a:pt x="4432171" y="4880041"/>
                </a:lnTo>
                <a:lnTo>
                  <a:pt x="4442092" y="4829092"/>
                </a:lnTo>
                <a:lnTo>
                  <a:pt x="4451667" y="4777897"/>
                </a:lnTo>
                <a:lnTo>
                  <a:pt x="4460894" y="4726462"/>
                </a:lnTo>
                <a:lnTo>
                  <a:pt x="4469770" y="4674789"/>
                </a:lnTo>
                <a:lnTo>
                  <a:pt x="4478293" y="4622881"/>
                </a:lnTo>
                <a:lnTo>
                  <a:pt x="4486461" y="4570743"/>
                </a:lnTo>
                <a:lnTo>
                  <a:pt x="4494272" y="4518378"/>
                </a:lnTo>
                <a:lnTo>
                  <a:pt x="4501723" y="4465789"/>
                </a:lnTo>
                <a:lnTo>
                  <a:pt x="4508813" y="4412981"/>
                </a:lnTo>
                <a:lnTo>
                  <a:pt x="4515539" y="4359956"/>
                </a:lnTo>
                <a:lnTo>
                  <a:pt x="4521899" y="4306718"/>
                </a:lnTo>
                <a:lnTo>
                  <a:pt x="4527890" y="4253271"/>
                </a:lnTo>
                <a:lnTo>
                  <a:pt x="4533511" y="4199618"/>
                </a:lnTo>
                <a:lnTo>
                  <a:pt x="4538760" y="4145763"/>
                </a:lnTo>
                <a:lnTo>
                  <a:pt x="4543633" y="4091709"/>
                </a:lnTo>
                <a:lnTo>
                  <a:pt x="4548129" y="4037460"/>
                </a:lnTo>
                <a:lnTo>
                  <a:pt x="4552246" y="3983020"/>
                </a:lnTo>
                <a:lnTo>
                  <a:pt x="4555981" y="3928392"/>
                </a:lnTo>
                <a:lnTo>
                  <a:pt x="4559333" y="3873580"/>
                </a:lnTo>
                <a:lnTo>
                  <a:pt x="4562298" y="3818587"/>
                </a:lnTo>
                <a:lnTo>
                  <a:pt x="4564875" y="3763417"/>
                </a:lnTo>
                <a:lnTo>
                  <a:pt x="4567062" y="3708073"/>
                </a:lnTo>
                <a:lnTo>
                  <a:pt x="4568856" y="3652559"/>
                </a:lnTo>
                <a:lnTo>
                  <a:pt x="4570256" y="3596878"/>
                </a:lnTo>
                <a:lnTo>
                  <a:pt x="4571258" y="3541034"/>
                </a:lnTo>
                <a:lnTo>
                  <a:pt x="4571861" y="3485031"/>
                </a:lnTo>
                <a:lnTo>
                  <a:pt x="4572062" y="3428873"/>
                </a:lnTo>
                <a:lnTo>
                  <a:pt x="4571861" y="3372719"/>
                </a:lnTo>
                <a:lnTo>
                  <a:pt x="4571258" y="3316721"/>
                </a:lnTo>
                <a:lnTo>
                  <a:pt x="4570256" y="3260882"/>
                </a:lnTo>
                <a:lnTo>
                  <a:pt x="4568856" y="3205207"/>
                </a:lnTo>
                <a:lnTo>
                  <a:pt x="4567062" y="3149697"/>
                </a:lnTo>
                <a:lnTo>
                  <a:pt x="4564875" y="3094358"/>
                </a:lnTo>
                <a:lnTo>
                  <a:pt x="4562298" y="3039191"/>
                </a:lnTo>
                <a:lnTo>
                  <a:pt x="4559333" y="2984202"/>
                </a:lnTo>
                <a:lnTo>
                  <a:pt x="4555981" y="2929394"/>
                </a:lnTo>
                <a:lnTo>
                  <a:pt x="4552246" y="2874770"/>
                </a:lnTo>
                <a:lnTo>
                  <a:pt x="4548129" y="2820333"/>
                </a:lnTo>
                <a:lnTo>
                  <a:pt x="4543633" y="2766088"/>
                </a:lnTo>
                <a:lnTo>
                  <a:pt x="4538760" y="2712038"/>
                </a:lnTo>
                <a:lnTo>
                  <a:pt x="4533511" y="2658186"/>
                </a:lnTo>
                <a:lnTo>
                  <a:pt x="4527890" y="2604536"/>
                </a:lnTo>
                <a:lnTo>
                  <a:pt x="4521899" y="2551092"/>
                </a:lnTo>
                <a:lnTo>
                  <a:pt x="4515539" y="2497856"/>
                </a:lnTo>
                <a:lnTo>
                  <a:pt x="4508813" y="2444834"/>
                </a:lnTo>
                <a:lnTo>
                  <a:pt x="4501723" y="2392028"/>
                </a:lnTo>
                <a:lnTo>
                  <a:pt x="4494272" y="2339441"/>
                </a:lnTo>
                <a:lnTo>
                  <a:pt x="4486461" y="2287078"/>
                </a:lnTo>
                <a:lnTo>
                  <a:pt x="4478293" y="2234942"/>
                </a:lnTo>
                <a:lnTo>
                  <a:pt x="4469770" y="2183037"/>
                </a:lnTo>
                <a:lnTo>
                  <a:pt x="4460894" y="2131366"/>
                </a:lnTo>
                <a:lnTo>
                  <a:pt x="4451667" y="2079932"/>
                </a:lnTo>
                <a:lnTo>
                  <a:pt x="4442092" y="2028739"/>
                </a:lnTo>
                <a:lnTo>
                  <a:pt x="4432171" y="1977792"/>
                </a:lnTo>
                <a:lnTo>
                  <a:pt x="4421906" y="1927092"/>
                </a:lnTo>
                <a:lnTo>
                  <a:pt x="4411299" y="1876645"/>
                </a:lnTo>
                <a:lnTo>
                  <a:pt x="4400353" y="1826453"/>
                </a:lnTo>
                <a:lnTo>
                  <a:pt x="4389069" y="1776520"/>
                </a:lnTo>
                <a:lnTo>
                  <a:pt x="4377450" y="1726850"/>
                </a:lnTo>
                <a:lnTo>
                  <a:pt x="4365498" y="1677446"/>
                </a:lnTo>
                <a:lnTo>
                  <a:pt x="4353216" y="1628312"/>
                </a:lnTo>
                <a:lnTo>
                  <a:pt x="4340605" y="1579451"/>
                </a:lnTo>
                <a:lnTo>
                  <a:pt x="4327668" y="1530867"/>
                </a:lnTo>
                <a:lnTo>
                  <a:pt x="4314407" y="1482563"/>
                </a:lnTo>
                <a:lnTo>
                  <a:pt x="4300824" y="1434544"/>
                </a:lnTo>
                <a:lnTo>
                  <a:pt x="4286921" y="1386812"/>
                </a:lnTo>
                <a:lnTo>
                  <a:pt x="4272701" y="1339371"/>
                </a:lnTo>
                <a:lnTo>
                  <a:pt x="4258166" y="1292225"/>
                </a:lnTo>
                <a:lnTo>
                  <a:pt x="4243317" y="1245377"/>
                </a:lnTo>
                <a:lnTo>
                  <a:pt x="4228158" y="1198831"/>
                </a:lnTo>
                <a:lnTo>
                  <a:pt x="4212691" y="1152590"/>
                </a:lnTo>
                <a:lnTo>
                  <a:pt x="4196917" y="1106658"/>
                </a:lnTo>
                <a:lnTo>
                  <a:pt x="4180839" y="1061039"/>
                </a:lnTo>
                <a:lnTo>
                  <a:pt x="4164459" y="1015736"/>
                </a:lnTo>
                <a:lnTo>
                  <a:pt x="4147779" y="970753"/>
                </a:lnTo>
                <a:lnTo>
                  <a:pt x="4130802" y="926093"/>
                </a:lnTo>
                <a:lnTo>
                  <a:pt x="4113530" y="881760"/>
                </a:lnTo>
                <a:lnTo>
                  <a:pt x="4095964" y="837757"/>
                </a:lnTo>
                <a:lnTo>
                  <a:pt x="4078108" y="794088"/>
                </a:lnTo>
                <a:lnTo>
                  <a:pt x="4059963" y="750756"/>
                </a:lnTo>
                <a:lnTo>
                  <a:pt x="4041531" y="707766"/>
                </a:lnTo>
                <a:lnTo>
                  <a:pt x="4022815" y="665120"/>
                </a:lnTo>
                <a:lnTo>
                  <a:pt x="4003818" y="622823"/>
                </a:lnTo>
                <a:lnTo>
                  <a:pt x="3984540" y="580877"/>
                </a:lnTo>
                <a:lnTo>
                  <a:pt x="3964985" y="539286"/>
                </a:lnTo>
                <a:lnTo>
                  <a:pt x="3945155" y="498055"/>
                </a:lnTo>
                <a:lnTo>
                  <a:pt x="3925051" y="457186"/>
                </a:lnTo>
                <a:lnTo>
                  <a:pt x="3904677" y="416683"/>
                </a:lnTo>
                <a:lnTo>
                  <a:pt x="3884033" y="376549"/>
                </a:lnTo>
                <a:lnTo>
                  <a:pt x="3863124" y="336789"/>
                </a:lnTo>
                <a:lnTo>
                  <a:pt x="3841950" y="297405"/>
                </a:lnTo>
                <a:lnTo>
                  <a:pt x="3820513" y="258402"/>
                </a:lnTo>
                <a:lnTo>
                  <a:pt x="3798817" y="219783"/>
                </a:lnTo>
                <a:lnTo>
                  <a:pt x="3776864" y="181550"/>
                </a:lnTo>
                <a:lnTo>
                  <a:pt x="3754654" y="143709"/>
                </a:lnTo>
                <a:lnTo>
                  <a:pt x="3732192" y="106263"/>
                </a:lnTo>
                <a:lnTo>
                  <a:pt x="3709478" y="69215"/>
                </a:lnTo>
                <a:lnTo>
                  <a:pt x="3662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63" y="4825"/>
            <a:ext cx="4572635" cy="6853555"/>
          </a:xfrm>
          <a:custGeom>
            <a:avLst/>
            <a:gdLst/>
            <a:ahLst/>
            <a:cxnLst/>
            <a:rect l="l" t="t" r="r" b="b"/>
            <a:pathLst>
              <a:path w="4572635" h="6853555">
                <a:moveTo>
                  <a:pt x="0" y="0"/>
                </a:moveTo>
                <a:lnTo>
                  <a:pt x="3662234" y="0"/>
                </a:lnTo>
                <a:lnTo>
                  <a:pt x="3709478" y="69215"/>
                </a:lnTo>
                <a:lnTo>
                  <a:pt x="3732192" y="106263"/>
                </a:lnTo>
                <a:lnTo>
                  <a:pt x="3754654" y="143709"/>
                </a:lnTo>
                <a:lnTo>
                  <a:pt x="3776864" y="181550"/>
                </a:lnTo>
                <a:lnTo>
                  <a:pt x="3798817" y="219783"/>
                </a:lnTo>
                <a:lnTo>
                  <a:pt x="3820513" y="258402"/>
                </a:lnTo>
                <a:lnTo>
                  <a:pt x="3841950" y="297405"/>
                </a:lnTo>
                <a:lnTo>
                  <a:pt x="3863124" y="336789"/>
                </a:lnTo>
                <a:lnTo>
                  <a:pt x="3884033" y="376549"/>
                </a:lnTo>
                <a:lnTo>
                  <a:pt x="3904677" y="416683"/>
                </a:lnTo>
                <a:lnTo>
                  <a:pt x="3925051" y="457186"/>
                </a:lnTo>
                <a:lnTo>
                  <a:pt x="3945155" y="498055"/>
                </a:lnTo>
                <a:lnTo>
                  <a:pt x="3964985" y="539286"/>
                </a:lnTo>
                <a:lnTo>
                  <a:pt x="3984540" y="580877"/>
                </a:lnTo>
                <a:lnTo>
                  <a:pt x="4003818" y="622823"/>
                </a:lnTo>
                <a:lnTo>
                  <a:pt x="4022815" y="665120"/>
                </a:lnTo>
                <a:lnTo>
                  <a:pt x="4041531" y="707766"/>
                </a:lnTo>
                <a:lnTo>
                  <a:pt x="4059963" y="750756"/>
                </a:lnTo>
                <a:lnTo>
                  <a:pt x="4078108" y="794088"/>
                </a:lnTo>
                <a:lnTo>
                  <a:pt x="4095964" y="837757"/>
                </a:lnTo>
                <a:lnTo>
                  <a:pt x="4113530" y="881760"/>
                </a:lnTo>
                <a:lnTo>
                  <a:pt x="4130802" y="926093"/>
                </a:lnTo>
                <a:lnTo>
                  <a:pt x="4147779" y="970753"/>
                </a:lnTo>
                <a:lnTo>
                  <a:pt x="4164459" y="1015736"/>
                </a:lnTo>
                <a:lnTo>
                  <a:pt x="4180839" y="1061039"/>
                </a:lnTo>
                <a:lnTo>
                  <a:pt x="4196917" y="1106658"/>
                </a:lnTo>
                <a:lnTo>
                  <a:pt x="4212691" y="1152590"/>
                </a:lnTo>
                <a:lnTo>
                  <a:pt x="4228158" y="1198831"/>
                </a:lnTo>
                <a:lnTo>
                  <a:pt x="4243317" y="1245377"/>
                </a:lnTo>
                <a:lnTo>
                  <a:pt x="4258166" y="1292225"/>
                </a:lnTo>
                <a:lnTo>
                  <a:pt x="4272701" y="1339371"/>
                </a:lnTo>
                <a:lnTo>
                  <a:pt x="4286921" y="1386812"/>
                </a:lnTo>
                <a:lnTo>
                  <a:pt x="4300824" y="1434544"/>
                </a:lnTo>
                <a:lnTo>
                  <a:pt x="4314407" y="1482563"/>
                </a:lnTo>
                <a:lnTo>
                  <a:pt x="4327668" y="1530867"/>
                </a:lnTo>
                <a:lnTo>
                  <a:pt x="4340605" y="1579451"/>
                </a:lnTo>
                <a:lnTo>
                  <a:pt x="4353216" y="1628312"/>
                </a:lnTo>
                <a:lnTo>
                  <a:pt x="4365498" y="1677446"/>
                </a:lnTo>
                <a:lnTo>
                  <a:pt x="4377450" y="1726850"/>
                </a:lnTo>
                <a:lnTo>
                  <a:pt x="4389069" y="1776520"/>
                </a:lnTo>
                <a:lnTo>
                  <a:pt x="4400353" y="1826453"/>
                </a:lnTo>
                <a:lnTo>
                  <a:pt x="4411299" y="1876645"/>
                </a:lnTo>
                <a:lnTo>
                  <a:pt x="4421906" y="1927092"/>
                </a:lnTo>
                <a:lnTo>
                  <a:pt x="4432171" y="1977792"/>
                </a:lnTo>
                <a:lnTo>
                  <a:pt x="4442092" y="2028739"/>
                </a:lnTo>
                <a:lnTo>
                  <a:pt x="4451667" y="2079932"/>
                </a:lnTo>
                <a:lnTo>
                  <a:pt x="4460894" y="2131366"/>
                </a:lnTo>
                <a:lnTo>
                  <a:pt x="4469770" y="2183037"/>
                </a:lnTo>
                <a:lnTo>
                  <a:pt x="4478293" y="2234942"/>
                </a:lnTo>
                <a:lnTo>
                  <a:pt x="4486461" y="2287078"/>
                </a:lnTo>
                <a:lnTo>
                  <a:pt x="4494272" y="2339441"/>
                </a:lnTo>
                <a:lnTo>
                  <a:pt x="4501723" y="2392028"/>
                </a:lnTo>
                <a:lnTo>
                  <a:pt x="4508813" y="2444834"/>
                </a:lnTo>
                <a:lnTo>
                  <a:pt x="4515539" y="2497856"/>
                </a:lnTo>
                <a:lnTo>
                  <a:pt x="4521899" y="2551092"/>
                </a:lnTo>
                <a:lnTo>
                  <a:pt x="4527890" y="2604536"/>
                </a:lnTo>
                <a:lnTo>
                  <a:pt x="4533511" y="2658186"/>
                </a:lnTo>
                <a:lnTo>
                  <a:pt x="4538760" y="2712038"/>
                </a:lnTo>
                <a:lnTo>
                  <a:pt x="4543633" y="2766088"/>
                </a:lnTo>
                <a:lnTo>
                  <a:pt x="4548129" y="2820333"/>
                </a:lnTo>
                <a:lnTo>
                  <a:pt x="4552246" y="2874770"/>
                </a:lnTo>
                <a:lnTo>
                  <a:pt x="4555981" y="2929394"/>
                </a:lnTo>
                <a:lnTo>
                  <a:pt x="4559333" y="2984202"/>
                </a:lnTo>
                <a:lnTo>
                  <a:pt x="4562298" y="3039191"/>
                </a:lnTo>
                <a:lnTo>
                  <a:pt x="4564875" y="3094358"/>
                </a:lnTo>
                <a:lnTo>
                  <a:pt x="4567062" y="3149697"/>
                </a:lnTo>
                <a:lnTo>
                  <a:pt x="4568856" y="3205207"/>
                </a:lnTo>
                <a:lnTo>
                  <a:pt x="4570256" y="3260882"/>
                </a:lnTo>
                <a:lnTo>
                  <a:pt x="4571258" y="3316721"/>
                </a:lnTo>
                <a:lnTo>
                  <a:pt x="4571861" y="3372719"/>
                </a:lnTo>
                <a:lnTo>
                  <a:pt x="4572062" y="3428873"/>
                </a:lnTo>
                <a:lnTo>
                  <a:pt x="4571861" y="3485031"/>
                </a:lnTo>
                <a:lnTo>
                  <a:pt x="4571258" y="3541034"/>
                </a:lnTo>
                <a:lnTo>
                  <a:pt x="4570256" y="3596878"/>
                </a:lnTo>
                <a:lnTo>
                  <a:pt x="4568856" y="3652559"/>
                </a:lnTo>
                <a:lnTo>
                  <a:pt x="4567062" y="3708073"/>
                </a:lnTo>
                <a:lnTo>
                  <a:pt x="4564875" y="3763417"/>
                </a:lnTo>
                <a:lnTo>
                  <a:pt x="4562298" y="3818587"/>
                </a:lnTo>
                <a:lnTo>
                  <a:pt x="4559333" y="3873580"/>
                </a:lnTo>
                <a:lnTo>
                  <a:pt x="4555981" y="3928392"/>
                </a:lnTo>
                <a:lnTo>
                  <a:pt x="4552246" y="3983020"/>
                </a:lnTo>
                <a:lnTo>
                  <a:pt x="4548129" y="4037460"/>
                </a:lnTo>
                <a:lnTo>
                  <a:pt x="4543633" y="4091709"/>
                </a:lnTo>
                <a:lnTo>
                  <a:pt x="4538760" y="4145763"/>
                </a:lnTo>
                <a:lnTo>
                  <a:pt x="4533511" y="4199618"/>
                </a:lnTo>
                <a:lnTo>
                  <a:pt x="4527890" y="4253271"/>
                </a:lnTo>
                <a:lnTo>
                  <a:pt x="4521899" y="4306718"/>
                </a:lnTo>
                <a:lnTo>
                  <a:pt x="4515539" y="4359956"/>
                </a:lnTo>
                <a:lnTo>
                  <a:pt x="4508813" y="4412981"/>
                </a:lnTo>
                <a:lnTo>
                  <a:pt x="4501723" y="4465789"/>
                </a:lnTo>
                <a:lnTo>
                  <a:pt x="4494272" y="4518378"/>
                </a:lnTo>
                <a:lnTo>
                  <a:pt x="4486461" y="4570743"/>
                </a:lnTo>
                <a:lnTo>
                  <a:pt x="4478293" y="4622881"/>
                </a:lnTo>
                <a:lnTo>
                  <a:pt x="4469770" y="4674789"/>
                </a:lnTo>
                <a:lnTo>
                  <a:pt x="4460894" y="4726462"/>
                </a:lnTo>
                <a:lnTo>
                  <a:pt x="4451667" y="4777897"/>
                </a:lnTo>
                <a:lnTo>
                  <a:pt x="4442092" y="4829092"/>
                </a:lnTo>
                <a:lnTo>
                  <a:pt x="4432171" y="4880041"/>
                </a:lnTo>
                <a:lnTo>
                  <a:pt x="4421906" y="4930742"/>
                </a:lnTo>
                <a:lnTo>
                  <a:pt x="4411299" y="4981191"/>
                </a:lnTo>
                <a:lnTo>
                  <a:pt x="4400353" y="5031384"/>
                </a:lnTo>
                <a:lnTo>
                  <a:pt x="4389069" y="5081318"/>
                </a:lnTo>
                <a:lnTo>
                  <a:pt x="4377450" y="5130989"/>
                </a:lnTo>
                <a:lnTo>
                  <a:pt x="4365498" y="5180395"/>
                </a:lnTo>
                <a:lnTo>
                  <a:pt x="4353216" y="5229530"/>
                </a:lnTo>
                <a:lnTo>
                  <a:pt x="4340605" y="5278392"/>
                </a:lnTo>
                <a:lnTo>
                  <a:pt x="4327668" y="5326977"/>
                </a:lnTo>
                <a:lnTo>
                  <a:pt x="4314407" y="5375282"/>
                </a:lnTo>
                <a:lnTo>
                  <a:pt x="4300824" y="5423302"/>
                </a:lnTo>
                <a:lnTo>
                  <a:pt x="4286921" y="5471035"/>
                </a:lnTo>
                <a:lnTo>
                  <a:pt x="4272701" y="5518477"/>
                </a:lnTo>
                <a:lnTo>
                  <a:pt x="4258166" y="5565624"/>
                </a:lnTo>
                <a:lnTo>
                  <a:pt x="4243317" y="5612473"/>
                </a:lnTo>
                <a:lnTo>
                  <a:pt x="4228158" y="5659019"/>
                </a:lnTo>
                <a:lnTo>
                  <a:pt x="4212691" y="5705261"/>
                </a:lnTo>
                <a:lnTo>
                  <a:pt x="4196917" y="5751193"/>
                </a:lnTo>
                <a:lnTo>
                  <a:pt x="4180839" y="5796813"/>
                </a:lnTo>
                <a:lnTo>
                  <a:pt x="4164459" y="5842117"/>
                </a:lnTo>
                <a:lnTo>
                  <a:pt x="4147779" y="5887101"/>
                </a:lnTo>
                <a:lnTo>
                  <a:pt x="4130802" y="5931762"/>
                </a:lnTo>
                <a:lnTo>
                  <a:pt x="4113530" y="5976096"/>
                </a:lnTo>
                <a:lnTo>
                  <a:pt x="4095964" y="6020100"/>
                </a:lnTo>
                <a:lnTo>
                  <a:pt x="4078108" y="6063769"/>
                </a:lnTo>
                <a:lnTo>
                  <a:pt x="4059963" y="6107102"/>
                </a:lnTo>
                <a:lnTo>
                  <a:pt x="4041531" y="6150093"/>
                </a:lnTo>
                <a:lnTo>
                  <a:pt x="4022815" y="6192740"/>
                </a:lnTo>
                <a:lnTo>
                  <a:pt x="4003818" y="6235038"/>
                </a:lnTo>
                <a:lnTo>
                  <a:pt x="3984540" y="6276985"/>
                </a:lnTo>
                <a:lnTo>
                  <a:pt x="3964985" y="6318576"/>
                </a:lnTo>
                <a:lnTo>
                  <a:pt x="3945155" y="6359809"/>
                </a:lnTo>
                <a:lnTo>
                  <a:pt x="3925051" y="6400679"/>
                </a:lnTo>
                <a:lnTo>
                  <a:pt x="3904677" y="6441184"/>
                </a:lnTo>
                <a:lnTo>
                  <a:pt x="3884033" y="6481319"/>
                </a:lnTo>
                <a:lnTo>
                  <a:pt x="3863124" y="6521080"/>
                </a:lnTo>
                <a:lnTo>
                  <a:pt x="3841950" y="6560465"/>
                </a:lnTo>
                <a:lnTo>
                  <a:pt x="3820513" y="6599470"/>
                </a:lnTo>
                <a:lnTo>
                  <a:pt x="3798817" y="6638091"/>
                </a:lnTo>
                <a:lnTo>
                  <a:pt x="3776864" y="6676325"/>
                </a:lnTo>
                <a:lnTo>
                  <a:pt x="3754654" y="6714168"/>
                </a:lnTo>
                <a:lnTo>
                  <a:pt x="3732192" y="6751616"/>
                </a:lnTo>
                <a:lnTo>
                  <a:pt x="3709478" y="6788666"/>
                </a:lnTo>
                <a:lnTo>
                  <a:pt x="3665484" y="6853171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3" y="4825"/>
            <a:ext cx="0" cy="1148080"/>
          </a:xfrm>
          <a:custGeom>
            <a:avLst/>
            <a:gdLst/>
            <a:ahLst/>
            <a:cxnLst/>
            <a:rect l="l" t="t" r="r" b="b"/>
            <a:pathLst>
              <a:path h="1148080">
                <a:moveTo>
                  <a:pt x="0" y="0"/>
                </a:moveTo>
                <a:lnTo>
                  <a:pt x="0" y="1147699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3" y="1809750"/>
            <a:ext cx="0" cy="5048250"/>
          </a:xfrm>
          <a:custGeom>
            <a:avLst/>
            <a:gdLst/>
            <a:ahLst/>
            <a:cxnLst/>
            <a:rect l="l" t="t" r="r" b="b"/>
            <a:pathLst>
              <a:path h="5048250">
                <a:moveTo>
                  <a:pt x="0" y="0"/>
                </a:moveTo>
                <a:lnTo>
                  <a:pt x="0" y="5048247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4562475" cy="6858000"/>
          </a:xfrm>
          <a:custGeom>
            <a:avLst/>
            <a:gdLst/>
            <a:ahLst/>
            <a:cxnLst/>
            <a:rect l="l" t="t" r="r" b="b"/>
            <a:pathLst>
              <a:path w="4562475" h="6858000">
                <a:moveTo>
                  <a:pt x="3653282" y="0"/>
                </a:moveTo>
                <a:lnTo>
                  <a:pt x="0" y="0"/>
                </a:lnTo>
                <a:lnTo>
                  <a:pt x="0" y="6857999"/>
                </a:lnTo>
                <a:lnTo>
                  <a:pt x="3653282" y="6857999"/>
                </a:lnTo>
                <a:lnTo>
                  <a:pt x="3700526" y="6788730"/>
                </a:lnTo>
                <a:lnTo>
                  <a:pt x="3723223" y="6751679"/>
                </a:lnTo>
                <a:lnTo>
                  <a:pt x="3745669" y="6714231"/>
                </a:lnTo>
                <a:lnTo>
                  <a:pt x="3767862" y="6676388"/>
                </a:lnTo>
                <a:lnTo>
                  <a:pt x="3789800" y="6638154"/>
                </a:lnTo>
                <a:lnTo>
                  <a:pt x="3811481" y="6599533"/>
                </a:lnTo>
                <a:lnTo>
                  <a:pt x="3832901" y="6560527"/>
                </a:lnTo>
                <a:lnTo>
                  <a:pt x="3854060" y="6521142"/>
                </a:lnTo>
                <a:lnTo>
                  <a:pt x="3874955" y="6481380"/>
                </a:lnTo>
                <a:lnTo>
                  <a:pt x="3895583" y="6441245"/>
                </a:lnTo>
                <a:lnTo>
                  <a:pt x="3915943" y="6400740"/>
                </a:lnTo>
                <a:lnTo>
                  <a:pt x="3936032" y="6359869"/>
                </a:lnTo>
                <a:lnTo>
                  <a:pt x="3955848" y="6318636"/>
                </a:lnTo>
                <a:lnTo>
                  <a:pt x="3975389" y="6277044"/>
                </a:lnTo>
                <a:lnTo>
                  <a:pt x="3994652" y="6235096"/>
                </a:lnTo>
                <a:lnTo>
                  <a:pt x="4013636" y="6192797"/>
                </a:lnTo>
                <a:lnTo>
                  <a:pt x="4032338" y="6150150"/>
                </a:lnTo>
                <a:lnTo>
                  <a:pt x="4050756" y="6107158"/>
                </a:lnTo>
                <a:lnTo>
                  <a:pt x="4068888" y="6063825"/>
                </a:lnTo>
                <a:lnTo>
                  <a:pt x="4086731" y="6020154"/>
                </a:lnTo>
                <a:lnTo>
                  <a:pt x="4104284" y="5976150"/>
                </a:lnTo>
                <a:lnTo>
                  <a:pt x="4121544" y="5931815"/>
                </a:lnTo>
                <a:lnTo>
                  <a:pt x="4138509" y="5887154"/>
                </a:lnTo>
                <a:lnTo>
                  <a:pt x="4155176" y="5842169"/>
                </a:lnTo>
                <a:lnTo>
                  <a:pt x="4171544" y="5796864"/>
                </a:lnTo>
                <a:lnTo>
                  <a:pt x="4187610" y="5751244"/>
                </a:lnTo>
                <a:lnTo>
                  <a:pt x="4203372" y="5705311"/>
                </a:lnTo>
                <a:lnTo>
                  <a:pt x="4218828" y="5659069"/>
                </a:lnTo>
                <a:lnTo>
                  <a:pt x="4233976" y="5612522"/>
                </a:lnTo>
                <a:lnTo>
                  <a:pt x="4248814" y="5565673"/>
                </a:lnTo>
                <a:lnTo>
                  <a:pt x="4263338" y="5518525"/>
                </a:lnTo>
                <a:lnTo>
                  <a:pt x="4277548" y="5471083"/>
                </a:lnTo>
                <a:lnTo>
                  <a:pt x="4291440" y="5423350"/>
                </a:lnTo>
                <a:lnTo>
                  <a:pt x="4305013" y="5375330"/>
                </a:lnTo>
                <a:lnTo>
                  <a:pt x="4318264" y="5327025"/>
                </a:lnTo>
                <a:lnTo>
                  <a:pt x="4331192" y="5278440"/>
                </a:lnTo>
                <a:lnTo>
                  <a:pt x="4343793" y="5229578"/>
                </a:lnTo>
                <a:lnTo>
                  <a:pt x="4356066" y="5180442"/>
                </a:lnTo>
                <a:lnTo>
                  <a:pt x="4368009" y="5131037"/>
                </a:lnTo>
                <a:lnTo>
                  <a:pt x="4379619" y="5081366"/>
                </a:lnTo>
                <a:lnTo>
                  <a:pt x="4390895" y="5031433"/>
                </a:lnTo>
                <a:lnTo>
                  <a:pt x="4401833" y="4981240"/>
                </a:lnTo>
                <a:lnTo>
                  <a:pt x="4412432" y="4930792"/>
                </a:lnTo>
                <a:lnTo>
                  <a:pt x="4422689" y="4880091"/>
                </a:lnTo>
                <a:lnTo>
                  <a:pt x="4432603" y="4829143"/>
                </a:lnTo>
                <a:lnTo>
                  <a:pt x="4442170" y="4777950"/>
                </a:lnTo>
                <a:lnTo>
                  <a:pt x="4451390" y="4726515"/>
                </a:lnTo>
                <a:lnTo>
                  <a:pt x="4460259" y="4674843"/>
                </a:lnTo>
                <a:lnTo>
                  <a:pt x="4468776" y="4622937"/>
                </a:lnTo>
                <a:lnTo>
                  <a:pt x="4476938" y="4570800"/>
                </a:lnTo>
                <a:lnTo>
                  <a:pt x="4484743" y="4518437"/>
                </a:lnTo>
                <a:lnTo>
                  <a:pt x="4492189" y="4465850"/>
                </a:lnTo>
                <a:lnTo>
                  <a:pt x="4499273" y="4413043"/>
                </a:lnTo>
                <a:lnTo>
                  <a:pt x="4505994" y="4360020"/>
                </a:lnTo>
                <a:lnTo>
                  <a:pt x="4512349" y="4306784"/>
                </a:lnTo>
                <a:lnTo>
                  <a:pt x="4518336" y="4253340"/>
                </a:lnTo>
                <a:lnTo>
                  <a:pt x="4523953" y="4199689"/>
                </a:lnTo>
                <a:lnTo>
                  <a:pt x="4529197" y="4145837"/>
                </a:lnTo>
                <a:lnTo>
                  <a:pt x="4534067" y="4091786"/>
                </a:lnTo>
                <a:lnTo>
                  <a:pt x="4538560" y="4037541"/>
                </a:lnTo>
                <a:lnTo>
                  <a:pt x="4542673" y="3983104"/>
                </a:lnTo>
                <a:lnTo>
                  <a:pt x="4546406" y="3928479"/>
                </a:lnTo>
                <a:lnTo>
                  <a:pt x="4549755" y="3873671"/>
                </a:lnTo>
                <a:lnTo>
                  <a:pt x="4552718" y="3818681"/>
                </a:lnTo>
                <a:lnTo>
                  <a:pt x="4555293" y="3763515"/>
                </a:lnTo>
                <a:lnTo>
                  <a:pt x="4557478" y="3708175"/>
                </a:lnTo>
                <a:lnTo>
                  <a:pt x="4559271" y="3652666"/>
                </a:lnTo>
                <a:lnTo>
                  <a:pt x="4560669" y="3596990"/>
                </a:lnTo>
                <a:lnTo>
                  <a:pt x="4561671" y="3541151"/>
                </a:lnTo>
                <a:lnTo>
                  <a:pt x="4562273" y="3485153"/>
                </a:lnTo>
                <a:lnTo>
                  <a:pt x="4562475" y="3429000"/>
                </a:lnTo>
                <a:lnTo>
                  <a:pt x="4562273" y="3372846"/>
                </a:lnTo>
                <a:lnTo>
                  <a:pt x="4561671" y="3316848"/>
                </a:lnTo>
                <a:lnTo>
                  <a:pt x="4560669" y="3261009"/>
                </a:lnTo>
                <a:lnTo>
                  <a:pt x="4559271" y="3205334"/>
                </a:lnTo>
                <a:lnTo>
                  <a:pt x="4557478" y="3149824"/>
                </a:lnTo>
                <a:lnTo>
                  <a:pt x="4555293" y="3094484"/>
                </a:lnTo>
                <a:lnTo>
                  <a:pt x="4552718" y="3039318"/>
                </a:lnTo>
                <a:lnTo>
                  <a:pt x="4549755" y="2984329"/>
                </a:lnTo>
                <a:lnTo>
                  <a:pt x="4546406" y="2929521"/>
                </a:lnTo>
                <a:lnTo>
                  <a:pt x="4542673" y="2874896"/>
                </a:lnTo>
                <a:lnTo>
                  <a:pt x="4538560" y="2820460"/>
                </a:lnTo>
                <a:lnTo>
                  <a:pt x="4534067" y="2766214"/>
                </a:lnTo>
                <a:lnTo>
                  <a:pt x="4529197" y="2712164"/>
                </a:lnTo>
                <a:lnTo>
                  <a:pt x="4523953" y="2658312"/>
                </a:lnTo>
                <a:lnTo>
                  <a:pt x="4518336" y="2604662"/>
                </a:lnTo>
                <a:lnTo>
                  <a:pt x="4512349" y="2551217"/>
                </a:lnTo>
                <a:lnTo>
                  <a:pt x="4505994" y="2497982"/>
                </a:lnTo>
                <a:lnTo>
                  <a:pt x="4499273" y="2444959"/>
                </a:lnTo>
                <a:lnTo>
                  <a:pt x="4492189" y="2392152"/>
                </a:lnTo>
                <a:lnTo>
                  <a:pt x="4484743" y="2339565"/>
                </a:lnTo>
                <a:lnTo>
                  <a:pt x="4476938" y="2287202"/>
                </a:lnTo>
                <a:lnTo>
                  <a:pt x="4468776" y="2235065"/>
                </a:lnTo>
                <a:lnTo>
                  <a:pt x="4460259" y="2183159"/>
                </a:lnTo>
                <a:lnTo>
                  <a:pt x="4451390" y="2131487"/>
                </a:lnTo>
                <a:lnTo>
                  <a:pt x="4442170" y="2080053"/>
                </a:lnTo>
                <a:lnTo>
                  <a:pt x="4432603" y="2028860"/>
                </a:lnTo>
                <a:lnTo>
                  <a:pt x="4422689" y="1977911"/>
                </a:lnTo>
                <a:lnTo>
                  <a:pt x="4412432" y="1927211"/>
                </a:lnTo>
                <a:lnTo>
                  <a:pt x="4401833" y="1876763"/>
                </a:lnTo>
                <a:lnTo>
                  <a:pt x="4390895" y="1826570"/>
                </a:lnTo>
                <a:lnTo>
                  <a:pt x="4379619" y="1776636"/>
                </a:lnTo>
                <a:lnTo>
                  <a:pt x="4368009" y="1726965"/>
                </a:lnTo>
                <a:lnTo>
                  <a:pt x="4356066" y="1677560"/>
                </a:lnTo>
                <a:lnTo>
                  <a:pt x="4343793" y="1628424"/>
                </a:lnTo>
                <a:lnTo>
                  <a:pt x="4331192" y="1579562"/>
                </a:lnTo>
                <a:lnTo>
                  <a:pt x="4318264" y="1530977"/>
                </a:lnTo>
                <a:lnTo>
                  <a:pt x="4305013" y="1482671"/>
                </a:lnTo>
                <a:lnTo>
                  <a:pt x="4291440" y="1434650"/>
                </a:lnTo>
                <a:lnTo>
                  <a:pt x="4277548" y="1386917"/>
                </a:lnTo>
                <a:lnTo>
                  <a:pt x="4263338" y="1339474"/>
                </a:lnTo>
                <a:lnTo>
                  <a:pt x="4248814" y="1292326"/>
                </a:lnTo>
                <a:lnTo>
                  <a:pt x="4233976" y="1245476"/>
                </a:lnTo>
                <a:lnTo>
                  <a:pt x="4218828" y="1198928"/>
                </a:lnTo>
                <a:lnTo>
                  <a:pt x="4203372" y="1152686"/>
                </a:lnTo>
                <a:lnTo>
                  <a:pt x="4187610" y="1106752"/>
                </a:lnTo>
                <a:lnTo>
                  <a:pt x="4171544" y="1061130"/>
                </a:lnTo>
                <a:lnTo>
                  <a:pt x="4155176" y="1015825"/>
                </a:lnTo>
                <a:lnTo>
                  <a:pt x="4138509" y="970839"/>
                </a:lnTo>
                <a:lnTo>
                  <a:pt x="4121544" y="926176"/>
                </a:lnTo>
                <a:lnTo>
                  <a:pt x="4104284" y="881840"/>
                </a:lnTo>
                <a:lnTo>
                  <a:pt x="4086731" y="837835"/>
                </a:lnTo>
                <a:lnTo>
                  <a:pt x="4068888" y="794163"/>
                </a:lnTo>
                <a:lnTo>
                  <a:pt x="4050756" y="750828"/>
                </a:lnTo>
                <a:lnTo>
                  <a:pt x="4032338" y="707835"/>
                </a:lnTo>
                <a:lnTo>
                  <a:pt x="4013636" y="665186"/>
                </a:lnTo>
                <a:lnTo>
                  <a:pt x="3994652" y="622885"/>
                </a:lnTo>
                <a:lnTo>
                  <a:pt x="3975389" y="580935"/>
                </a:lnTo>
                <a:lnTo>
                  <a:pt x="3955848" y="539341"/>
                </a:lnTo>
                <a:lnTo>
                  <a:pt x="3936032" y="498106"/>
                </a:lnTo>
                <a:lnTo>
                  <a:pt x="3915943" y="457233"/>
                </a:lnTo>
                <a:lnTo>
                  <a:pt x="3895583" y="416726"/>
                </a:lnTo>
                <a:lnTo>
                  <a:pt x="3874955" y="376588"/>
                </a:lnTo>
                <a:lnTo>
                  <a:pt x="3854060" y="336823"/>
                </a:lnTo>
                <a:lnTo>
                  <a:pt x="3832901" y="297435"/>
                </a:lnTo>
                <a:lnTo>
                  <a:pt x="3811481" y="258427"/>
                </a:lnTo>
                <a:lnTo>
                  <a:pt x="3789800" y="219803"/>
                </a:lnTo>
                <a:lnTo>
                  <a:pt x="3767862" y="181566"/>
                </a:lnTo>
                <a:lnTo>
                  <a:pt x="3745669" y="143720"/>
                </a:lnTo>
                <a:lnTo>
                  <a:pt x="3723223" y="106268"/>
                </a:lnTo>
                <a:lnTo>
                  <a:pt x="3700526" y="69215"/>
                </a:lnTo>
                <a:lnTo>
                  <a:pt x="3653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425828" y="1213548"/>
            <a:ext cx="14433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5" dirty="0">
                <a:solidFill>
                  <a:srgbClr val="000000"/>
                </a:solidFill>
              </a:rPr>
              <a:t>R</a:t>
            </a:r>
            <a:r>
              <a:rPr sz="3000" dirty="0">
                <a:solidFill>
                  <a:srgbClr val="000000"/>
                </a:solidFill>
              </a:rPr>
              <a:t>efug</a:t>
            </a:r>
            <a:r>
              <a:rPr sz="3000" spc="10" dirty="0">
                <a:solidFill>
                  <a:srgbClr val="000000"/>
                </a:solidFill>
              </a:rPr>
              <a:t>e</a:t>
            </a:r>
            <a:r>
              <a:rPr sz="3000" dirty="0">
                <a:solidFill>
                  <a:srgbClr val="000000"/>
                </a:solidFill>
              </a:rPr>
              <a:t>es</a:t>
            </a:r>
            <a:endParaRPr sz="3000"/>
          </a:p>
        </p:txBody>
      </p:sp>
      <p:sp>
        <p:nvSpPr>
          <p:cNvPr id="11" name="object 11"/>
          <p:cNvSpPr/>
          <p:nvPr/>
        </p:nvSpPr>
        <p:spPr>
          <a:xfrm>
            <a:off x="0" y="1152525"/>
            <a:ext cx="95250" cy="657225"/>
          </a:xfrm>
          <a:custGeom>
            <a:avLst/>
            <a:gdLst/>
            <a:ahLst/>
            <a:cxnLst/>
            <a:rect l="l" t="t" r="r" b="b"/>
            <a:pathLst>
              <a:path w="95250" h="657225">
                <a:moveTo>
                  <a:pt x="0" y="657225"/>
                </a:moveTo>
                <a:lnTo>
                  <a:pt x="95250" y="657225"/>
                </a:lnTo>
                <a:lnTo>
                  <a:pt x="9525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375" y="2190750"/>
            <a:ext cx="3676650" cy="19050"/>
          </a:xfrm>
          <a:custGeom>
            <a:avLst/>
            <a:gdLst/>
            <a:ahLst/>
            <a:cxnLst/>
            <a:rect l="l" t="t" r="r" b="b"/>
            <a:pathLst>
              <a:path w="3676650" h="19050">
                <a:moveTo>
                  <a:pt x="0" y="19050"/>
                </a:moveTo>
                <a:lnTo>
                  <a:pt x="3676650" y="19050"/>
                </a:lnTo>
                <a:lnTo>
                  <a:pt x="367665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3375" y="2190750"/>
            <a:ext cx="3676650" cy="19050"/>
          </a:xfrm>
          <a:custGeom>
            <a:avLst/>
            <a:gdLst/>
            <a:ahLst/>
            <a:cxnLst/>
            <a:rect l="l" t="t" r="r" b="b"/>
            <a:pathLst>
              <a:path w="3676650" h="19050">
                <a:moveTo>
                  <a:pt x="0" y="19050"/>
                </a:moveTo>
                <a:lnTo>
                  <a:pt x="3676650" y="19050"/>
                </a:lnTo>
                <a:lnTo>
                  <a:pt x="367665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5290" y="2495486"/>
            <a:ext cx="3416935" cy="3799438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20"/>
              </a:spcBef>
              <a:tabLst>
                <a:tab pos="355600" algn="l"/>
                <a:tab pos="356235" algn="l"/>
              </a:tabLst>
            </a:pPr>
            <a:r>
              <a:rPr sz="1400" spc="30" dirty="0">
                <a:latin typeface="Calibri"/>
                <a:cs typeface="Calibri"/>
              </a:rPr>
              <a:t>2015 </a:t>
            </a:r>
            <a:r>
              <a:rPr sz="1400" spc="5" dirty="0">
                <a:latin typeface="Calibri"/>
                <a:cs typeface="Calibri"/>
              </a:rPr>
              <a:t>-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40" dirty="0">
                <a:latin typeface="Calibri"/>
                <a:cs typeface="Calibri"/>
              </a:rPr>
              <a:t>2020</a:t>
            </a:r>
            <a:endParaRPr sz="14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3900"/>
              </a:lnSpc>
              <a:spcBef>
                <a:spcPts val="32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400" spc="20" dirty="0">
                <a:latin typeface="Calibri"/>
                <a:cs typeface="Calibri"/>
              </a:rPr>
              <a:t>Some </a:t>
            </a:r>
            <a:r>
              <a:rPr sz="1400" spc="-5" dirty="0">
                <a:latin typeface="Calibri"/>
                <a:cs typeface="Calibri"/>
              </a:rPr>
              <a:t>Yazidis </a:t>
            </a:r>
            <a:r>
              <a:rPr sz="1400" dirty="0">
                <a:latin typeface="Calibri"/>
                <a:cs typeface="Calibri"/>
              </a:rPr>
              <a:t>were </a:t>
            </a:r>
            <a:r>
              <a:rPr sz="1400" spc="10" dirty="0">
                <a:latin typeface="Calibri"/>
                <a:cs typeface="Calibri"/>
              </a:rPr>
              <a:t>ultimately </a:t>
            </a:r>
            <a:r>
              <a:rPr sz="1400" spc="5" dirty="0">
                <a:latin typeface="Calibri"/>
                <a:cs typeface="Calibri"/>
              </a:rPr>
              <a:t>able </a:t>
            </a:r>
            <a:r>
              <a:rPr sz="1400" spc="2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reach </a:t>
            </a:r>
            <a:r>
              <a:rPr sz="1400" spc="5" dirty="0">
                <a:latin typeface="Calibri"/>
                <a:cs typeface="Calibri"/>
              </a:rPr>
              <a:t>other countries and </a:t>
            </a:r>
            <a:r>
              <a:rPr sz="1400" spc="10" dirty="0">
                <a:latin typeface="Calibri"/>
                <a:cs typeface="Calibri"/>
              </a:rPr>
              <a:t>apply </a:t>
            </a:r>
            <a:r>
              <a:rPr sz="1400" dirty="0">
                <a:latin typeface="Calibri"/>
                <a:cs typeface="Calibri"/>
              </a:rPr>
              <a:t>for </a:t>
            </a:r>
            <a:r>
              <a:rPr sz="1400" spc="15" dirty="0">
                <a:latin typeface="Calibri"/>
                <a:cs typeface="Calibri"/>
              </a:rPr>
              <a:t>asylum </a:t>
            </a:r>
            <a:r>
              <a:rPr sz="1400" spc="5" dirty="0">
                <a:latin typeface="Calibri"/>
                <a:cs typeface="Calibri"/>
              </a:rPr>
              <a:t>or </a:t>
            </a:r>
            <a:r>
              <a:rPr sz="1400" spc="10" dirty="0">
                <a:latin typeface="Calibri"/>
                <a:cs typeface="Calibri"/>
              </a:rPr>
              <a:t>humanitarian </a:t>
            </a:r>
            <a:r>
              <a:rPr sz="1400" spc="15" dirty="0">
                <a:latin typeface="Calibri"/>
                <a:cs typeface="Calibri"/>
              </a:rPr>
              <a:t>visas. </a:t>
            </a:r>
            <a:r>
              <a:rPr sz="1400" spc="25" dirty="0">
                <a:latin typeface="Calibri"/>
                <a:cs typeface="Calibri"/>
              </a:rPr>
              <a:t>Most </a:t>
            </a:r>
            <a:r>
              <a:rPr sz="1400" spc="-5" dirty="0">
                <a:latin typeface="Calibri"/>
                <a:cs typeface="Calibri"/>
              </a:rPr>
              <a:t>refugees fled </a:t>
            </a:r>
            <a:r>
              <a:rPr sz="1400" spc="20" dirty="0">
                <a:latin typeface="Calibri"/>
                <a:cs typeface="Calibri"/>
              </a:rPr>
              <a:t>to </a:t>
            </a:r>
            <a:r>
              <a:rPr sz="1400" spc="15" dirty="0">
                <a:latin typeface="Calibri"/>
                <a:cs typeface="Calibri"/>
              </a:rPr>
              <a:t>the Kurdish </a:t>
            </a:r>
            <a:r>
              <a:rPr sz="1400" spc="-5" dirty="0">
                <a:latin typeface="Calibri"/>
                <a:cs typeface="Calibri"/>
              </a:rPr>
              <a:t>areas </a:t>
            </a:r>
            <a:r>
              <a:rPr sz="1400" spc="10" dirty="0">
                <a:latin typeface="Calibri"/>
                <a:cs typeface="Calibri"/>
              </a:rPr>
              <a:t>in </a:t>
            </a:r>
            <a:r>
              <a:rPr sz="1400" spc="15" dirty="0">
                <a:latin typeface="Calibri"/>
                <a:cs typeface="Calibri"/>
              </a:rPr>
              <a:t>Syria </a:t>
            </a:r>
            <a:r>
              <a:rPr sz="1400" spc="5" dirty="0">
                <a:latin typeface="Calibri"/>
                <a:cs typeface="Calibri"/>
              </a:rPr>
              <a:t>and </a:t>
            </a:r>
            <a:r>
              <a:rPr sz="1400" spc="-25" dirty="0">
                <a:latin typeface="Calibri"/>
                <a:cs typeface="Calibri"/>
              </a:rPr>
              <a:t>Turkey. </a:t>
            </a:r>
            <a:r>
              <a:rPr sz="1400" spc="-5" dirty="0">
                <a:latin typeface="Calibri"/>
                <a:cs typeface="Calibri"/>
              </a:rPr>
              <a:t>In </a:t>
            </a:r>
            <a:r>
              <a:rPr sz="1400" spc="10" dirty="0">
                <a:latin typeface="Calibri"/>
                <a:cs typeface="Calibri"/>
              </a:rPr>
              <a:t>these </a:t>
            </a:r>
            <a:r>
              <a:rPr sz="1400" spc="15" dirty="0">
                <a:latin typeface="Calibri"/>
                <a:cs typeface="Calibri"/>
              </a:rPr>
              <a:t>camps, </a:t>
            </a:r>
            <a:r>
              <a:rPr sz="1400" spc="5" dirty="0">
                <a:latin typeface="Calibri"/>
                <a:cs typeface="Calibri"/>
              </a:rPr>
              <a:t>children </a:t>
            </a:r>
            <a:r>
              <a:rPr sz="1400" spc="10" dirty="0">
                <a:latin typeface="Calibri"/>
                <a:cs typeface="Calibri"/>
              </a:rPr>
              <a:t>do </a:t>
            </a:r>
            <a:r>
              <a:rPr sz="1400" spc="5" dirty="0">
                <a:latin typeface="Calibri"/>
                <a:cs typeface="Calibri"/>
              </a:rPr>
              <a:t>not </a:t>
            </a:r>
            <a:r>
              <a:rPr sz="1400" spc="10" dirty="0">
                <a:latin typeface="Calibri"/>
                <a:cs typeface="Calibri"/>
              </a:rPr>
              <a:t>have </a:t>
            </a:r>
            <a:r>
              <a:rPr sz="1400" dirty="0">
                <a:latin typeface="Calibri"/>
                <a:cs typeface="Calibri"/>
              </a:rPr>
              <a:t>access </a:t>
            </a:r>
            <a:r>
              <a:rPr sz="1400" spc="20" dirty="0">
                <a:latin typeface="Calibri"/>
                <a:cs typeface="Calibri"/>
              </a:rPr>
              <a:t>to </a:t>
            </a:r>
            <a:r>
              <a:rPr sz="1400" spc="5" dirty="0">
                <a:latin typeface="Calibri"/>
                <a:cs typeface="Calibri"/>
              </a:rPr>
              <a:t>education, </a:t>
            </a:r>
            <a:r>
              <a:rPr sz="1400" spc="10" dirty="0">
                <a:latin typeface="Calibri"/>
                <a:cs typeface="Calibri"/>
              </a:rPr>
              <a:t>humanitarian </a:t>
            </a:r>
            <a:r>
              <a:rPr sz="1400" spc="5" dirty="0">
                <a:latin typeface="Calibri"/>
                <a:cs typeface="Calibri"/>
              </a:rPr>
              <a:t>aid </a:t>
            </a:r>
            <a:r>
              <a:rPr sz="1400" spc="10" dirty="0">
                <a:latin typeface="Calibri"/>
                <a:cs typeface="Calibri"/>
              </a:rPr>
              <a:t>is not </a:t>
            </a:r>
            <a:r>
              <a:rPr sz="1400" spc="5" dirty="0">
                <a:latin typeface="Calibri"/>
                <a:cs typeface="Calibri"/>
              </a:rPr>
              <a:t>sufficient,  shelters are </a:t>
            </a:r>
            <a:r>
              <a:rPr sz="1400" spc="10" dirty="0">
                <a:latin typeface="Calibri"/>
                <a:cs typeface="Calibri"/>
              </a:rPr>
              <a:t>not </a:t>
            </a:r>
            <a:r>
              <a:rPr sz="1400" spc="5" dirty="0">
                <a:latin typeface="Calibri"/>
                <a:cs typeface="Calibri"/>
              </a:rPr>
              <a:t>adequate and there </a:t>
            </a:r>
            <a:r>
              <a:rPr sz="1400" spc="10" dirty="0">
                <a:latin typeface="Calibri"/>
                <a:cs typeface="Calibri"/>
              </a:rPr>
              <a:t>is a </a:t>
            </a:r>
            <a:r>
              <a:rPr sz="1400" dirty="0">
                <a:latin typeface="Calibri"/>
                <a:cs typeface="Calibri"/>
              </a:rPr>
              <a:t>lack </a:t>
            </a:r>
            <a:r>
              <a:rPr sz="1400" spc="5" dirty="0">
                <a:latin typeface="Calibri"/>
                <a:cs typeface="Calibri"/>
              </a:rPr>
              <a:t>of </a:t>
            </a:r>
            <a:r>
              <a:rPr sz="1400" spc="10" dirty="0">
                <a:latin typeface="Calibri"/>
                <a:cs typeface="Calibri"/>
              </a:rPr>
              <a:t>running </a:t>
            </a:r>
            <a:r>
              <a:rPr sz="1400" spc="-10" dirty="0">
                <a:latin typeface="Calibri"/>
                <a:cs typeface="Calibri"/>
              </a:rPr>
              <a:t>water, </a:t>
            </a:r>
            <a:r>
              <a:rPr sz="1400" spc="10" dirty="0">
                <a:latin typeface="Calibri"/>
                <a:cs typeface="Calibri"/>
              </a:rPr>
              <a:t>toilets, cooking </a:t>
            </a:r>
            <a:r>
              <a:rPr sz="1400" spc="5" dirty="0">
                <a:latin typeface="Calibri"/>
                <a:cs typeface="Calibri"/>
              </a:rPr>
              <a:t>facilities, and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food.</a:t>
            </a:r>
            <a:endParaRPr sz="1400" dirty="0">
              <a:latin typeface="Calibri"/>
              <a:cs typeface="Calibri"/>
            </a:endParaRPr>
          </a:p>
          <a:p>
            <a:pPr marL="355600" marR="125730" indent="-343535">
              <a:lnSpc>
                <a:spcPct val="93400"/>
              </a:lnSpc>
              <a:spcBef>
                <a:spcPts val="3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400" spc="10" dirty="0">
                <a:latin typeface="Calibri"/>
                <a:cs typeface="Calibri"/>
              </a:rPr>
              <a:t>Thousands </a:t>
            </a:r>
            <a:r>
              <a:rPr sz="1400" spc="5" dirty="0">
                <a:latin typeface="Calibri"/>
                <a:cs typeface="Calibri"/>
              </a:rPr>
              <a:t>of </a:t>
            </a:r>
            <a:r>
              <a:rPr sz="1400" spc="-5" dirty="0">
                <a:latin typeface="Calibri"/>
                <a:cs typeface="Calibri"/>
              </a:rPr>
              <a:t>refugees </a:t>
            </a:r>
            <a:r>
              <a:rPr sz="1400" spc="5" dirty="0">
                <a:latin typeface="Calibri"/>
                <a:cs typeface="Calibri"/>
              </a:rPr>
              <a:t>arrived </a:t>
            </a:r>
            <a:r>
              <a:rPr sz="1400" spc="10" dirty="0">
                <a:latin typeface="Calibri"/>
                <a:cs typeface="Calibri"/>
              </a:rPr>
              <a:t>in </a:t>
            </a:r>
            <a:r>
              <a:rPr sz="1400" spc="-5" dirty="0">
                <a:latin typeface="Calibri"/>
                <a:cs typeface="Calibri"/>
              </a:rPr>
              <a:t>Greece. In </a:t>
            </a:r>
            <a:r>
              <a:rPr sz="1400" spc="10" dirty="0">
                <a:latin typeface="Calibri"/>
                <a:cs typeface="Calibri"/>
              </a:rPr>
              <a:t>addition </a:t>
            </a:r>
            <a:r>
              <a:rPr sz="1400" spc="20" dirty="0">
                <a:latin typeface="Calibri"/>
                <a:cs typeface="Calibri"/>
              </a:rPr>
              <a:t>to </a:t>
            </a:r>
            <a:r>
              <a:rPr sz="1400" spc="15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difficulty of </a:t>
            </a:r>
            <a:r>
              <a:rPr sz="1400" spc="10" dirty="0">
                <a:latin typeface="Calibri"/>
                <a:cs typeface="Calibri"/>
              </a:rPr>
              <a:t>applying </a:t>
            </a:r>
            <a:r>
              <a:rPr sz="1400" dirty="0">
                <a:latin typeface="Calibri"/>
                <a:cs typeface="Calibri"/>
              </a:rPr>
              <a:t>for </a:t>
            </a:r>
            <a:r>
              <a:rPr sz="1400" spc="20" dirty="0">
                <a:latin typeface="Calibri"/>
                <a:cs typeface="Calibri"/>
              </a:rPr>
              <a:t>asylum, </a:t>
            </a:r>
            <a:r>
              <a:rPr sz="1400" spc="5" dirty="0">
                <a:latin typeface="Calibri"/>
                <a:cs typeface="Calibri"/>
              </a:rPr>
              <a:t>they </a:t>
            </a:r>
            <a:r>
              <a:rPr sz="1400" spc="10" dirty="0">
                <a:latin typeface="Calibri"/>
                <a:cs typeface="Calibri"/>
              </a:rPr>
              <a:t>have </a:t>
            </a:r>
            <a:r>
              <a:rPr sz="1400" spc="-10" dirty="0">
                <a:latin typeface="Calibri"/>
                <a:cs typeface="Calibri"/>
              </a:rPr>
              <a:t>faced </a:t>
            </a:r>
            <a:r>
              <a:rPr sz="1400" spc="5" dirty="0">
                <a:latin typeface="Calibri"/>
                <a:cs typeface="Calibri"/>
              </a:rPr>
              <a:t>threats and </a:t>
            </a:r>
            <a:r>
              <a:rPr sz="1400" spc="10" dirty="0">
                <a:latin typeface="Calibri"/>
                <a:cs typeface="Calibri"/>
              </a:rPr>
              <a:t>attacks </a:t>
            </a:r>
            <a:r>
              <a:rPr sz="1400" spc="5" dirty="0">
                <a:latin typeface="Calibri"/>
                <a:cs typeface="Calibri"/>
              </a:rPr>
              <a:t>from</a:t>
            </a:r>
            <a:r>
              <a:rPr sz="1400" spc="4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locals.</a:t>
            </a:r>
            <a:endParaRPr sz="1400" dirty="0">
              <a:latin typeface="Calibri"/>
              <a:cs typeface="Calibri"/>
            </a:endParaRPr>
          </a:p>
          <a:p>
            <a:pPr marL="355600" marR="46990" indent="-343535">
              <a:lnSpc>
                <a:spcPct val="92600"/>
              </a:lnSpc>
              <a:spcBef>
                <a:spcPts val="3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400" spc="10" dirty="0">
                <a:latin typeface="Calibri"/>
                <a:cs typeface="Calibri"/>
              </a:rPr>
              <a:t>Germany also </a:t>
            </a:r>
            <a:r>
              <a:rPr sz="1400" spc="-5" dirty="0">
                <a:latin typeface="Calibri"/>
                <a:cs typeface="Calibri"/>
              </a:rPr>
              <a:t>received </a:t>
            </a:r>
            <a:r>
              <a:rPr sz="1400" spc="10" dirty="0">
                <a:latin typeface="Calibri"/>
                <a:cs typeface="Calibri"/>
              </a:rPr>
              <a:t>a </a:t>
            </a:r>
            <a:r>
              <a:rPr sz="1400" spc="5" dirty="0">
                <a:latin typeface="Calibri"/>
                <a:cs typeface="Calibri"/>
              </a:rPr>
              <a:t>significant </a:t>
            </a:r>
            <a:r>
              <a:rPr sz="1400" spc="10" dirty="0">
                <a:latin typeface="Calibri"/>
                <a:cs typeface="Calibri"/>
              </a:rPr>
              <a:t>number </a:t>
            </a:r>
            <a:r>
              <a:rPr sz="1400" spc="5" dirty="0">
                <a:latin typeface="Calibri"/>
                <a:cs typeface="Calibri"/>
              </a:rPr>
              <a:t>of </a:t>
            </a:r>
            <a:r>
              <a:rPr sz="1400" spc="-5" dirty="0">
                <a:latin typeface="Calibri"/>
                <a:cs typeface="Calibri"/>
              </a:rPr>
              <a:t>refugees, </a:t>
            </a:r>
            <a:r>
              <a:rPr sz="1400" dirty="0">
                <a:latin typeface="Calibri"/>
                <a:cs typeface="Calibri"/>
              </a:rPr>
              <a:t>as </a:t>
            </a:r>
            <a:r>
              <a:rPr sz="1400" spc="-5" dirty="0">
                <a:latin typeface="Calibri"/>
                <a:cs typeface="Calibri"/>
              </a:rPr>
              <a:t>well </a:t>
            </a:r>
            <a:r>
              <a:rPr sz="1400" dirty="0">
                <a:latin typeface="Calibri"/>
                <a:cs typeface="Calibri"/>
              </a:rPr>
              <a:t>as Canada, </a:t>
            </a:r>
            <a:r>
              <a:rPr sz="1400" spc="10" dirty="0">
                <a:latin typeface="Calibri"/>
                <a:cs typeface="Calibri"/>
              </a:rPr>
              <a:t>Australia, </a:t>
            </a:r>
            <a:r>
              <a:rPr sz="1400" spc="5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France.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1975" y="0"/>
            <a:ext cx="47720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1534" y="0"/>
            <a:ext cx="4962465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2335" y="1562798"/>
            <a:ext cx="300228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dirty="0">
                <a:solidFill>
                  <a:srgbClr val="1F487C"/>
                </a:solidFill>
              </a:rPr>
              <a:t>Returning </a:t>
            </a:r>
            <a:r>
              <a:rPr sz="3050" spc="15" dirty="0">
                <a:solidFill>
                  <a:srgbClr val="1F487C"/>
                </a:solidFill>
              </a:rPr>
              <a:t>to</a:t>
            </a:r>
            <a:r>
              <a:rPr sz="3050" spc="10" dirty="0">
                <a:solidFill>
                  <a:srgbClr val="1F487C"/>
                </a:solidFill>
              </a:rPr>
              <a:t> </a:t>
            </a:r>
            <a:r>
              <a:rPr sz="3050" spc="15" dirty="0">
                <a:solidFill>
                  <a:srgbClr val="1F487C"/>
                </a:solidFill>
              </a:rPr>
              <a:t>Sinjar</a:t>
            </a:r>
            <a:endParaRPr sz="3050"/>
          </a:p>
        </p:txBody>
      </p:sp>
      <p:sp>
        <p:nvSpPr>
          <p:cNvPr id="5" name="object 5"/>
          <p:cNvSpPr txBox="1"/>
          <p:nvPr/>
        </p:nvSpPr>
        <p:spPr>
          <a:xfrm>
            <a:off x="682942" y="2519362"/>
            <a:ext cx="3370579" cy="4052648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290"/>
              </a:spcBef>
              <a:tabLst>
                <a:tab pos="355600" algn="l"/>
                <a:tab pos="356235" algn="l"/>
              </a:tabLst>
            </a:pPr>
            <a:r>
              <a:rPr sz="1600" spc="30" dirty="0">
                <a:solidFill>
                  <a:srgbClr val="1F487C"/>
                </a:solidFill>
                <a:latin typeface="Calibri"/>
                <a:cs typeface="Calibri"/>
              </a:rPr>
              <a:t>2019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600" spc="-1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35" dirty="0">
                <a:solidFill>
                  <a:srgbClr val="1F487C"/>
                </a:solidFill>
                <a:latin typeface="Calibri"/>
                <a:cs typeface="Calibri"/>
              </a:rPr>
              <a:t>2020</a:t>
            </a:r>
            <a:endParaRPr sz="1600" dirty="0">
              <a:latin typeface="Calibri"/>
              <a:cs typeface="Calibri"/>
            </a:endParaRPr>
          </a:p>
          <a:p>
            <a:pPr marL="355600" marR="55244" indent="-343535">
              <a:lnSpc>
                <a:spcPct val="903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Until </a:t>
            </a:r>
            <a:r>
              <a:rPr sz="1600" spc="30" dirty="0">
                <a:solidFill>
                  <a:srgbClr val="1F487C"/>
                </a:solidFill>
                <a:latin typeface="Calibri"/>
                <a:cs typeface="Calibri"/>
              </a:rPr>
              <a:t>2019, </a:t>
            </a:r>
            <a:r>
              <a:rPr sz="1600" spc="15" dirty="0">
                <a:solidFill>
                  <a:srgbClr val="1F487C"/>
                </a:solidFill>
                <a:latin typeface="Calibri"/>
                <a:cs typeface="Calibri"/>
              </a:rPr>
              <a:t>most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Yazidi </a:t>
            </a:r>
            <a:r>
              <a:rPr sz="1600" spc="40" dirty="0">
                <a:solidFill>
                  <a:srgbClr val="1F487C"/>
                </a:solidFill>
                <a:latin typeface="Calibri"/>
                <a:cs typeface="Calibri"/>
              </a:rPr>
              <a:t>IDPs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had not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attempted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to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return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to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Sinjar.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According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to</a:t>
            </a:r>
            <a:r>
              <a:rPr sz="1600" spc="-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600" spc="-3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UNHCR</a:t>
            </a:r>
            <a:r>
              <a:rPr sz="1600" spc="-5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survey,</a:t>
            </a:r>
            <a:r>
              <a:rPr sz="16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the</a:t>
            </a:r>
            <a:r>
              <a:rPr sz="1600" spc="-13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main</a:t>
            </a:r>
            <a:r>
              <a:rPr sz="1600" spc="5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reasons</a:t>
            </a:r>
            <a:r>
              <a:rPr sz="16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for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not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coming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back </a:t>
            </a:r>
            <a:r>
              <a:rPr sz="1600" spc="15" dirty="0">
                <a:solidFill>
                  <a:srgbClr val="1F487C"/>
                </a:solidFill>
                <a:latin typeface="Calibri"/>
                <a:cs typeface="Calibri"/>
              </a:rPr>
              <a:t>are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“presence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of 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mines,”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“lack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of security forces,” “house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damaged</a:t>
            </a:r>
            <a:r>
              <a:rPr sz="160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or</a:t>
            </a:r>
            <a:r>
              <a:rPr sz="16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destroyed,”</a:t>
            </a:r>
            <a:r>
              <a:rPr sz="16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and</a:t>
            </a:r>
            <a:r>
              <a:rPr sz="16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“fear</a:t>
            </a:r>
            <a:r>
              <a:rPr sz="16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of</a:t>
            </a:r>
            <a:endParaRPr sz="1600" dirty="0">
              <a:latin typeface="Calibri"/>
              <a:cs typeface="Calibri"/>
            </a:endParaRPr>
          </a:p>
          <a:p>
            <a:pPr marL="355600" marR="5080">
              <a:lnSpc>
                <a:spcPts val="1500"/>
              </a:lnSpc>
              <a:spcBef>
                <a:spcPts val="25"/>
              </a:spcBef>
            </a:pP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discrimination.”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Sinjar</a:t>
            </a:r>
            <a:r>
              <a:rPr sz="1600" spc="-229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remains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a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disputed 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territory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between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KRG and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600" spc="25" dirty="0">
                <a:solidFill>
                  <a:srgbClr val="1F487C"/>
                </a:solidFill>
                <a:latin typeface="Calibri"/>
                <a:cs typeface="Calibri"/>
              </a:rPr>
              <a:t>Iraqi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government.</a:t>
            </a:r>
            <a:endParaRPr sz="1600" dirty="0">
              <a:latin typeface="Calibri"/>
              <a:cs typeface="Calibri"/>
            </a:endParaRPr>
          </a:p>
          <a:p>
            <a:pPr marL="355600" marR="60960" indent="-343535">
              <a:lnSpc>
                <a:spcPct val="90300"/>
              </a:lnSpc>
              <a:spcBef>
                <a:spcPts val="3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Since</a:t>
            </a:r>
            <a:r>
              <a:rPr sz="16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June</a:t>
            </a:r>
            <a:r>
              <a:rPr sz="1600" spc="-5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30" dirty="0">
                <a:solidFill>
                  <a:srgbClr val="1F487C"/>
                </a:solidFill>
                <a:latin typeface="Calibri"/>
                <a:cs typeface="Calibri"/>
              </a:rPr>
              <a:t>2020,</a:t>
            </a:r>
            <a:r>
              <a:rPr sz="16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a</a:t>
            </a:r>
            <a:r>
              <a:rPr sz="16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significant</a:t>
            </a:r>
            <a:r>
              <a:rPr sz="1600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number</a:t>
            </a:r>
            <a:r>
              <a:rPr sz="16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of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Yazidi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refugees </a:t>
            </a:r>
            <a:r>
              <a:rPr sz="1600" spc="15" dirty="0">
                <a:solidFill>
                  <a:srgbClr val="1F487C"/>
                </a:solidFill>
                <a:latin typeface="Calibri"/>
                <a:cs typeface="Calibri"/>
              </a:rPr>
              <a:t>are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returning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to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their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homelands,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sick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of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suffering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and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waiting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for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help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that never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arrived </a:t>
            </a:r>
            <a:r>
              <a:rPr sz="1600" spc="-5" dirty="0">
                <a:solidFill>
                  <a:srgbClr val="1F487C"/>
                </a:solidFill>
                <a:latin typeface="Calibri"/>
                <a:cs typeface="Calibri"/>
              </a:rPr>
              <a:t>in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the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camps, 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despite</a:t>
            </a:r>
            <a:r>
              <a:rPr sz="16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Turkish</a:t>
            </a:r>
            <a:r>
              <a:rPr sz="16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airstrikes,</a:t>
            </a:r>
            <a:r>
              <a:rPr sz="16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10" dirty="0">
                <a:solidFill>
                  <a:srgbClr val="1F487C"/>
                </a:solidFill>
                <a:latin typeface="Calibri"/>
                <a:cs typeface="Calibri"/>
              </a:rPr>
              <a:t>COVID-19,</a:t>
            </a:r>
            <a:r>
              <a:rPr sz="16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5" dirty="0">
                <a:solidFill>
                  <a:srgbClr val="1F487C"/>
                </a:solidFill>
                <a:latin typeface="Calibri"/>
                <a:cs typeface="Calibri"/>
              </a:rPr>
              <a:t>and </a:t>
            </a:r>
            <a:r>
              <a:rPr sz="1600" spc="55" dirty="0">
                <a:solidFill>
                  <a:srgbClr val="1F487C"/>
                </a:solidFill>
                <a:latin typeface="Calibri"/>
                <a:cs typeface="Calibri"/>
              </a:rPr>
              <a:t>ISIS</a:t>
            </a:r>
            <a:r>
              <a:rPr sz="1600" spc="-1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threats.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66944" y="476885"/>
            <a:ext cx="3257550" cy="13017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775335" marR="5080" indent="-763270">
              <a:lnSpc>
                <a:spcPts val="4730"/>
              </a:lnSpc>
              <a:spcBef>
                <a:spcPts val="745"/>
              </a:spcBef>
            </a:pPr>
            <a:r>
              <a:rPr spc="-5" dirty="0"/>
              <a:t>G</a:t>
            </a:r>
            <a:r>
              <a:rPr spc="-15" dirty="0"/>
              <a:t>e</a:t>
            </a:r>
            <a:r>
              <a:rPr spc="10" dirty="0"/>
              <a:t>nd</a:t>
            </a:r>
            <a:r>
              <a:rPr spc="-20" dirty="0"/>
              <a:t>e</a:t>
            </a:r>
            <a:r>
              <a:rPr spc="45" dirty="0"/>
              <a:t>r</a:t>
            </a:r>
            <a:r>
              <a:rPr spc="-5" dirty="0"/>
              <a:t>-</a:t>
            </a:r>
            <a:r>
              <a:rPr spc="15" dirty="0"/>
              <a:t>B</a:t>
            </a:r>
            <a:r>
              <a:rPr spc="-20" dirty="0"/>
              <a:t>a</a:t>
            </a:r>
            <a:r>
              <a:rPr spc="5" dirty="0"/>
              <a:t>s</a:t>
            </a:r>
            <a:r>
              <a:rPr spc="-30" dirty="0"/>
              <a:t>e</a:t>
            </a:r>
            <a:r>
              <a:rPr spc="5" dirty="0"/>
              <a:t>d  </a:t>
            </a:r>
            <a:r>
              <a:rPr spc="-50" dirty="0"/>
              <a:t>Trauma</a:t>
            </a:r>
          </a:p>
        </p:txBody>
      </p:sp>
      <p:sp>
        <p:nvSpPr>
          <p:cNvPr id="4" name="object 4"/>
          <p:cNvSpPr/>
          <p:nvPr/>
        </p:nvSpPr>
        <p:spPr>
          <a:xfrm>
            <a:off x="1924050" y="4229100"/>
            <a:ext cx="4200525" cy="2628900"/>
          </a:xfrm>
          <a:custGeom>
            <a:avLst/>
            <a:gdLst/>
            <a:ahLst/>
            <a:cxnLst/>
            <a:rect l="l" t="t" r="r" b="b"/>
            <a:pathLst>
              <a:path w="4200525" h="2628900">
                <a:moveTo>
                  <a:pt x="2100326" y="0"/>
                </a:moveTo>
                <a:lnTo>
                  <a:pt x="2058454" y="545"/>
                </a:lnTo>
                <a:lnTo>
                  <a:pt x="2016780" y="2173"/>
                </a:lnTo>
                <a:lnTo>
                  <a:pt x="1975313" y="4876"/>
                </a:lnTo>
                <a:lnTo>
                  <a:pt x="1934059" y="8641"/>
                </a:lnTo>
                <a:lnTo>
                  <a:pt x="1893027" y="13460"/>
                </a:lnTo>
                <a:lnTo>
                  <a:pt x="1852223" y="19323"/>
                </a:lnTo>
                <a:lnTo>
                  <a:pt x="1811655" y="26218"/>
                </a:lnTo>
                <a:lnTo>
                  <a:pt x="1771332" y="34137"/>
                </a:lnTo>
                <a:lnTo>
                  <a:pt x="1731259" y="43068"/>
                </a:lnTo>
                <a:lnTo>
                  <a:pt x="1691445" y="53003"/>
                </a:lnTo>
                <a:lnTo>
                  <a:pt x="1651898" y="63930"/>
                </a:lnTo>
                <a:lnTo>
                  <a:pt x="1612624" y="75841"/>
                </a:lnTo>
                <a:lnTo>
                  <a:pt x="1573632" y="88724"/>
                </a:lnTo>
                <a:lnTo>
                  <a:pt x="1534929" y="102569"/>
                </a:lnTo>
                <a:lnTo>
                  <a:pt x="1496522" y="117368"/>
                </a:lnTo>
                <a:lnTo>
                  <a:pt x="1458419" y="133109"/>
                </a:lnTo>
                <a:lnTo>
                  <a:pt x="1420628" y="149782"/>
                </a:lnTo>
                <a:lnTo>
                  <a:pt x="1383156" y="167377"/>
                </a:lnTo>
                <a:lnTo>
                  <a:pt x="1346010" y="185885"/>
                </a:lnTo>
                <a:lnTo>
                  <a:pt x="1309199" y="205296"/>
                </a:lnTo>
                <a:lnTo>
                  <a:pt x="1272729" y="225598"/>
                </a:lnTo>
                <a:lnTo>
                  <a:pt x="1236609" y="246782"/>
                </a:lnTo>
                <a:lnTo>
                  <a:pt x="1200845" y="268838"/>
                </a:lnTo>
                <a:lnTo>
                  <a:pt x="1165445" y="291757"/>
                </a:lnTo>
                <a:lnTo>
                  <a:pt x="1130418" y="315527"/>
                </a:lnTo>
                <a:lnTo>
                  <a:pt x="1095770" y="340138"/>
                </a:lnTo>
                <a:lnTo>
                  <a:pt x="1061508" y="365582"/>
                </a:lnTo>
                <a:lnTo>
                  <a:pt x="1027641" y="391847"/>
                </a:lnTo>
                <a:lnTo>
                  <a:pt x="994176" y="418924"/>
                </a:lnTo>
                <a:lnTo>
                  <a:pt x="961121" y="446802"/>
                </a:lnTo>
                <a:lnTo>
                  <a:pt x="928482" y="475471"/>
                </a:lnTo>
                <a:lnTo>
                  <a:pt x="896268" y="504922"/>
                </a:lnTo>
                <a:lnTo>
                  <a:pt x="864486" y="535144"/>
                </a:lnTo>
                <a:lnTo>
                  <a:pt x="833144" y="566127"/>
                </a:lnTo>
                <a:lnTo>
                  <a:pt x="802249" y="597861"/>
                </a:lnTo>
                <a:lnTo>
                  <a:pt x="771809" y="630336"/>
                </a:lnTo>
                <a:lnTo>
                  <a:pt x="741831" y="663542"/>
                </a:lnTo>
                <a:lnTo>
                  <a:pt x="712322" y="697469"/>
                </a:lnTo>
                <a:lnTo>
                  <a:pt x="683291" y="732107"/>
                </a:lnTo>
                <a:lnTo>
                  <a:pt x="654745" y="767445"/>
                </a:lnTo>
                <a:lnTo>
                  <a:pt x="626691" y="803474"/>
                </a:lnTo>
                <a:lnTo>
                  <a:pt x="599137" y="840184"/>
                </a:lnTo>
                <a:lnTo>
                  <a:pt x="572091" y="877564"/>
                </a:lnTo>
                <a:lnTo>
                  <a:pt x="545559" y="915604"/>
                </a:lnTo>
                <a:lnTo>
                  <a:pt x="519550" y="954295"/>
                </a:lnTo>
                <a:lnTo>
                  <a:pt x="494071" y="993626"/>
                </a:lnTo>
                <a:lnTo>
                  <a:pt x="469129" y="1033587"/>
                </a:lnTo>
                <a:lnTo>
                  <a:pt x="444733" y="1074168"/>
                </a:lnTo>
                <a:lnTo>
                  <a:pt x="420889" y="1115360"/>
                </a:lnTo>
                <a:lnTo>
                  <a:pt x="397606" y="1157151"/>
                </a:lnTo>
                <a:lnTo>
                  <a:pt x="374890" y="1199532"/>
                </a:lnTo>
                <a:lnTo>
                  <a:pt x="352749" y="1242493"/>
                </a:lnTo>
                <a:lnTo>
                  <a:pt x="331191" y="1286023"/>
                </a:lnTo>
                <a:lnTo>
                  <a:pt x="310224" y="1330113"/>
                </a:lnTo>
                <a:lnTo>
                  <a:pt x="289854" y="1374753"/>
                </a:lnTo>
                <a:lnTo>
                  <a:pt x="270090" y="1419932"/>
                </a:lnTo>
                <a:lnTo>
                  <a:pt x="250938" y="1465641"/>
                </a:lnTo>
                <a:lnTo>
                  <a:pt x="232407" y="1511869"/>
                </a:lnTo>
                <a:lnTo>
                  <a:pt x="214504" y="1558606"/>
                </a:lnTo>
                <a:lnTo>
                  <a:pt x="197237" y="1605842"/>
                </a:lnTo>
                <a:lnTo>
                  <a:pt x="180612" y="1653567"/>
                </a:lnTo>
                <a:lnTo>
                  <a:pt x="164638" y="1701772"/>
                </a:lnTo>
                <a:lnTo>
                  <a:pt x="149322" y="1750445"/>
                </a:lnTo>
                <a:lnTo>
                  <a:pt x="134672" y="1799577"/>
                </a:lnTo>
                <a:lnTo>
                  <a:pt x="120695" y="1849158"/>
                </a:lnTo>
                <a:lnTo>
                  <a:pt x="107399" y="1899178"/>
                </a:lnTo>
                <a:lnTo>
                  <a:pt x="94791" y="1949627"/>
                </a:lnTo>
                <a:lnTo>
                  <a:pt x="82879" y="2000494"/>
                </a:lnTo>
                <a:lnTo>
                  <a:pt x="71670" y="2051769"/>
                </a:lnTo>
                <a:lnTo>
                  <a:pt x="61172" y="2103443"/>
                </a:lnTo>
                <a:lnTo>
                  <a:pt x="51392" y="2155505"/>
                </a:lnTo>
                <a:lnTo>
                  <a:pt x="42339" y="2207946"/>
                </a:lnTo>
                <a:lnTo>
                  <a:pt x="34018" y="2260754"/>
                </a:lnTo>
                <a:lnTo>
                  <a:pt x="26439" y="2313921"/>
                </a:lnTo>
                <a:lnTo>
                  <a:pt x="19608" y="2367436"/>
                </a:lnTo>
                <a:lnTo>
                  <a:pt x="13534" y="2421289"/>
                </a:lnTo>
                <a:lnTo>
                  <a:pt x="8222" y="2475469"/>
                </a:lnTo>
                <a:lnTo>
                  <a:pt x="3682" y="2529968"/>
                </a:lnTo>
                <a:lnTo>
                  <a:pt x="0" y="2628900"/>
                </a:lnTo>
                <a:lnTo>
                  <a:pt x="4200525" y="2628900"/>
                </a:lnTo>
                <a:lnTo>
                  <a:pt x="4196842" y="2529968"/>
                </a:lnTo>
                <a:lnTo>
                  <a:pt x="4192302" y="2475469"/>
                </a:lnTo>
                <a:lnTo>
                  <a:pt x="4186990" y="2421289"/>
                </a:lnTo>
                <a:lnTo>
                  <a:pt x="4180916" y="2367436"/>
                </a:lnTo>
                <a:lnTo>
                  <a:pt x="4174085" y="2313921"/>
                </a:lnTo>
                <a:lnTo>
                  <a:pt x="4166506" y="2260754"/>
                </a:lnTo>
                <a:lnTo>
                  <a:pt x="4158185" y="2207946"/>
                </a:lnTo>
                <a:lnTo>
                  <a:pt x="4149132" y="2155505"/>
                </a:lnTo>
                <a:lnTo>
                  <a:pt x="4139352" y="2103443"/>
                </a:lnTo>
                <a:lnTo>
                  <a:pt x="4128854" y="2051769"/>
                </a:lnTo>
                <a:lnTo>
                  <a:pt x="4117645" y="2000494"/>
                </a:lnTo>
                <a:lnTo>
                  <a:pt x="4105733" y="1949627"/>
                </a:lnTo>
                <a:lnTo>
                  <a:pt x="4093125" y="1899178"/>
                </a:lnTo>
                <a:lnTo>
                  <a:pt x="4079829" y="1849158"/>
                </a:lnTo>
                <a:lnTo>
                  <a:pt x="4065852" y="1799577"/>
                </a:lnTo>
                <a:lnTo>
                  <a:pt x="4051202" y="1750445"/>
                </a:lnTo>
                <a:lnTo>
                  <a:pt x="4035887" y="1701772"/>
                </a:lnTo>
                <a:lnTo>
                  <a:pt x="4019913" y="1653567"/>
                </a:lnTo>
                <a:lnTo>
                  <a:pt x="4003289" y="1605842"/>
                </a:lnTo>
                <a:lnTo>
                  <a:pt x="3986022" y="1558606"/>
                </a:lnTo>
                <a:lnTo>
                  <a:pt x="3968119" y="1511869"/>
                </a:lnTo>
                <a:lnTo>
                  <a:pt x="3949588" y="1465641"/>
                </a:lnTo>
                <a:lnTo>
                  <a:pt x="3930437" y="1419932"/>
                </a:lnTo>
                <a:lnTo>
                  <a:pt x="3910673" y="1374753"/>
                </a:lnTo>
                <a:lnTo>
                  <a:pt x="3890304" y="1330113"/>
                </a:lnTo>
                <a:lnTo>
                  <a:pt x="3869337" y="1286023"/>
                </a:lnTo>
                <a:lnTo>
                  <a:pt x="3847780" y="1242493"/>
                </a:lnTo>
                <a:lnTo>
                  <a:pt x="3825640" y="1199532"/>
                </a:lnTo>
                <a:lnTo>
                  <a:pt x="3802924" y="1157151"/>
                </a:lnTo>
                <a:lnTo>
                  <a:pt x="3779641" y="1115360"/>
                </a:lnTo>
                <a:lnTo>
                  <a:pt x="3755798" y="1074168"/>
                </a:lnTo>
                <a:lnTo>
                  <a:pt x="3731403" y="1033587"/>
                </a:lnTo>
                <a:lnTo>
                  <a:pt x="3706462" y="993626"/>
                </a:lnTo>
                <a:lnTo>
                  <a:pt x="3680984" y="954295"/>
                </a:lnTo>
                <a:lnTo>
                  <a:pt x="3654976" y="915604"/>
                </a:lnTo>
                <a:lnTo>
                  <a:pt x="3628445" y="877564"/>
                </a:lnTo>
                <a:lnTo>
                  <a:pt x="3601399" y="840184"/>
                </a:lnTo>
                <a:lnTo>
                  <a:pt x="3573846" y="803474"/>
                </a:lnTo>
                <a:lnTo>
                  <a:pt x="3545794" y="767445"/>
                </a:lnTo>
                <a:lnTo>
                  <a:pt x="3517249" y="732107"/>
                </a:lnTo>
                <a:lnTo>
                  <a:pt x="3488219" y="697469"/>
                </a:lnTo>
                <a:lnTo>
                  <a:pt x="3458712" y="663542"/>
                </a:lnTo>
                <a:lnTo>
                  <a:pt x="3428735" y="630336"/>
                </a:lnTo>
                <a:lnTo>
                  <a:pt x="3398296" y="597861"/>
                </a:lnTo>
                <a:lnTo>
                  <a:pt x="3367403" y="566127"/>
                </a:lnTo>
                <a:lnTo>
                  <a:pt x="3336062" y="535144"/>
                </a:lnTo>
                <a:lnTo>
                  <a:pt x="3304282" y="504922"/>
                </a:lnTo>
                <a:lnTo>
                  <a:pt x="3272070" y="475471"/>
                </a:lnTo>
                <a:lnTo>
                  <a:pt x="3239433" y="446802"/>
                </a:lnTo>
                <a:lnTo>
                  <a:pt x="3206379" y="418924"/>
                </a:lnTo>
                <a:lnTo>
                  <a:pt x="3172916" y="391847"/>
                </a:lnTo>
                <a:lnTo>
                  <a:pt x="3139051" y="365582"/>
                </a:lnTo>
                <a:lnTo>
                  <a:pt x="3104792" y="340138"/>
                </a:lnTo>
                <a:lnTo>
                  <a:pt x="3070146" y="315527"/>
                </a:lnTo>
                <a:lnTo>
                  <a:pt x="3035121" y="291757"/>
                </a:lnTo>
                <a:lnTo>
                  <a:pt x="2999724" y="268838"/>
                </a:lnTo>
                <a:lnTo>
                  <a:pt x="2963962" y="246782"/>
                </a:lnTo>
                <a:lnTo>
                  <a:pt x="2927844" y="225598"/>
                </a:lnTo>
                <a:lnTo>
                  <a:pt x="2891377" y="205296"/>
                </a:lnTo>
                <a:lnTo>
                  <a:pt x="2854569" y="185885"/>
                </a:lnTo>
                <a:lnTo>
                  <a:pt x="2817426" y="167377"/>
                </a:lnTo>
                <a:lnTo>
                  <a:pt x="2779957" y="149782"/>
                </a:lnTo>
                <a:lnTo>
                  <a:pt x="2742169" y="133109"/>
                </a:lnTo>
                <a:lnTo>
                  <a:pt x="2704069" y="117368"/>
                </a:lnTo>
                <a:lnTo>
                  <a:pt x="2665666" y="102569"/>
                </a:lnTo>
                <a:lnTo>
                  <a:pt x="2626966" y="88724"/>
                </a:lnTo>
                <a:lnTo>
                  <a:pt x="2587977" y="75841"/>
                </a:lnTo>
                <a:lnTo>
                  <a:pt x="2548707" y="63930"/>
                </a:lnTo>
                <a:lnTo>
                  <a:pt x="2509163" y="53003"/>
                </a:lnTo>
                <a:lnTo>
                  <a:pt x="2469353" y="43068"/>
                </a:lnTo>
                <a:lnTo>
                  <a:pt x="2429284" y="34137"/>
                </a:lnTo>
                <a:lnTo>
                  <a:pt x="2388964" y="26218"/>
                </a:lnTo>
                <a:lnTo>
                  <a:pt x="2348401" y="19323"/>
                </a:lnTo>
                <a:lnTo>
                  <a:pt x="2307601" y="13460"/>
                </a:lnTo>
                <a:lnTo>
                  <a:pt x="2266573" y="8641"/>
                </a:lnTo>
                <a:lnTo>
                  <a:pt x="2225324" y="4876"/>
                </a:lnTo>
                <a:lnTo>
                  <a:pt x="2183861" y="2173"/>
                </a:lnTo>
                <a:lnTo>
                  <a:pt x="2142193" y="545"/>
                </a:lnTo>
                <a:lnTo>
                  <a:pt x="210032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429125" cy="4410075"/>
          </a:xfrm>
          <a:custGeom>
            <a:avLst/>
            <a:gdLst/>
            <a:ahLst/>
            <a:cxnLst/>
            <a:rect l="l" t="t" r="r" b="b"/>
            <a:pathLst>
              <a:path w="4429125" h="4410075">
                <a:moveTo>
                  <a:pt x="4376928" y="0"/>
                </a:moveTo>
                <a:lnTo>
                  <a:pt x="0" y="0"/>
                </a:lnTo>
                <a:lnTo>
                  <a:pt x="0" y="3673729"/>
                </a:lnTo>
                <a:lnTo>
                  <a:pt x="104548" y="3777996"/>
                </a:lnTo>
                <a:lnTo>
                  <a:pt x="142715" y="3811790"/>
                </a:lnTo>
                <a:lnTo>
                  <a:pt x="181321" y="3844763"/>
                </a:lnTo>
                <a:lnTo>
                  <a:pt x="220358" y="3876903"/>
                </a:lnTo>
                <a:lnTo>
                  <a:pt x="259819" y="3908203"/>
                </a:lnTo>
                <a:lnTo>
                  <a:pt x="299698" y="3938652"/>
                </a:lnTo>
                <a:lnTo>
                  <a:pt x="339987" y="3968241"/>
                </a:lnTo>
                <a:lnTo>
                  <a:pt x="380680" y="3996961"/>
                </a:lnTo>
                <a:lnTo>
                  <a:pt x="421769" y="4024802"/>
                </a:lnTo>
                <a:lnTo>
                  <a:pt x="463247" y="4051755"/>
                </a:lnTo>
                <a:lnTo>
                  <a:pt x="505108" y="4077810"/>
                </a:lnTo>
                <a:lnTo>
                  <a:pt x="547344" y="4102959"/>
                </a:lnTo>
                <a:lnTo>
                  <a:pt x="589948" y="4127191"/>
                </a:lnTo>
                <a:lnTo>
                  <a:pt x="632914" y="4150498"/>
                </a:lnTo>
                <a:lnTo>
                  <a:pt x="676233" y="4172870"/>
                </a:lnTo>
                <a:lnTo>
                  <a:pt x="719900" y="4194297"/>
                </a:lnTo>
                <a:lnTo>
                  <a:pt x="763907" y="4214771"/>
                </a:lnTo>
                <a:lnTo>
                  <a:pt x="808247" y="4234282"/>
                </a:lnTo>
                <a:lnTo>
                  <a:pt x="852914" y="4252820"/>
                </a:lnTo>
                <a:lnTo>
                  <a:pt x="897899" y="4270376"/>
                </a:lnTo>
                <a:lnTo>
                  <a:pt x="943196" y="4286940"/>
                </a:lnTo>
                <a:lnTo>
                  <a:pt x="988798" y="4302504"/>
                </a:lnTo>
                <a:lnTo>
                  <a:pt x="1034699" y="4317058"/>
                </a:lnTo>
                <a:lnTo>
                  <a:pt x="1080890" y="4330593"/>
                </a:lnTo>
                <a:lnTo>
                  <a:pt x="1127365" y="4343099"/>
                </a:lnTo>
                <a:lnTo>
                  <a:pt x="1174117" y="4354566"/>
                </a:lnTo>
                <a:lnTo>
                  <a:pt x="1221138" y="4364986"/>
                </a:lnTo>
                <a:lnTo>
                  <a:pt x="1268423" y="4374349"/>
                </a:lnTo>
                <a:lnTo>
                  <a:pt x="1315963" y="4382646"/>
                </a:lnTo>
                <a:lnTo>
                  <a:pt x="1363752" y="4389866"/>
                </a:lnTo>
                <a:lnTo>
                  <a:pt x="1411783" y="4396002"/>
                </a:lnTo>
                <a:lnTo>
                  <a:pt x="1460049" y="4401043"/>
                </a:lnTo>
                <a:lnTo>
                  <a:pt x="1508542" y="4404980"/>
                </a:lnTo>
                <a:lnTo>
                  <a:pt x="1557256" y="4407804"/>
                </a:lnTo>
                <a:lnTo>
                  <a:pt x="1606183" y="4409505"/>
                </a:lnTo>
                <a:lnTo>
                  <a:pt x="1655318" y="4410075"/>
                </a:lnTo>
                <a:lnTo>
                  <a:pt x="1696652" y="4409672"/>
                </a:lnTo>
                <a:lnTo>
                  <a:pt x="1737840" y="4408468"/>
                </a:lnTo>
                <a:lnTo>
                  <a:pt x="1778879" y="4406469"/>
                </a:lnTo>
                <a:lnTo>
                  <a:pt x="1819764" y="4403679"/>
                </a:lnTo>
                <a:lnTo>
                  <a:pt x="1860491" y="4400105"/>
                </a:lnTo>
                <a:lnTo>
                  <a:pt x="1901056" y="4395752"/>
                </a:lnTo>
                <a:lnTo>
                  <a:pt x="1941455" y="4390625"/>
                </a:lnTo>
                <a:lnTo>
                  <a:pt x="1981683" y="4384731"/>
                </a:lnTo>
                <a:lnTo>
                  <a:pt x="2021736" y="4378074"/>
                </a:lnTo>
                <a:lnTo>
                  <a:pt x="2061610" y="4370661"/>
                </a:lnTo>
                <a:lnTo>
                  <a:pt x="2101301" y="4362497"/>
                </a:lnTo>
                <a:lnTo>
                  <a:pt x="2140805" y="4353586"/>
                </a:lnTo>
                <a:lnTo>
                  <a:pt x="2180118" y="4343936"/>
                </a:lnTo>
                <a:lnTo>
                  <a:pt x="2219235" y="4333552"/>
                </a:lnTo>
                <a:lnTo>
                  <a:pt x="2258152" y="4322439"/>
                </a:lnTo>
                <a:lnTo>
                  <a:pt x="2296866" y="4310602"/>
                </a:lnTo>
                <a:lnTo>
                  <a:pt x="2335371" y="4298048"/>
                </a:lnTo>
                <a:lnTo>
                  <a:pt x="2373664" y="4284781"/>
                </a:lnTo>
                <a:lnTo>
                  <a:pt x="2411740" y="4270808"/>
                </a:lnTo>
                <a:lnTo>
                  <a:pt x="2449596" y="4256134"/>
                </a:lnTo>
                <a:lnTo>
                  <a:pt x="2487227" y="4240765"/>
                </a:lnTo>
                <a:lnTo>
                  <a:pt x="2524629" y="4224706"/>
                </a:lnTo>
                <a:lnTo>
                  <a:pt x="2561798" y="4207962"/>
                </a:lnTo>
                <a:lnTo>
                  <a:pt x="2598730" y="4190540"/>
                </a:lnTo>
                <a:lnTo>
                  <a:pt x="2635420" y="4172444"/>
                </a:lnTo>
                <a:lnTo>
                  <a:pt x="2671864" y="4153681"/>
                </a:lnTo>
                <a:lnTo>
                  <a:pt x="2708058" y="4134256"/>
                </a:lnTo>
                <a:lnTo>
                  <a:pt x="2743999" y="4114175"/>
                </a:lnTo>
                <a:lnTo>
                  <a:pt x="2779681" y="4093443"/>
                </a:lnTo>
                <a:lnTo>
                  <a:pt x="2815101" y="4072065"/>
                </a:lnTo>
                <a:lnTo>
                  <a:pt x="2850254" y="4050048"/>
                </a:lnTo>
                <a:lnTo>
                  <a:pt x="2885137" y="4027396"/>
                </a:lnTo>
                <a:lnTo>
                  <a:pt x="2919744" y="4004116"/>
                </a:lnTo>
                <a:lnTo>
                  <a:pt x="2954073" y="3980213"/>
                </a:lnTo>
                <a:lnTo>
                  <a:pt x="2988118" y="3955692"/>
                </a:lnTo>
                <a:lnTo>
                  <a:pt x="3021876" y="3930560"/>
                </a:lnTo>
                <a:lnTo>
                  <a:pt x="3055342" y="3904821"/>
                </a:lnTo>
                <a:lnTo>
                  <a:pt x="3088512" y="3878482"/>
                </a:lnTo>
                <a:lnTo>
                  <a:pt x="3121383" y="3851548"/>
                </a:lnTo>
                <a:lnTo>
                  <a:pt x="3153949" y="3824023"/>
                </a:lnTo>
                <a:lnTo>
                  <a:pt x="3186207" y="3795915"/>
                </a:lnTo>
                <a:lnTo>
                  <a:pt x="3218153" y="3767229"/>
                </a:lnTo>
                <a:lnTo>
                  <a:pt x="3249782" y="3737969"/>
                </a:lnTo>
                <a:lnTo>
                  <a:pt x="3281090" y="3708142"/>
                </a:lnTo>
                <a:lnTo>
                  <a:pt x="3312073" y="3677754"/>
                </a:lnTo>
                <a:lnTo>
                  <a:pt x="3342726" y="3646809"/>
                </a:lnTo>
                <a:lnTo>
                  <a:pt x="3373047" y="3615314"/>
                </a:lnTo>
                <a:lnTo>
                  <a:pt x="3403030" y="3583274"/>
                </a:lnTo>
                <a:lnTo>
                  <a:pt x="3432671" y="3550694"/>
                </a:lnTo>
                <a:lnTo>
                  <a:pt x="3461966" y="3517580"/>
                </a:lnTo>
                <a:lnTo>
                  <a:pt x="3490912" y="3483938"/>
                </a:lnTo>
                <a:lnTo>
                  <a:pt x="3519503" y="3449774"/>
                </a:lnTo>
                <a:lnTo>
                  <a:pt x="3547735" y="3415092"/>
                </a:lnTo>
                <a:lnTo>
                  <a:pt x="3575605" y="3379898"/>
                </a:lnTo>
                <a:lnTo>
                  <a:pt x="3603109" y="3344199"/>
                </a:lnTo>
                <a:lnTo>
                  <a:pt x="3630241" y="3307999"/>
                </a:lnTo>
                <a:lnTo>
                  <a:pt x="3656998" y="3271304"/>
                </a:lnTo>
                <a:lnTo>
                  <a:pt x="3683376" y="3234120"/>
                </a:lnTo>
                <a:lnTo>
                  <a:pt x="3709371" y="3196452"/>
                </a:lnTo>
                <a:lnTo>
                  <a:pt x="3734977" y="3158306"/>
                </a:lnTo>
                <a:lnTo>
                  <a:pt x="3760193" y="3119688"/>
                </a:lnTo>
                <a:lnTo>
                  <a:pt x="3785012" y="3080602"/>
                </a:lnTo>
                <a:lnTo>
                  <a:pt x="3809430" y="3041055"/>
                </a:lnTo>
                <a:lnTo>
                  <a:pt x="3833445" y="3001052"/>
                </a:lnTo>
                <a:lnTo>
                  <a:pt x="3857051" y="2960598"/>
                </a:lnTo>
                <a:lnTo>
                  <a:pt x="3880245" y="2919700"/>
                </a:lnTo>
                <a:lnTo>
                  <a:pt x="3903021" y="2878363"/>
                </a:lnTo>
                <a:lnTo>
                  <a:pt x="3925377" y="2836592"/>
                </a:lnTo>
                <a:lnTo>
                  <a:pt x="3947307" y="2794393"/>
                </a:lnTo>
                <a:lnTo>
                  <a:pt x="3968808" y="2751772"/>
                </a:lnTo>
                <a:lnTo>
                  <a:pt x="3989875" y="2708733"/>
                </a:lnTo>
                <a:lnTo>
                  <a:pt x="4010505" y="2665284"/>
                </a:lnTo>
                <a:lnTo>
                  <a:pt x="4030692" y="2621428"/>
                </a:lnTo>
                <a:lnTo>
                  <a:pt x="4050434" y="2577173"/>
                </a:lnTo>
                <a:lnTo>
                  <a:pt x="4069725" y="2532523"/>
                </a:lnTo>
                <a:lnTo>
                  <a:pt x="4088562" y="2487483"/>
                </a:lnTo>
                <a:lnTo>
                  <a:pt x="4106941" y="2442061"/>
                </a:lnTo>
                <a:lnTo>
                  <a:pt x="4124856" y="2396260"/>
                </a:lnTo>
                <a:lnTo>
                  <a:pt x="4142305" y="2350087"/>
                </a:lnTo>
                <a:lnTo>
                  <a:pt x="4159282" y="2303547"/>
                </a:lnTo>
                <a:lnTo>
                  <a:pt x="4175784" y="2256647"/>
                </a:lnTo>
                <a:lnTo>
                  <a:pt x="4191807" y="2209390"/>
                </a:lnTo>
                <a:lnTo>
                  <a:pt x="4207346" y="2161783"/>
                </a:lnTo>
                <a:lnTo>
                  <a:pt x="4222397" y="2113832"/>
                </a:lnTo>
                <a:lnTo>
                  <a:pt x="4236956" y="2065542"/>
                </a:lnTo>
                <a:lnTo>
                  <a:pt x="4251019" y="2016919"/>
                </a:lnTo>
                <a:lnTo>
                  <a:pt x="4264582" y="1967968"/>
                </a:lnTo>
                <a:lnTo>
                  <a:pt x="4277640" y="1918695"/>
                </a:lnTo>
                <a:lnTo>
                  <a:pt x="4290190" y="1869105"/>
                </a:lnTo>
                <a:lnTo>
                  <a:pt x="4302226" y="1819204"/>
                </a:lnTo>
                <a:lnTo>
                  <a:pt x="4313746" y="1768997"/>
                </a:lnTo>
                <a:lnTo>
                  <a:pt x="4324744" y="1718491"/>
                </a:lnTo>
                <a:lnTo>
                  <a:pt x="4335217" y="1667690"/>
                </a:lnTo>
                <a:lnTo>
                  <a:pt x="4345160" y="1616601"/>
                </a:lnTo>
                <a:lnTo>
                  <a:pt x="4354570" y="1565228"/>
                </a:lnTo>
                <a:lnTo>
                  <a:pt x="4363441" y="1513578"/>
                </a:lnTo>
                <a:lnTo>
                  <a:pt x="4371771" y="1461655"/>
                </a:lnTo>
                <a:lnTo>
                  <a:pt x="4379554" y="1409466"/>
                </a:lnTo>
                <a:lnTo>
                  <a:pt x="4386787" y="1357017"/>
                </a:lnTo>
                <a:lnTo>
                  <a:pt x="4393465" y="1304311"/>
                </a:lnTo>
                <a:lnTo>
                  <a:pt x="4399584" y="1251356"/>
                </a:lnTo>
                <a:lnTo>
                  <a:pt x="4405140" y="1198157"/>
                </a:lnTo>
                <a:lnTo>
                  <a:pt x="4410130" y="1144720"/>
                </a:lnTo>
                <a:lnTo>
                  <a:pt x="4414547" y="1091049"/>
                </a:lnTo>
                <a:lnTo>
                  <a:pt x="4418390" y="1037150"/>
                </a:lnTo>
                <a:lnTo>
                  <a:pt x="4421652" y="983030"/>
                </a:lnTo>
                <a:lnTo>
                  <a:pt x="4424331" y="928693"/>
                </a:lnTo>
                <a:lnTo>
                  <a:pt x="4426422" y="874146"/>
                </a:lnTo>
                <a:lnTo>
                  <a:pt x="4427921" y="819393"/>
                </a:lnTo>
                <a:lnTo>
                  <a:pt x="4428823" y="764441"/>
                </a:lnTo>
                <a:lnTo>
                  <a:pt x="4429125" y="709295"/>
                </a:lnTo>
                <a:lnTo>
                  <a:pt x="4428829" y="654640"/>
                </a:lnTo>
                <a:lnTo>
                  <a:pt x="4427946" y="600189"/>
                </a:lnTo>
                <a:lnTo>
                  <a:pt x="4426475" y="545939"/>
                </a:lnTo>
                <a:lnTo>
                  <a:pt x="4424421" y="491891"/>
                </a:lnTo>
                <a:lnTo>
                  <a:pt x="4421784" y="438046"/>
                </a:lnTo>
                <a:lnTo>
                  <a:pt x="4418568" y="384403"/>
                </a:lnTo>
                <a:lnTo>
                  <a:pt x="4414774" y="330961"/>
                </a:lnTo>
                <a:lnTo>
                  <a:pt x="437692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257674" cy="415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990600" y="1937469"/>
            <a:ext cx="8059419" cy="458561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4835525">
              <a:lnSpc>
                <a:spcPct val="100000"/>
              </a:lnSpc>
              <a:spcBef>
                <a:spcPts val="235"/>
              </a:spcBef>
              <a:tabLst>
                <a:tab pos="5179060" algn="l"/>
                <a:tab pos="5179695" algn="l"/>
              </a:tabLst>
            </a:pPr>
            <a:r>
              <a:rPr sz="1600" spc="-10" dirty="0"/>
              <a:t>2015 </a:t>
            </a:r>
            <a:r>
              <a:rPr sz="1600" dirty="0"/>
              <a:t>-</a:t>
            </a:r>
            <a:r>
              <a:rPr sz="1600" spc="60" dirty="0"/>
              <a:t> </a:t>
            </a:r>
            <a:r>
              <a:rPr sz="1600" spc="-10" dirty="0"/>
              <a:t>2020</a:t>
            </a:r>
          </a:p>
          <a:p>
            <a:pPr marL="5179060" marR="5080" indent="-343535">
              <a:lnSpc>
                <a:spcPct val="90700"/>
              </a:lnSpc>
              <a:spcBef>
                <a:spcPts val="270"/>
              </a:spcBef>
              <a:buFont typeface="Arial"/>
              <a:buChar char="•"/>
              <a:tabLst>
                <a:tab pos="5179060" algn="l"/>
                <a:tab pos="5179695" algn="l"/>
              </a:tabLst>
            </a:pPr>
            <a:r>
              <a:rPr sz="1600" spc="-40" dirty="0"/>
              <a:t>Women </a:t>
            </a:r>
            <a:r>
              <a:rPr sz="1600" spc="-5" dirty="0"/>
              <a:t>and </a:t>
            </a:r>
            <a:r>
              <a:rPr sz="1600" spc="5" dirty="0"/>
              <a:t>girls </a:t>
            </a:r>
            <a:r>
              <a:rPr sz="1600" spc="-10" dirty="0"/>
              <a:t>are deeply </a:t>
            </a:r>
            <a:r>
              <a:rPr sz="1600" spc="-15" dirty="0"/>
              <a:t>traumatized </a:t>
            </a:r>
            <a:r>
              <a:rPr sz="1600" spc="10" dirty="0"/>
              <a:t>as </a:t>
            </a:r>
            <a:r>
              <a:rPr sz="1600" spc="-25" dirty="0"/>
              <a:t>the </a:t>
            </a:r>
            <a:r>
              <a:rPr sz="1600" dirty="0"/>
              <a:t>result </a:t>
            </a:r>
            <a:r>
              <a:rPr sz="1600" spc="-20" dirty="0"/>
              <a:t>of </a:t>
            </a:r>
            <a:r>
              <a:rPr sz="1600" spc="5" dirty="0"/>
              <a:t>sexual </a:t>
            </a:r>
            <a:r>
              <a:rPr sz="1600" spc="-5" dirty="0"/>
              <a:t>violence and </a:t>
            </a:r>
            <a:r>
              <a:rPr sz="1600" spc="-10" dirty="0"/>
              <a:t>enslavement. </a:t>
            </a:r>
            <a:r>
              <a:rPr sz="1600" spc="-20" dirty="0"/>
              <a:t>Many do </a:t>
            </a:r>
            <a:r>
              <a:rPr sz="1600" spc="-25" dirty="0"/>
              <a:t>not know the </a:t>
            </a:r>
            <a:r>
              <a:rPr sz="1600" spc="-5" dirty="0"/>
              <a:t>fate </a:t>
            </a:r>
            <a:r>
              <a:rPr sz="1600" spc="-20" dirty="0"/>
              <a:t>of </a:t>
            </a:r>
            <a:r>
              <a:rPr sz="1600" spc="-10" dirty="0"/>
              <a:t>their </a:t>
            </a:r>
            <a:r>
              <a:rPr sz="1600" dirty="0"/>
              <a:t>relatives, </a:t>
            </a:r>
            <a:r>
              <a:rPr sz="1600" spc="-5" dirty="0"/>
              <a:t>and </a:t>
            </a:r>
            <a:r>
              <a:rPr sz="1600" spc="-20" dirty="0"/>
              <a:t>many </a:t>
            </a:r>
            <a:r>
              <a:rPr sz="1600" spc="-25" dirty="0"/>
              <a:t>others </a:t>
            </a:r>
            <a:r>
              <a:rPr sz="1600" spc="-10" dirty="0"/>
              <a:t>have </a:t>
            </a:r>
            <a:r>
              <a:rPr sz="1600" spc="-20" dirty="0"/>
              <a:t>attempted </a:t>
            </a:r>
            <a:r>
              <a:rPr sz="1600" spc="5" dirty="0"/>
              <a:t>suicide </a:t>
            </a:r>
            <a:r>
              <a:rPr sz="1600" spc="10" dirty="0"/>
              <a:t>in </a:t>
            </a:r>
            <a:r>
              <a:rPr sz="1600" spc="-10" dirty="0"/>
              <a:t>their </a:t>
            </a:r>
            <a:r>
              <a:rPr sz="1600" spc="-5" dirty="0"/>
              <a:t>captivity </a:t>
            </a:r>
            <a:r>
              <a:rPr sz="1600" spc="-20" dirty="0"/>
              <a:t>or </a:t>
            </a:r>
            <a:r>
              <a:rPr sz="1600" spc="-10" dirty="0"/>
              <a:t>following their </a:t>
            </a:r>
            <a:r>
              <a:rPr sz="1600" spc="5" dirty="0"/>
              <a:t>escape. </a:t>
            </a:r>
            <a:r>
              <a:rPr sz="1600" spc="-10" dirty="0"/>
              <a:t>They are </a:t>
            </a:r>
            <a:r>
              <a:rPr sz="1600" spc="-15" dirty="0"/>
              <a:t>often </a:t>
            </a:r>
            <a:r>
              <a:rPr sz="1600" spc="-10" dirty="0"/>
              <a:t>forced </a:t>
            </a:r>
            <a:r>
              <a:rPr sz="1600" spc="-15" dirty="0"/>
              <a:t>to </a:t>
            </a:r>
            <a:r>
              <a:rPr sz="1600" spc="-30" dirty="0"/>
              <a:t>marry </a:t>
            </a:r>
            <a:r>
              <a:rPr sz="1600" spc="-10" dirty="0"/>
              <a:t>their  captors.</a:t>
            </a:r>
          </a:p>
          <a:p>
            <a:pPr marL="5179060" marR="130175" indent="-343535">
              <a:lnSpc>
                <a:spcPct val="89700"/>
              </a:lnSpc>
              <a:spcBef>
                <a:spcPts val="285"/>
              </a:spcBef>
              <a:buFont typeface="Arial"/>
              <a:buChar char="•"/>
              <a:tabLst>
                <a:tab pos="5179060" algn="l"/>
                <a:tab pos="5179695" algn="l"/>
              </a:tabLst>
            </a:pPr>
            <a:r>
              <a:rPr sz="1600" dirty="0"/>
              <a:t>In a </a:t>
            </a:r>
            <a:r>
              <a:rPr sz="1600" spc="-10" dirty="0"/>
              <a:t>2020 </a:t>
            </a:r>
            <a:r>
              <a:rPr sz="1600" spc="-25" dirty="0"/>
              <a:t>report </a:t>
            </a:r>
            <a:r>
              <a:rPr sz="1600" spc="15" dirty="0"/>
              <a:t>issued </a:t>
            </a:r>
            <a:r>
              <a:rPr sz="1600" spc="-20" dirty="0"/>
              <a:t>by </a:t>
            </a:r>
            <a:r>
              <a:rPr sz="1600" spc="-15" dirty="0"/>
              <a:t>Amnesty International, </a:t>
            </a:r>
            <a:r>
              <a:rPr sz="1600" dirty="0"/>
              <a:t>a </a:t>
            </a:r>
            <a:r>
              <a:rPr sz="1600" spc="-20" dirty="0"/>
              <a:t>doctor </a:t>
            </a:r>
            <a:r>
              <a:rPr sz="1600" spc="5" dirty="0"/>
              <a:t>asserts </a:t>
            </a:r>
            <a:r>
              <a:rPr sz="1600" spc="-5" dirty="0"/>
              <a:t>almost </a:t>
            </a:r>
            <a:r>
              <a:rPr sz="1600" spc="-15" dirty="0"/>
              <a:t>every </a:t>
            </a:r>
            <a:r>
              <a:rPr sz="1600" dirty="0"/>
              <a:t>girl </a:t>
            </a:r>
            <a:r>
              <a:rPr sz="1600" spc="5" dirty="0"/>
              <a:t>she </a:t>
            </a:r>
            <a:r>
              <a:rPr sz="1600" spc="-5" dirty="0"/>
              <a:t>had </a:t>
            </a:r>
            <a:r>
              <a:rPr sz="1600" spc="-15" dirty="0"/>
              <a:t>treated between </a:t>
            </a:r>
            <a:r>
              <a:rPr sz="1600" spc="-25" dirty="0"/>
              <a:t>the </a:t>
            </a:r>
            <a:r>
              <a:rPr sz="1600" spc="10" dirty="0"/>
              <a:t>ages </a:t>
            </a:r>
            <a:r>
              <a:rPr sz="1600" spc="-20" dirty="0"/>
              <a:t>of </a:t>
            </a:r>
            <a:r>
              <a:rPr sz="1600" spc="-15" dirty="0"/>
              <a:t>nine </a:t>
            </a:r>
            <a:r>
              <a:rPr sz="1600" spc="-5" dirty="0"/>
              <a:t>and 17 had </a:t>
            </a:r>
            <a:r>
              <a:rPr sz="1600" spc="-10" dirty="0"/>
              <a:t>been </a:t>
            </a:r>
            <a:r>
              <a:rPr sz="1600" spc="10" dirty="0"/>
              <a:t>sexually  </a:t>
            </a:r>
            <a:r>
              <a:rPr sz="1600" spc="5" dirty="0"/>
              <a:t>assaulted. </a:t>
            </a:r>
            <a:r>
              <a:rPr sz="1600" spc="-10" dirty="0"/>
              <a:t>The </a:t>
            </a:r>
            <a:r>
              <a:rPr sz="1600" spc="-30" dirty="0"/>
              <a:t>report </a:t>
            </a:r>
            <a:r>
              <a:rPr sz="1600" spc="20" dirty="0"/>
              <a:t>also </a:t>
            </a:r>
            <a:r>
              <a:rPr sz="1600" dirty="0"/>
              <a:t>states </a:t>
            </a:r>
            <a:r>
              <a:rPr sz="1600" spc="-15" dirty="0"/>
              <a:t>that </a:t>
            </a:r>
            <a:r>
              <a:rPr sz="1600" spc="-5" dirty="0"/>
              <a:t>almost </a:t>
            </a:r>
            <a:r>
              <a:rPr sz="1600" spc="-10" dirty="0"/>
              <a:t>2,000 children are </a:t>
            </a:r>
            <a:r>
              <a:rPr sz="1600" spc="-25" dirty="0"/>
              <a:t>not </a:t>
            </a:r>
            <a:r>
              <a:rPr sz="1600" spc="-10" dirty="0"/>
              <a:t>getting </a:t>
            </a:r>
            <a:r>
              <a:rPr sz="1600" spc="-25" dirty="0"/>
              <a:t>the </a:t>
            </a:r>
            <a:r>
              <a:rPr sz="1600" spc="-5" dirty="0"/>
              <a:t>help </a:t>
            </a:r>
            <a:r>
              <a:rPr sz="1600" spc="-20" dirty="0"/>
              <a:t>they </a:t>
            </a:r>
            <a:r>
              <a:rPr sz="1600" spc="-10" dirty="0"/>
              <a:t>need </a:t>
            </a:r>
            <a:r>
              <a:rPr sz="1600" spc="-15" dirty="0"/>
              <a:t>to </a:t>
            </a:r>
            <a:r>
              <a:rPr sz="1600" spc="-5" dirty="0"/>
              <a:t>deal </a:t>
            </a:r>
            <a:r>
              <a:rPr sz="1600" spc="-15" dirty="0"/>
              <a:t>with </a:t>
            </a:r>
            <a:r>
              <a:rPr sz="1600" spc="-25" dirty="0"/>
              <a:t>the </a:t>
            </a:r>
            <a:r>
              <a:rPr sz="1600" spc="5" dirty="0"/>
              <a:t>lasting </a:t>
            </a:r>
            <a:r>
              <a:rPr sz="1600" dirty="0"/>
              <a:t>physical </a:t>
            </a:r>
            <a:r>
              <a:rPr sz="1600" spc="-5" dirty="0"/>
              <a:t>and </a:t>
            </a:r>
            <a:r>
              <a:rPr sz="1600" dirty="0"/>
              <a:t>psychological </a:t>
            </a:r>
            <a:r>
              <a:rPr sz="1600" spc="-20" dirty="0"/>
              <a:t>trauma.</a:t>
            </a:r>
          </a:p>
        </p:txBody>
      </p:sp>
      <p:sp>
        <p:nvSpPr>
          <p:cNvPr id="8" name="object 8"/>
          <p:cNvSpPr/>
          <p:nvPr/>
        </p:nvSpPr>
        <p:spPr>
          <a:xfrm>
            <a:off x="2085975" y="4448175"/>
            <a:ext cx="3867150" cy="2409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8425" y="4"/>
            <a:ext cx="6505575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5814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6765" y="1845055"/>
            <a:ext cx="1556385" cy="392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dirty="0">
                <a:solidFill>
                  <a:srgbClr val="000000"/>
                </a:solidFill>
              </a:rPr>
              <a:t>ISIS</a:t>
            </a:r>
            <a:r>
              <a:rPr sz="2400" spc="-135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Children</a:t>
            </a:r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314325" y="881062"/>
            <a:ext cx="419100" cy="0"/>
          </a:xfrm>
          <a:custGeom>
            <a:avLst/>
            <a:gdLst/>
            <a:ahLst/>
            <a:cxnLst/>
            <a:rect l="l" t="t" r="r" b="b"/>
            <a:pathLst>
              <a:path w="419100">
                <a:moveTo>
                  <a:pt x="0" y="0"/>
                </a:moveTo>
                <a:lnTo>
                  <a:pt x="419100" y="0"/>
                </a:lnTo>
              </a:path>
            </a:pathLst>
          </a:custGeom>
          <a:ln w="66675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8612" y="2457513"/>
            <a:ext cx="2476500" cy="0"/>
          </a:xfrm>
          <a:custGeom>
            <a:avLst/>
            <a:gdLst/>
            <a:ahLst/>
            <a:cxnLst/>
            <a:rect l="l" t="t" r="r" b="b"/>
            <a:pathLst>
              <a:path w="2476500">
                <a:moveTo>
                  <a:pt x="0" y="0"/>
                </a:moveTo>
                <a:lnTo>
                  <a:pt x="2476500" y="0"/>
                </a:lnTo>
              </a:path>
            </a:pathLst>
          </a:custGeom>
          <a:ln w="9525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845" y="2457513"/>
            <a:ext cx="2486660" cy="0"/>
          </a:xfrm>
          <a:custGeom>
            <a:avLst/>
            <a:gdLst/>
            <a:ahLst/>
            <a:cxnLst/>
            <a:rect l="l" t="t" r="r" b="b"/>
            <a:pathLst>
              <a:path w="2486660">
                <a:moveTo>
                  <a:pt x="0" y="0"/>
                </a:moveTo>
                <a:lnTo>
                  <a:pt x="2486034" y="0"/>
                </a:lnTo>
              </a:path>
            </a:pathLst>
          </a:custGeom>
          <a:ln w="19059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0840" y="2688209"/>
            <a:ext cx="2793365" cy="30587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325"/>
              </a:spcBef>
              <a:tabLst>
                <a:tab pos="355600" algn="l"/>
                <a:tab pos="356235" algn="l"/>
              </a:tabLst>
            </a:pPr>
            <a:r>
              <a:rPr sz="1500" spc="-10" dirty="0">
                <a:latin typeface="Calibri"/>
                <a:cs typeface="Calibri"/>
              </a:rPr>
              <a:t>2015 </a:t>
            </a:r>
            <a:r>
              <a:rPr sz="1500" dirty="0">
                <a:latin typeface="Calibri"/>
                <a:cs typeface="Calibri"/>
              </a:rPr>
              <a:t>-</a:t>
            </a:r>
            <a:r>
              <a:rPr sz="1500" spc="5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2020</a:t>
            </a:r>
            <a:endParaRPr sz="1500" dirty="0">
              <a:latin typeface="Calibri"/>
              <a:cs typeface="Calibri"/>
            </a:endParaRPr>
          </a:p>
          <a:p>
            <a:pPr marL="355600" marR="5080" indent="-343535">
              <a:lnSpc>
                <a:spcPct val="90200"/>
              </a:lnSpc>
              <a:spcBef>
                <a:spcPts val="4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-10" dirty="0">
                <a:latin typeface="Calibri"/>
                <a:cs typeface="Calibri"/>
              </a:rPr>
              <a:t>Women’s </a:t>
            </a:r>
            <a:r>
              <a:rPr sz="1500" spc="5" dirty="0">
                <a:latin typeface="Calibri"/>
                <a:cs typeface="Calibri"/>
              </a:rPr>
              <a:t>psychological</a:t>
            </a:r>
            <a:r>
              <a:rPr sz="1500" spc="-204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trauma  </a:t>
            </a:r>
            <a:r>
              <a:rPr sz="1500" spc="5" dirty="0">
                <a:latin typeface="Calibri"/>
                <a:cs typeface="Calibri"/>
              </a:rPr>
              <a:t>worsens </a:t>
            </a:r>
            <a:r>
              <a:rPr sz="1500" dirty="0">
                <a:latin typeface="Calibri"/>
                <a:cs typeface="Calibri"/>
              </a:rPr>
              <a:t>when </a:t>
            </a:r>
            <a:r>
              <a:rPr sz="1500" spc="10" dirty="0">
                <a:latin typeface="Calibri"/>
                <a:cs typeface="Calibri"/>
              </a:rPr>
              <a:t>she bears her  </a:t>
            </a:r>
            <a:r>
              <a:rPr sz="1500" spc="-5" dirty="0">
                <a:latin typeface="Calibri"/>
                <a:cs typeface="Calibri"/>
              </a:rPr>
              <a:t>attacker’s </a:t>
            </a:r>
            <a:r>
              <a:rPr sz="1500" spc="10" dirty="0">
                <a:latin typeface="Calibri"/>
                <a:cs typeface="Calibri"/>
              </a:rPr>
              <a:t>child. They </a:t>
            </a:r>
            <a:r>
              <a:rPr sz="1500" spc="5" dirty="0">
                <a:latin typeface="Calibri"/>
                <a:cs typeface="Calibri"/>
              </a:rPr>
              <a:t>are often  </a:t>
            </a:r>
            <a:r>
              <a:rPr sz="1500" spc="10" dirty="0">
                <a:latin typeface="Calibri"/>
                <a:cs typeface="Calibri"/>
              </a:rPr>
              <a:t>pressured </a:t>
            </a:r>
            <a:r>
              <a:rPr sz="1500" spc="15" dirty="0">
                <a:latin typeface="Calibri"/>
                <a:cs typeface="Calibri"/>
              </a:rPr>
              <a:t>by their </a:t>
            </a:r>
            <a:r>
              <a:rPr sz="1500" spc="10" dirty="0">
                <a:latin typeface="Calibri"/>
                <a:cs typeface="Calibri"/>
              </a:rPr>
              <a:t>families </a:t>
            </a:r>
            <a:r>
              <a:rPr sz="1500" spc="5" dirty="0">
                <a:latin typeface="Calibri"/>
                <a:cs typeface="Calibri"/>
              </a:rPr>
              <a:t>to  </a:t>
            </a:r>
            <a:r>
              <a:rPr sz="1500" spc="25" dirty="0">
                <a:latin typeface="Calibri"/>
                <a:cs typeface="Calibri"/>
              </a:rPr>
              <a:t>abandon </a:t>
            </a:r>
            <a:r>
              <a:rPr sz="1500" spc="15" dirty="0">
                <a:latin typeface="Calibri"/>
                <a:cs typeface="Calibri"/>
              </a:rPr>
              <a:t>their </a:t>
            </a:r>
            <a:r>
              <a:rPr sz="1500" spc="10" dirty="0">
                <a:latin typeface="Calibri"/>
                <a:cs typeface="Calibri"/>
              </a:rPr>
              <a:t>children,  especially </a:t>
            </a:r>
            <a:r>
              <a:rPr sz="1500" spc="5" dirty="0">
                <a:latin typeface="Calibri"/>
                <a:cs typeface="Calibri"/>
              </a:rPr>
              <a:t>since </a:t>
            </a: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dirty="0">
                <a:latin typeface="Calibri"/>
                <a:cs typeface="Calibri"/>
              </a:rPr>
              <a:t>Yazidi  </a:t>
            </a:r>
            <a:r>
              <a:rPr sz="1500" spc="5" dirty="0">
                <a:latin typeface="Calibri"/>
                <a:cs typeface="Calibri"/>
              </a:rPr>
              <a:t>Supreme</a:t>
            </a:r>
            <a:r>
              <a:rPr sz="1500" spc="-12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Spiritual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Council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does  </a:t>
            </a:r>
            <a:r>
              <a:rPr sz="1500" spc="20" dirty="0">
                <a:latin typeface="Calibri"/>
                <a:cs typeface="Calibri"/>
              </a:rPr>
              <a:t>not </a:t>
            </a:r>
            <a:r>
              <a:rPr sz="1500" spc="-5" dirty="0">
                <a:latin typeface="Calibri"/>
                <a:cs typeface="Calibri"/>
              </a:rPr>
              <a:t>accept </a:t>
            </a:r>
            <a:r>
              <a:rPr sz="1500" spc="10" dirty="0">
                <a:latin typeface="Calibri"/>
                <a:cs typeface="Calibri"/>
              </a:rPr>
              <a:t>them </a:t>
            </a:r>
            <a:r>
              <a:rPr sz="1500" spc="15" dirty="0">
                <a:latin typeface="Calibri"/>
                <a:cs typeface="Calibri"/>
              </a:rPr>
              <a:t>into their  </a:t>
            </a:r>
            <a:r>
              <a:rPr sz="1500" dirty="0">
                <a:latin typeface="Calibri"/>
                <a:cs typeface="Calibri"/>
              </a:rPr>
              <a:t>community.</a:t>
            </a:r>
          </a:p>
          <a:p>
            <a:pPr marL="355600" marR="21590" indent="-343535" algn="just">
              <a:lnSpc>
                <a:spcPct val="90400"/>
              </a:lnSpc>
              <a:spcBef>
                <a:spcPts val="325"/>
              </a:spcBef>
              <a:buFont typeface="Arial"/>
              <a:buChar char="•"/>
              <a:tabLst>
                <a:tab pos="356235" algn="l"/>
              </a:tabLst>
            </a:pPr>
            <a:r>
              <a:rPr sz="1500" spc="15" dirty="0">
                <a:latin typeface="Calibri"/>
                <a:cs typeface="Calibri"/>
              </a:rPr>
              <a:t>The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current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legal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framework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in  </a:t>
            </a:r>
            <a:r>
              <a:rPr sz="1500" spc="5" dirty="0">
                <a:latin typeface="Calibri"/>
                <a:cs typeface="Calibri"/>
              </a:rPr>
              <a:t>Iraq</a:t>
            </a:r>
            <a:r>
              <a:rPr sz="1500" spc="-9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mandates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that</a:t>
            </a:r>
            <a:r>
              <a:rPr sz="1500" spc="-10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any</a:t>
            </a:r>
            <a:r>
              <a:rPr sz="1500" spc="-125" dirty="0">
                <a:latin typeface="Calibri"/>
                <a:cs typeface="Calibri"/>
              </a:rPr>
              <a:t> </a:t>
            </a:r>
            <a:r>
              <a:rPr sz="1500" spc="5" dirty="0">
                <a:latin typeface="Calibri"/>
                <a:cs typeface="Calibri"/>
              </a:rPr>
              <a:t>child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of  an</a:t>
            </a:r>
            <a:r>
              <a:rPr sz="1500" spc="-9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‘unknown’</a:t>
            </a:r>
            <a:r>
              <a:rPr sz="1500" spc="-130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or</a:t>
            </a:r>
            <a:r>
              <a:rPr sz="1500" spc="-55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Muslim</a:t>
            </a:r>
            <a:r>
              <a:rPr sz="1500" spc="-13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father  must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be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registered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as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Muslim.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1494" y="842899"/>
            <a:ext cx="3247390" cy="104076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07950" marR="5080" indent="-95250">
              <a:lnSpc>
                <a:spcPts val="3760"/>
              </a:lnSpc>
              <a:spcBef>
                <a:spcPts val="620"/>
              </a:spcBef>
            </a:pPr>
            <a:r>
              <a:rPr sz="3500" spc="5" dirty="0">
                <a:solidFill>
                  <a:srgbClr val="000000"/>
                </a:solidFill>
              </a:rPr>
              <a:t>Nobel </a:t>
            </a:r>
            <a:r>
              <a:rPr sz="3500" spc="-10" dirty="0">
                <a:solidFill>
                  <a:srgbClr val="000000"/>
                </a:solidFill>
              </a:rPr>
              <a:t>Peace</a:t>
            </a:r>
            <a:r>
              <a:rPr sz="3500" spc="-180" dirty="0">
                <a:solidFill>
                  <a:srgbClr val="000000"/>
                </a:solidFill>
              </a:rPr>
              <a:t> </a:t>
            </a:r>
            <a:r>
              <a:rPr sz="3500" spc="-10" dirty="0">
                <a:solidFill>
                  <a:srgbClr val="000000"/>
                </a:solidFill>
              </a:rPr>
              <a:t>Prize  </a:t>
            </a:r>
            <a:r>
              <a:rPr sz="3500" spc="15" dirty="0">
                <a:solidFill>
                  <a:srgbClr val="000000"/>
                </a:solidFill>
              </a:rPr>
              <a:t>to </a:t>
            </a:r>
            <a:r>
              <a:rPr sz="3500" spc="-15" dirty="0">
                <a:solidFill>
                  <a:srgbClr val="000000"/>
                </a:solidFill>
              </a:rPr>
              <a:t>Yazidi</a:t>
            </a:r>
            <a:r>
              <a:rPr sz="3500" spc="-335" dirty="0">
                <a:solidFill>
                  <a:srgbClr val="000000"/>
                </a:solidFill>
              </a:rPr>
              <a:t> </a:t>
            </a:r>
            <a:r>
              <a:rPr sz="3500" dirty="0">
                <a:solidFill>
                  <a:srgbClr val="000000"/>
                </a:solidFill>
              </a:rPr>
              <a:t>Woman</a:t>
            </a:r>
            <a:endParaRPr sz="3500"/>
          </a:p>
        </p:txBody>
      </p:sp>
      <p:sp>
        <p:nvSpPr>
          <p:cNvPr id="3" name="object 3"/>
          <p:cNvSpPr/>
          <p:nvPr/>
        </p:nvSpPr>
        <p:spPr>
          <a:xfrm>
            <a:off x="33337" y="1085850"/>
            <a:ext cx="0" cy="666750"/>
          </a:xfrm>
          <a:custGeom>
            <a:avLst/>
            <a:gdLst/>
            <a:ahLst/>
            <a:cxnLst/>
            <a:rect l="l" t="t" r="r" b="b"/>
            <a:pathLst>
              <a:path h="666750">
                <a:moveTo>
                  <a:pt x="0" y="0"/>
                </a:moveTo>
                <a:lnTo>
                  <a:pt x="0" y="666750"/>
                </a:lnTo>
              </a:path>
            </a:pathLst>
          </a:custGeom>
          <a:ln w="666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825" y="1085850"/>
            <a:ext cx="142875" cy="666750"/>
          </a:xfrm>
          <a:custGeom>
            <a:avLst/>
            <a:gdLst/>
            <a:ahLst/>
            <a:cxnLst/>
            <a:rect l="l" t="t" r="r" b="b"/>
            <a:pathLst>
              <a:path w="142875" h="666750">
                <a:moveTo>
                  <a:pt x="0" y="666750"/>
                </a:moveTo>
                <a:lnTo>
                  <a:pt x="142875" y="666750"/>
                </a:lnTo>
                <a:lnTo>
                  <a:pt x="142875" y="0"/>
                </a:lnTo>
                <a:lnTo>
                  <a:pt x="0" y="0"/>
                </a:lnTo>
                <a:lnTo>
                  <a:pt x="0" y="66675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" y="2100262"/>
            <a:ext cx="3228975" cy="0"/>
          </a:xfrm>
          <a:custGeom>
            <a:avLst/>
            <a:gdLst/>
            <a:ahLst/>
            <a:cxnLst/>
            <a:rect l="l" t="t" r="r" b="b"/>
            <a:pathLst>
              <a:path w="3228975">
                <a:moveTo>
                  <a:pt x="0" y="0"/>
                </a:moveTo>
                <a:lnTo>
                  <a:pt x="3228975" y="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2287" y="2841561"/>
            <a:ext cx="3221355" cy="29406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15" dirty="0">
                <a:latin typeface="Calibri"/>
                <a:cs typeface="Calibri"/>
              </a:rPr>
              <a:t>In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25" dirty="0">
                <a:latin typeface="Calibri"/>
                <a:cs typeface="Calibri"/>
              </a:rPr>
              <a:t>2018,</a:t>
            </a:r>
            <a:r>
              <a:rPr sz="1700" spc="-15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Yazidi</a:t>
            </a:r>
            <a:r>
              <a:rPr sz="1700" spc="-120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genocide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survivor  </a:t>
            </a:r>
            <a:r>
              <a:rPr sz="1700" spc="10" dirty="0">
                <a:latin typeface="Calibri"/>
                <a:cs typeface="Calibri"/>
              </a:rPr>
              <a:t>and </a:t>
            </a:r>
            <a:r>
              <a:rPr sz="1700" dirty="0">
                <a:latin typeface="Calibri"/>
                <a:cs typeface="Calibri"/>
              </a:rPr>
              <a:t>activist </a:t>
            </a:r>
            <a:r>
              <a:rPr sz="1700" spc="5" dirty="0">
                <a:latin typeface="Calibri"/>
                <a:cs typeface="Calibri"/>
              </a:rPr>
              <a:t>Nadia </a:t>
            </a:r>
            <a:r>
              <a:rPr sz="1700" spc="15" dirty="0">
                <a:latin typeface="Calibri"/>
                <a:cs typeface="Calibri"/>
              </a:rPr>
              <a:t>Murad </a:t>
            </a:r>
            <a:r>
              <a:rPr sz="1700" dirty="0">
                <a:latin typeface="Calibri"/>
                <a:cs typeface="Calibri"/>
              </a:rPr>
              <a:t>won 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dirty="0">
                <a:latin typeface="Calibri"/>
                <a:cs typeface="Calibri"/>
              </a:rPr>
              <a:t>Nobel </a:t>
            </a:r>
            <a:r>
              <a:rPr sz="1700" spc="10" dirty="0">
                <a:latin typeface="Calibri"/>
                <a:cs typeface="Calibri"/>
              </a:rPr>
              <a:t>Peace </a:t>
            </a:r>
            <a:r>
              <a:rPr sz="1700" spc="-15" dirty="0">
                <a:latin typeface="Calibri"/>
                <a:cs typeface="Calibri"/>
              </a:rPr>
              <a:t>Prize, </a:t>
            </a:r>
            <a:r>
              <a:rPr sz="1700" dirty="0">
                <a:latin typeface="Calibri"/>
                <a:cs typeface="Calibri"/>
              </a:rPr>
              <a:t>along  with Congolese gynecologist  </a:t>
            </a:r>
            <a:r>
              <a:rPr sz="1700" spc="-5" dirty="0">
                <a:latin typeface="Calibri"/>
                <a:cs typeface="Calibri"/>
              </a:rPr>
              <a:t>Denis Mukwege, </a:t>
            </a:r>
            <a:r>
              <a:rPr sz="1700" dirty="0">
                <a:latin typeface="Calibri"/>
                <a:cs typeface="Calibri"/>
              </a:rPr>
              <a:t>for </a:t>
            </a:r>
            <a:r>
              <a:rPr sz="1700" spc="-5" dirty="0">
                <a:latin typeface="Calibri"/>
                <a:cs typeface="Calibri"/>
              </a:rPr>
              <a:t>their  </a:t>
            </a:r>
            <a:r>
              <a:rPr sz="1700" dirty="0">
                <a:latin typeface="Calibri"/>
                <a:cs typeface="Calibri"/>
              </a:rPr>
              <a:t>"efforts </a:t>
            </a:r>
            <a:r>
              <a:rPr sz="1700" spc="20" dirty="0">
                <a:latin typeface="Calibri"/>
                <a:cs typeface="Calibri"/>
              </a:rPr>
              <a:t>to </a:t>
            </a:r>
            <a:r>
              <a:rPr sz="1700" dirty="0">
                <a:latin typeface="Calibri"/>
                <a:cs typeface="Calibri"/>
              </a:rPr>
              <a:t>end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5" dirty="0">
                <a:latin typeface="Calibri"/>
                <a:cs typeface="Calibri"/>
              </a:rPr>
              <a:t>use of </a:t>
            </a:r>
            <a:r>
              <a:rPr sz="1700" dirty="0">
                <a:latin typeface="Calibri"/>
                <a:cs typeface="Calibri"/>
              </a:rPr>
              <a:t>sexual  </a:t>
            </a:r>
            <a:r>
              <a:rPr sz="1700" spc="-5" dirty="0">
                <a:latin typeface="Calibri"/>
                <a:cs typeface="Calibri"/>
              </a:rPr>
              <a:t>violence </a:t>
            </a:r>
            <a:r>
              <a:rPr sz="1700" spc="10" dirty="0">
                <a:latin typeface="Calibri"/>
                <a:cs typeface="Calibri"/>
              </a:rPr>
              <a:t>as a </a:t>
            </a:r>
            <a:r>
              <a:rPr sz="1700" dirty="0">
                <a:latin typeface="Calibri"/>
                <a:cs typeface="Calibri"/>
              </a:rPr>
              <a:t>weapon </a:t>
            </a:r>
            <a:r>
              <a:rPr sz="1700" spc="5" dirty="0">
                <a:latin typeface="Calibri"/>
                <a:cs typeface="Calibri"/>
              </a:rPr>
              <a:t>of</a:t>
            </a:r>
            <a:r>
              <a:rPr sz="1700" spc="-7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war."</a:t>
            </a:r>
            <a:endParaRPr sz="1700">
              <a:latin typeface="Calibri"/>
              <a:cs typeface="Calibri"/>
            </a:endParaRPr>
          </a:p>
          <a:p>
            <a:pPr marL="355600" marR="109220" indent="-343535">
              <a:lnSpc>
                <a:spcPct val="1006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15" dirty="0">
                <a:latin typeface="Calibri"/>
                <a:cs typeface="Calibri"/>
              </a:rPr>
              <a:t>Murad </a:t>
            </a:r>
            <a:r>
              <a:rPr sz="1700" dirty="0">
                <a:latin typeface="Calibri"/>
                <a:cs typeface="Calibri"/>
              </a:rPr>
              <a:t>was </a:t>
            </a:r>
            <a:r>
              <a:rPr sz="1700" spc="10" dirty="0">
                <a:latin typeface="Calibri"/>
                <a:cs typeface="Calibri"/>
              </a:rPr>
              <a:t>a </a:t>
            </a:r>
            <a:r>
              <a:rPr sz="1700" dirty="0">
                <a:latin typeface="Calibri"/>
                <a:cs typeface="Calibri"/>
              </a:rPr>
              <a:t>victim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dirty="0">
                <a:latin typeface="Calibri"/>
                <a:cs typeface="Calibri"/>
              </a:rPr>
              <a:t>sexual  </a:t>
            </a:r>
            <a:r>
              <a:rPr sz="1700" spc="-5" dirty="0">
                <a:latin typeface="Calibri"/>
                <a:cs typeface="Calibri"/>
              </a:rPr>
              <a:t>slavery </a:t>
            </a:r>
            <a:r>
              <a:rPr sz="1700" spc="10" dirty="0">
                <a:latin typeface="Calibri"/>
                <a:cs typeface="Calibri"/>
              </a:rPr>
              <a:t>and </a:t>
            </a:r>
            <a:r>
              <a:rPr sz="1700" spc="5" dirty="0">
                <a:latin typeface="Calibri"/>
                <a:cs typeface="Calibri"/>
              </a:rPr>
              <a:t>has </a:t>
            </a:r>
            <a:r>
              <a:rPr sz="1700" dirty="0">
                <a:latin typeface="Calibri"/>
                <a:cs typeface="Calibri"/>
              </a:rPr>
              <a:t>become </a:t>
            </a:r>
            <a:r>
              <a:rPr sz="1700" spc="10" dirty="0">
                <a:latin typeface="Calibri"/>
                <a:cs typeface="Calibri"/>
              </a:rPr>
              <a:t>an  </a:t>
            </a:r>
            <a:r>
              <a:rPr sz="1700" spc="5" dirty="0">
                <a:latin typeface="Calibri"/>
                <a:cs typeface="Calibri"/>
              </a:rPr>
              <a:t>important </a:t>
            </a:r>
            <a:r>
              <a:rPr sz="1700" dirty="0">
                <a:latin typeface="Calibri"/>
                <a:cs typeface="Calibri"/>
              </a:rPr>
              <a:t>voice for</a:t>
            </a:r>
            <a:r>
              <a:rPr sz="1700" spc="-229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recognizing 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-15" dirty="0">
                <a:latin typeface="Calibri"/>
                <a:cs typeface="Calibri"/>
              </a:rPr>
              <a:t>Yazidi</a:t>
            </a:r>
            <a:r>
              <a:rPr sz="1700" spc="-10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genocide.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20050" y="0"/>
            <a:ext cx="1123950" cy="6858000"/>
          </a:xfrm>
          <a:custGeom>
            <a:avLst/>
            <a:gdLst/>
            <a:ahLst/>
            <a:cxnLst/>
            <a:rect l="l" t="t" r="r" b="b"/>
            <a:pathLst>
              <a:path w="1123950" h="6858000">
                <a:moveTo>
                  <a:pt x="0" y="6858000"/>
                </a:moveTo>
                <a:lnTo>
                  <a:pt x="1123950" y="6858000"/>
                </a:lnTo>
                <a:lnTo>
                  <a:pt x="11239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4800" y="485711"/>
            <a:ext cx="4805426" cy="6138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7200" y="514350"/>
            <a:ext cx="4505325" cy="5838825"/>
          </a:xfrm>
          <a:custGeom>
            <a:avLst/>
            <a:gdLst/>
            <a:ahLst/>
            <a:cxnLst/>
            <a:rect l="l" t="t" r="r" b="b"/>
            <a:pathLst>
              <a:path w="4505325" h="5838825">
                <a:moveTo>
                  <a:pt x="0" y="5838825"/>
                </a:moveTo>
                <a:lnTo>
                  <a:pt x="4505325" y="5838825"/>
                </a:lnTo>
                <a:lnTo>
                  <a:pt x="4505325" y="0"/>
                </a:lnTo>
                <a:lnTo>
                  <a:pt x="0" y="0"/>
                </a:lnTo>
                <a:lnTo>
                  <a:pt x="0" y="5838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6275" y="800100"/>
            <a:ext cx="4067175" cy="5257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8947" y="4718113"/>
            <a:ext cx="2252345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spc="-30" dirty="0">
                <a:latin typeface="Calibri"/>
                <a:cs typeface="Calibri"/>
              </a:rPr>
              <a:t>Yazidi</a:t>
            </a:r>
            <a:r>
              <a:rPr sz="3050" spc="50" dirty="0">
                <a:latin typeface="Calibri"/>
                <a:cs typeface="Calibri"/>
              </a:rPr>
              <a:t> </a:t>
            </a:r>
            <a:r>
              <a:rPr sz="3050" spc="10" dirty="0">
                <a:latin typeface="Calibri"/>
                <a:cs typeface="Calibri"/>
              </a:rPr>
              <a:t>Identity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3714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50183" y="4217987"/>
            <a:ext cx="5272405" cy="1861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latin typeface="Calibri"/>
                <a:cs typeface="Calibri"/>
              </a:rPr>
              <a:t>The </a:t>
            </a:r>
            <a:r>
              <a:rPr sz="2000" spc="-20" dirty="0">
                <a:latin typeface="Calibri"/>
                <a:cs typeface="Calibri"/>
              </a:rPr>
              <a:t>Yazidis </a:t>
            </a:r>
            <a:r>
              <a:rPr sz="2000" dirty="0">
                <a:latin typeface="Calibri"/>
                <a:cs typeface="Calibri"/>
              </a:rPr>
              <a:t>are </a:t>
            </a:r>
            <a:r>
              <a:rPr sz="2000" spc="10" dirty="0">
                <a:latin typeface="Calibri"/>
                <a:cs typeface="Calibri"/>
              </a:rPr>
              <a:t>an </a:t>
            </a:r>
            <a:r>
              <a:rPr sz="2000" spc="-5" dirty="0">
                <a:latin typeface="Calibri"/>
                <a:cs typeface="Calibri"/>
              </a:rPr>
              <a:t>indigenous </a:t>
            </a:r>
            <a:r>
              <a:rPr sz="2000" dirty="0">
                <a:latin typeface="Calibri"/>
                <a:cs typeface="Calibri"/>
              </a:rPr>
              <a:t>minority group </a:t>
            </a:r>
            <a:r>
              <a:rPr sz="2000" spc="10" dirty="0">
                <a:latin typeface="Calibri"/>
                <a:cs typeface="Calibri"/>
              </a:rPr>
              <a:t>to  </a:t>
            </a:r>
            <a:r>
              <a:rPr sz="2000" spc="-15" dirty="0">
                <a:latin typeface="Calibri"/>
                <a:cs typeface="Calibri"/>
              </a:rPr>
              <a:t>Iraq, </a:t>
            </a:r>
            <a:r>
              <a:rPr sz="2000" spc="-10" dirty="0">
                <a:latin typeface="Calibri"/>
                <a:cs typeface="Calibri"/>
              </a:rPr>
              <a:t>Syria, </a:t>
            </a:r>
            <a:r>
              <a:rPr sz="2000" spc="5" dirty="0">
                <a:latin typeface="Calibri"/>
                <a:cs typeface="Calibri"/>
              </a:rPr>
              <a:t>and </a:t>
            </a:r>
            <a:r>
              <a:rPr sz="2000" spc="-50" dirty="0">
                <a:latin typeface="Calibri"/>
                <a:cs typeface="Calibri"/>
              </a:rPr>
              <a:t>Turkey </a:t>
            </a:r>
            <a:r>
              <a:rPr sz="2000" spc="-10" dirty="0">
                <a:latin typeface="Calibri"/>
                <a:cs typeface="Calibri"/>
              </a:rPr>
              <a:t>(ethnically </a:t>
            </a:r>
            <a:r>
              <a:rPr sz="2000" spc="-5" dirty="0">
                <a:latin typeface="Calibri"/>
                <a:cs typeface="Calibri"/>
              </a:rPr>
              <a:t>self-described  </a:t>
            </a:r>
            <a:r>
              <a:rPr sz="2000" spc="10" dirty="0">
                <a:latin typeface="Calibri"/>
                <a:cs typeface="Calibri"/>
              </a:rPr>
              <a:t>as </a:t>
            </a:r>
            <a:r>
              <a:rPr sz="2000" dirty="0">
                <a:latin typeface="Calibri"/>
                <a:cs typeface="Calibri"/>
              </a:rPr>
              <a:t>Kurdish). </a:t>
            </a:r>
            <a:r>
              <a:rPr sz="2000" spc="-5" dirty="0">
                <a:latin typeface="Calibri"/>
                <a:cs typeface="Calibri"/>
              </a:rPr>
              <a:t>They </a:t>
            </a:r>
            <a:r>
              <a:rPr sz="2000" spc="5" dirty="0">
                <a:latin typeface="Calibri"/>
                <a:cs typeface="Calibri"/>
              </a:rPr>
              <a:t>speak </a:t>
            </a:r>
            <a:r>
              <a:rPr sz="2000" dirty="0">
                <a:latin typeface="Calibri"/>
                <a:cs typeface="Calibri"/>
              </a:rPr>
              <a:t>Kurmanji, </a:t>
            </a:r>
            <a:r>
              <a:rPr sz="2000" spc="1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northern  dialect </a:t>
            </a:r>
            <a:r>
              <a:rPr sz="2000" dirty="0">
                <a:latin typeface="Calibri"/>
                <a:cs typeface="Calibri"/>
              </a:rPr>
              <a:t>of Kurdistan, </a:t>
            </a:r>
            <a:r>
              <a:rPr sz="2000" spc="5" dirty="0">
                <a:latin typeface="Calibri"/>
                <a:cs typeface="Calibri"/>
              </a:rPr>
              <a:t>and </a:t>
            </a:r>
            <a:r>
              <a:rPr sz="2000" spc="-20" dirty="0">
                <a:latin typeface="Calibri"/>
                <a:cs typeface="Calibri"/>
              </a:rPr>
              <a:t>practice </a:t>
            </a:r>
            <a:r>
              <a:rPr sz="2000" spc="-5" dirty="0">
                <a:latin typeface="Calibri"/>
                <a:cs typeface="Calibri"/>
              </a:rPr>
              <a:t>Yazidism, </a:t>
            </a:r>
            <a:r>
              <a:rPr sz="2000" spc="10" dirty="0">
                <a:latin typeface="Calibri"/>
                <a:cs typeface="Calibri"/>
              </a:rPr>
              <a:t>a  </a:t>
            </a:r>
            <a:r>
              <a:rPr sz="2000" dirty="0">
                <a:latin typeface="Calibri"/>
                <a:cs typeface="Calibri"/>
              </a:rPr>
              <a:t>monotheistic </a:t>
            </a:r>
            <a:r>
              <a:rPr sz="2000" spc="-10" dirty="0">
                <a:latin typeface="Calibri"/>
                <a:cs typeface="Calibri"/>
              </a:rPr>
              <a:t>religion </a:t>
            </a:r>
            <a:r>
              <a:rPr sz="2000" spc="-5" dirty="0">
                <a:latin typeface="Calibri"/>
                <a:cs typeface="Calibri"/>
              </a:rPr>
              <a:t>tied </a:t>
            </a:r>
            <a:r>
              <a:rPr sz="2000" spc="10" dirty="0">
                <a:latin typeface="Calibri"/>
                <a:cs typeface="Calibri"/>
              </a:rPr>
              <a:t>to </a:t>
            </a:r>
            <a:r>
              <a:rPr sz="2000" spc="-10" dirty="0">
                <a:latin typeface="Calibri"/>
                <a:cs typeface="Calibri"/>
              </a:rPr>
              <a:t>ancient  </a:t>
            </a:r>
            <a:r>
              <a:rPr sz="2000" spc="5" dirty="0">
                <a:latin typeface="Calibri"/>
                <a:cs typeface="Calibri"/>
              </a:rPr>
              <a:t>Mesopotamia.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0"/>
            <a:ext cx="5486400" cy="3362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7600" y="3495675"/>
            <a:ext cx="5486400" cy="3362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681600" cy="685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3" y="4825"/>
            <a:ext cx="4572635" cy="6853555"/>
          </a:xfrm>
          <a:custGeom>
            <a:avLst/>
            <a:gdLst/>
            <a:ahLst/>
            <a:cxnLst/>
            <a:rect l="l" t="t" r="r" b="b"/>
            <a:pathLst>
              <a:path w="4572635" h="6853555">
                <a:moveTo>
                  <a:pt x="3662234" y="0"/>
                </a:moveTo>
                <a:lnTo>
                  <a:pt x="0" y="0"/>
                </a:lnTo>
                <a:lnTo>
                  <a:pt x="0" y="6853171"/>
                </a:lnTo>
                <a:lnTo>
                  <a:pt x="3665484" y="6853171"/>
                </a:lnTo>
                <a:lnTo>
                  <a:pt x="3709478" y="6788666"/>
                </a:lnTo>
                <a:lnTo>
                  <a:pt x="3732192" y="6751616"/>
                </a:lnTo>
                <a:lnTo>
                  <a:pt x="3754654" y="6714168"/>
                </a:lnTo>
                <a:lnTo>
                  <a:pt x="3776864" y="6676325"/>
                </a:lnTo>
                <a:lnTo>
                  <a:pt x="3798817" y="6638091"/>
                </a:lnTo>
                <a:lnTo>
                  <a:pt x="3820513" y="6599470"/>
                </a:lnTo>
                <a:lnTo>
                  <a:pt x="3841950" y="6560465"/>
                </a:lnTo>
                <a:lnTo>
                  <a:pt x="3863124" y="6521080"/>
                </a:lnTo>
                <a:lnTo>
                  <a:pt x="3884033" y="6481319"/>
                </a:lnTo>
                <a:lnTo>
                  <a:pt x="3904677" y="6441184"/>
                </a:lnTo>
                <a:lnTo>
                  <a:pt x="3925051" y="6400679"/>
                </a:lnTo>
                <a:lnTo>
                  <a:pt x="3945155" y="6359809"/>
                </a:lnTo>
                <a:lnTo>
                  <a:pt x="3964985" y="6318576"/>
                </a:lnTo>
                <a:lnTo>
                  <a:pt x="3984540" y="6276985"/>
                </a:lnTo>
                <a:lnTo>
                  <a:pt x="4003818" y="6235038"/>
                </a:lnTo>
                <a:lnTo>
                  <a:pt x="4022815" y="6192740"/>
                </a:lnTo>
                <a:lnTo>
                  <a:pt x="4041531" y="6150093"/>
                </a:lnTo>
                <a:lnTo>
                  <a:pt x="4059963" y="6107102"/>
                </a:lnTo>
                <a:lnTo>
                  <a:pt x="4078108" y="6063769"/>
                </a:lnTo>
                <a:lnTo>
                  <a:pt x="4095964" y="6020100"/>
                </a:lnTo>
                <a:lnTo>
                  <a:pt x="4113530" y="5976096"/>
                </a:lnTo>
                <a:lnTo>
                  <a:pt x="4130802" y="5931762"/>
                </a:lnTo>
                <a:lnTo>
                  <a:pt x="4147779" y="5887101"/>
                </a:lnTo>
                <a:lnTo>
                  <a:pt x="4164459" y="5842117"/>
                </a:lnTo>
                <a:lnTo>
                  <a:pt x="4180839" y="5796813"/>
                </a:lnTo>
                <a:lnTo>
                  <a:pt x="4196917" y="5751193"/>
                </a:lnTo>
                <a:lnTo>
                  <a:pt x="4212691" y="5705261"/>
                </a:lnTo>
                <a:lnTo>
                  <a:pt x="4228158" y="5659019"/>
                </a:lnTo>
                <a:lnTo>
                  <a:pt x="4243317" y="5612473"/>
                </a:lnTo>
                <a:lnTo>
                  <a:pt x="4258166" y="5565624"/>
                </a:lnTo>
                <a:lnTo>
                  <a:pt x="4272701" y="5518477"/>
                </a:lnTo>
                <a:lnTo>
                  <a:pt x="4286921" y="5471035"/>
                </a:lnTo>
                <a:lnTo>
                  <a:pt x="4300824" y="5423302"/>
                </a:lnTo>
                <a:lnTo>
                  <a:pt x="4314407" y="5375282"/>
                </a:lnTo>
                <a:lnTo>
                  <a:pt x="4327668" y="5326977"/>
                </a:lnTo>
                <a:lnTo>
                  <a:pt x="4340605" y="5278392"/>
                </a:lnTo>
                <a:lnTo>
                  <a:pt x="4353216" y="5229530"/>
                </a:lnTo>
                <a:lnTo>
                  <a:pt x="4365498" y="5180395"/>
                </a:lnTo>
                <a:lnTo>
                  <a:pt x="4377450" y="5130989"/>
                </a:lnTo>
                <a:lnTo>
                  <a:pt x="4389069" y="5081318"/>
                </a:lnTo>
                <a:lnTo>
                  <a:pt x="4400353" y="5031384"/>
                </a:lnTo>
                <a:lnTo>
                  <a:pt x="4411299" y="4981191"/>
                </a:lnTo>
                <a:lnTo>
                  <a:pt x="4421906" y="4930742"/>
                </a:lnTo>
                <a:lnTo>
                  <a:pt x="4432171" y="4880041"/>
                </a:lnTo>
                <a:lnTo>
                  <a:pt x="4442092" y="4829092"/>
                </a:lnTo>
                <a:lnTo>
                  <a:pt x="4451667" y="4777897"/>
                </a:lnTo>
                <a:lnTo>
                  <a:pt x="4460894" y="4726462"/>
                </a:lnTo>
                <a:lnTo>
                  <a:pt x="4469770" y="4674789"/>
                </a:lnTo>
                <a:lnTo>
                  <a:pt x="4478293" y="4622881"/>
                </a:lnTo>
                <a:lnTo>
                  <a:pt x="4486461" y="4570743"/>
                </a:lnTo>
                <a:lnTo>
                  <a:pt x="4494272" y="4518378"/>
                </a:lnTo>
                <a:lnTo>
                  <a:pt x="4501723" y="4465789"/>
                </a:lnTo>
                <a:lnTo>
                  <a:pt x="4508813" y="4412981"/>
                </a:lnTo>
                <a:lnTo>
                  <a:pt x="4515539" y="4359956"/>
                </a:lnTo>
                <a:lnTo>
                  <a:pt x="4521899" y="4306718"/>
                </a:lnTo>
                <a:lnTo>
                  <a:pt x="4527890" y="4253271"/>
                </a:lnTo>
                <a:lnTo>
                  <a:pt x="4533511" y="4199618"/>
                </a:lnTo>
                <a:lnTo>
                  <a:pt x="4538760" y="4145763"/>
                </a:lnTo>
                <a:lnTo>
                  <a:pt x="4543633" y="4091709"/>
                </a:lnTo>
                <a:lnTo>
                  <a:pt x="4548129" y="4037460"/>
                </a:lnTo>
                <a:lnTo>
                  <a:pt x="4552246" y="3983020"/>
                </a:lnTo>
                <a:lnTo>
                  <a:pt x="4555981" y="3928392"/>
                </a:lnTo>
                <a:lnTo>
                  <a:pt x="4559333" y="3873580"/>
                </a:lnTo>
                <a:lnTo>
                  <a:pt x="4562298" y="3818587"/>
                </a:lnTo>
                <a:lnTo>
                  <a:pt x="4564875" y="3763417"/>
                </a:lnTo>
                <a:lnTo>
                  <a:pt x="4567062" y="3708073"/>
                </a:lnTo>
                <a:lnTo>
                  <a:pt x="4568856" y="3652559"/>
                </a:lnTo>
                <a:lnTo>
                  <a:pt x="4570256" y="3596878"/>
                </a:lnTo>
                <a:lnTo>
                  <a:pt x="4571258" y="3541034"/>
                </a:lnTo>
                <a:lnTo>
                  <a:pt x="4571861" y="3485031"/>
                </a:lnTo>
                <a:lnTo>
                  <a:pt x="4572062" y="3428873"/>
                </a:lnTo>
                <a:lnTo>
                  <a:pt x="4571861" y="3372719"/>
                </a:lnTo>
                <a:lnTo>
                  <a:pt x="4571258" y="3316721"/>
                </a:lnTo>
                <a:lnTo>
                  <a:pt x="4570256" y="3260882"/>
                </a:lnTo>
                <a:lnTo>
                  <a:pt x="4568856" y="3205207"/>
                </a:lnTo>
                <a:lnTo>
                  <a:pt x="4567062" y="3149697"/>
                </a:lnTo>
                <a:lnTo>
                  <a:pt x="4564875" y="3094358"/>
                </a:lnTo>
                <a:lnTo>
                  <a:pt x="4562298" y="3039191"/>
                </a:lnTo>
                <a:lnTo>
                  <a:pt x="4559333" y="2984202"/>
                </a:lnTo>
                <a:lnTo>
                  <a:pt x="4555981" y="2929394"/>
                </a:lnTo>
                <a:lnTo>
                  <a:pt x="4552246" y="2874770"/>
                </a:lnTo>
                <a:lnTo>
                  <a:pt x="4548129" y="2820333"/>
                </a:lnTo>
                <a:lnTo>
                  <a:pt x="4543633" y="2766088"/>
                </a:lnTo>
                <a:lnTo>
                  <a:pt x="4538760" y="2712038"/>
                </a:lnTo>
                <a:lnTo>
                  <a:pt x="4533511" y="2658186"/>
                </a:lnTo>
                <a:lnTo>
                  <a:pt x="4527890" y="2604536"/>
                </a:lnTo>
                <a:lnTo>
                  <a:pt x="4521899" y="2551092"/>
                </a:lnTo>
                <a:lnTo>
                  <a:pt x="4515539" y="2497856"/>
                </a:lnTo>
                <a:lnTo>
                  <a:pt x="4508813" y="2444834"/>
                </a:lnTo>
                <a:lnTo>
                  <a:pt x="4501723" y="2392028"/>
                </a:lnTo>
                <a:lnTo>
                  <a:pt x="4494272" y="2339441"/>
                </a:lnTo>
                <a:lnTo>
                  <a:pt x="4486461" y="2287078"/>
                </a:lnTo>
                <a:lnTo>
                  <a:pt x="4478293" y="2234942"/>
                </a:lnTo>
                <a:lnTo>
                  <a:pt x="4469770" y="2183037"/>
                </a:lnTo>
                <a:lnTo>
                  <a:pt x="4460894" y="2131366"/>
                </a:lnTo>
                <a:lnTo>
                  <a:pt x="4451667" y="2079932"/>
                </a:lnTo>
                <a:lnTo>
                  <a:pt x="4442092" y="2028739"/>
                </a:lnTo>
                <a:lnTo>
                  <a:pt x="4432171" y="1977792"/>
                </a:lnTo>
                <a:lnTo>
                  <a:pt x="4421906" y="1927092"/>
                </a:lnTo>
                <a:lnTo>
                  <a:pt x="4411299" y="1876645"/>
                </a:lnTo>
                <a:lnTo>
                  <a:pt x="4400353" y="1826453"/>
                </a:lnTo>
                <a:lnTo>
                  <a:pt x="4389069" y="1776520"/>
                </a:lnTo>
                <a:lnTo>
                  <a:pt x="4377450" y="1726850"/>
                </a:lnTo>
                <a:lnTo>
                  <a:pt x="4365498" y="1677446"/>
                </a:lnTo>
                <a:lnTo>
                  <a:pt x="4353216" y="1628312"/>
                </a:lnTo>
                <a:lnTo>
                  <a:pt x="4340605" y="1579451"/>
                </a:lnTo>
                <a:lnTo>
                  <a:pt x="4327668" y="1530867"/>
                </a:lnTo>
                <a:lnTo>
                  <a:pt x="4314407" y="1482563"/>
                </a:lnTo>
                <a:lnTo>
                  <a:pt x="4300824" y="1434544"/>
                </a:lnTo>
                <a:lnTo>
                  <a:pt x="4286921" y="1386812"/>
                </a:lnTo>
                <a:lnTo>
                  <a:pt x="4272701" y="1339371"/>
                </a:lnTo>
                <a:lnTo>
                  <a:pt x="4258166" y="1292225"/>
                </a:lnTo>
                <a:lnTo>
                  <a:pt x="4243317" y="1245377"/>
                </a:lnTo>
                <a:lnTo>
                  <a:pt x="4228158" y="1198831"/>
                </a:lnTo>
                <a:lnTo>
                  <a:pt x="4212691" y="1152590"/>
                </a:lnTo>
                <a:lnTo>
                  <a:pt x="4196917" y="1106658"/>
                </a:lnTo>
                <a:lnTo>
                  <a:pt x="4180839" y="1061039"/>
                </a:lnTo>
                <a:lnTo>
                  <a:pt x="4164459" y="1015736"/>
                </a:lnTo>
                <a:lnTo>
                  <a:pt x="4147779" y="970753"/>
                </a:lnTo>
                <a:lnTo>
                  <a:pt x="4130802" y="926093"/>
                </a:lnTo>
                <a:lnTo>
                  <a:pt x="4113530" y="881760"/>
                </a:lnTo>
                <a:lnTo>
                  <a:pt x="4095964" y="837757"/>
                </a:lnTo>
                <a:lnTo>
                  <a:pt x="4078108" y="794088"/>
                </a:lnTo>
                <a:lnTo>
                  <a:pt x="4059963" y="750756"/>
                </a:lnTo>
                <a:lnTo>
                  <a:pt x="4041531" y="707766"/>
                </a:lnTo>
                <a:lnTo>
                  <a:pt x="4022815" y="665120"/>
                </a:lnTo>
                <a:lnTo>
                  <a:pt x="4003818" y="622823"/>
                </a:lnTo>
                <a:lnTo>
                  <a:pt x="3984540" y="580877"/>
                </a:lnTo>
                <a:lnTo>
                  <a:pt x="3964985" y="539286"/>
                </a:lnTo>
                <a:lnTo>
                  <a:pt x="3945155" y="498055"/>
                </a:lnTo>
                <a:lnTo>
                  <a:pt x="3925051" y="457186"/>
                </a:lnTo>
                <a:lnTo>
                  <a:pt x="3904677" y="416683"/>
                </a:lnTo>
                <a:lnTo>
                  <a:pt x="3884033" y="376549"/>
                </a:lnTo>
                <a:lnTo>
                  <a:pt x="3863124" y="336789"/>
                </a:lnTo>
                <a:lnTo>
                  <a:pt x="3841950" y="297405"/>
                </a:lnTo>
                <a:lnTo>
                  <a:pt x="3820513" y="258402"/>
                </a:lnTo>
                <a:lnTo>
                  <a:pt x="3798817" y="219783"/>
                </a:lnTo>
                <a:lnTo>
                  <a:pt x="3776864" y="181550"/>
                </a:lnTo>
                <a:lnTo>
                  <a:pt x="3754654" y="143709"/>
                </a:lnTo>
                <a:lnTo>
                  <a:pt x="3732192" y="106263"/>
                </a:lnTo>
                <a:lnTo>
                  <a:pt x="3709478" y="69215"/>
                </a:lnTo>
                <a:lnTo>
                  <a:pt x="36622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63" y="4825"/>
            <a:ext cx="4572635" cy="6853555"/>
          </a:xfrm>
          <a:custGeom>
            <a:avLst/>
            <a:gdLst/>
            <a:ahLst/>
            <a:cxnLst/>
            <a:rect l="l" t="t" r="r" b="b"/>
            <a:pathLst>
              <a:path w="4572635" h="6853555">
                <a:moveTo>
                  <a:pt x="0" y="0"/>
                </a:moveTo>
                <a:lnTo>
                  <a:pt x="3662234" y="0"/>
                </a:lnTo>
                <a:lnTo>
                  <a:pt x="3709478" y="69215"/>
                </a:lnTo>
                <a:lnTo>
                  <a:pt x="3732192" y="106263"/>
                </a:lnTo>
                <a:lnTo>
                  <a:pt x="3754654" y="143709"/>
                </a:lnTo>
                <a:lnTo>
                  <a:pt x="3776864" y="181550"/>
                </a:lnTo>
                <a:lnTo>
                  <a:pt x="3798817" y="219783"/>
                </a:lnTo>
                <a:lnTo>
                  <a:pt x="3820513" y="258402"/>
                </a:lnTo>
                <a:lnTo>
                  <a:pt x="3841950" y="297405"/>
                </a:lnTo>
                <a:lnTo>
                  <a:pt x="3863124" y="336789"/>
                </a:lnTo>
                <a:lnTo>
                  <a:pt x="3884033" y="376549"/>
                </a:lnTo>
                <a:lnTo>
                  <a:pt x="3904677" y="416683"/>
                </a:lnTo>
                <a:lnTo>
                  <a:pt x="3925051" y="457186"/>
                </a:lnTo>
                <a:lnTo>
                  <a:pt x="3945155" y="498055"/>
                </a:lnTo>
                <a:lnTo>
                  <a:pt x="3964985" y="539286"/>
                </a:lnTo>
                <a:lnTo>
                  <a:pt x="3984540" y="580877"/>
                </a:lnTo>
                <a:lnTo>
                  <a:pt x="4003818" y="622823"/>
                </a:lnTo>
                <a:lnTo>
                  <a:pt x="4022815" y="665120"/>
                </a:lnTo>
                <a:lnTo>
                  <a:pt x="4041531" y="707766"/>
                </a:lnTo>
                <a:lnTo>
                  <a:pt x="4059963" y="750756"/>
                </a:lnTo>
                <a:lnTo>
                  <a:pt x="4078108" y="794088"/>
                </a:lnTo>
                <a:lnTo>
                  <a:pt x="4095964" y="837757"/>
                </a:lnTo>
                <a:lnTo>
                  <a:pt x="4113530" y="881760"/>
                </a:lnTo>
                <a:lnTo>
                  <a:pt x="4130802" y="926093"/>
                </a:lnTo>
                <a:lnTo>
                  <a:pt x="4147779" y="970753"/>
                </a:lnTo>
                <a:lnTo>
                  <a:pt x="4164459" y="1015736"/>
                </a:lnTo>
                <a:lnTo>
                  <a:pt x="4180839" y="1061039"/>
                </a:lnTo>
                <a:lnTo>
                  <a:pt x="4196917" y="1106658"/>
                </a:lnTo>
                <a:lnTo>
                  <a:pt x="4212691" y="1152590"/>
                </a:lnTo>
                <a:lnTo>
                  <a:pt x="4228158" y="1198831"/>
                </a:lnTo>
                <a:lnTo>
                  <a:pt x="4243317" y="1245377"/>
                </a:lnTo>
                <a:lnTo>
                  <a:pt x="4258166" y="1292225"/>
                </a:lnTo>
                <a:lnTo>
                  <a:pt x="4272701" y="1339371"/>
                </a:lnTo>
                <a:lnTo>
                  <a:pt x="4286921" y="1386812"/>
                </a:lnTo>
                <a:lnTo>
                  <a:pt x="4300824" y="1434544"/>
                </a:lnTo>
                <a:lnTo>
                  <a:pt x="4314407" y="1482563"/>
                </a:lnTo>
                <a:lnTo>
                  <a:pt x="4327668" y="1530867"/>
                </a:lnTo>
                <a:lnTo>
                  <a:pt x="4340605" y="1579451"/>
                </a:lnTo>
                <a:lnTo>
                  <a:pt x="4353216" y="1628312"/>
                </a:lnTo>
                <a:lnTo>
                  <a:pt x="4365498" y="1677446"/>
                </a:lnTo>
                <a:lnTo>
                  <a:pt x="4377450" y="1726850"/>
                </a:lnTo>
                <a:lnTo>
                  <a:pt x="4389069" y="1776520"/>
                </a:lnTo>
                <a:lnTo>
                  <a:pt x="4400353" y="1826453"/>
                </a:lnTo>
                <a:lnTo>
                  <a:pt x="4411299" y="1876645"/>
                </a:lnTo>
                <a:lnTo>
                  <a:pt x="4421906" y="1927092"/>
                </a:lnTo>
                <a:lnTo>
                  <a:pt x="4432171" y="1977792"/>
                </a:lnTo>
                <a:lnTo>
                  <a:pt x="4442092" y="2028739"/>
                </a:lnTo>
                <a:lnTo>
                  <a:pt x="4451667" y="2079932"/>
                </a:lnTo>
                <a:lnTo>
                  <a:pt x="4460894" y="2131366"/>
                </a:lnTo>
                <a:lnTo>
                  <a:pt x="4469770" y="2183037"/>
                </a:lnTo>
                <a:lnTo>
                  <a:pt x="4478293" y="2234942"/>
                </a:lnTo>
                <a:lnTo>
                  <a:pt x="4486461" y="2287078"/>
                </a:lnTo>
                <a:lnTo>
                  <a:pt x="4494272" y="2339441"/>
                </a:lnTo>
                <a:lnTo>
                  <a:pt x="4501723" y="2392028"/>
                </a:lnTo>
                <a:lnTo>
                  <a:pt x="4508813" y="2444834"/>
                </a:lnTo>
                <a:lnTo>
                  <a:pt x="4515539" y="2497856"/>
                </a:lnTo>
                <a:lnTo>
                  <a:pt x="4521899" y="2551092"/>
                </a:lnTo>
                <a:lnTo>
                  <a:pt x="4527890" y="2604536"/>
                </a:lnTo>
                <a:lnTo>
                  <a:pt x="4533511" y="2658186"/>
                </a:lnTo>
                <a:lnTo>
                  <a:pt x="4538760" y="2712038"/>
                </a:lnTo>
                <a:lnTo>
                  <a:pt x="4543633" y="2766088"/>
                </a:lnTo>
                <a:lnTo>
                  <a:pt x="4548129" y="2820333"/>
                </a:lnTo>
                <a:lnTo>
                  <a:pt x="4552246" y="2874770"/>
                </a:lnTo>
                <a:lnTo>
                  <a:pt x="4555981" y="2929394"/>
                </a:lnTo>
                <a:lnTo>
                  <a:pt x="4559333" y="2984202"/>
                </a:lnTo>
                <a:lnTo>
                  <a:pt x="4562298" y="3039191"/>
                </a:lnTo>
                <a:lnTo>
                  <a:pt x="4564875" y="3094358"/>
                </a:lnTo>
                <a:lnTo>
                  <a:pt x="4567062" y="3149697"/>
                </a:lnTo>
                <a:lnTo>
                  <a:pt x="4568856" y="3205207"/>
                </a:lnTo>
                <a:lnTo>
                  <a:pt x="4570256" y="3260882"/>
                </a:lnTo>
                <a:lnTo>
                  <a:pt x="4571258" y="3316721"/>
                </a:lnTo>
                <a:lnTo>
                  <a:pt x="4571861" y="3372719"/>
                </a:lnTo>
                <a:lnTo>
                  <a:pt x="4572062" y="3428873"/>
                </a:lnTo>
                <a:lnTo>
                  <a:pt x="4571861" y="3485031"/>
                </a:lnTo>
                <a:lnTo>
                  <a:pt x="4571258" y="3541034"/>
                </a:lnTo>
                <a:lnTo>
                  <a:pt x="4570256" y="3596878"/>
                </a:lnTo>
                <a:lnTo>
                  <a:pt x="4568856" y="3652559"/>
                </a:lnTo>
                <a:lnTo>
                  <a:pt x="4567062" y="3708073"/>
                </a:lnTo>
                <a:lnTo>
                  <a:pt x="4564875" y="3763417"/>
                </a:lnTo>
                <a:lnTo>
                  <a:pt x="4562298" y="3818587"/>
                </a:lnTo>
                <a:lnTo>
                  <a:pt x="4559333" y="3873580"/>
                </a:lnTo>
                <a:lnTo>
                  <a:pt x="4555981" y="3928392"/>
                </a:lnTo>
                <a:lnTo>
                  <a:pt x="4552246" y="3983020"/>
                </a:lnTo>
                <a:lnTo>
                  <a:pt x="4548129" y="4037460"/>
                </a:lnTo>
                <a:lnTo>
                  <a:pt x="4543633" y="4091709"/>
                </a:lnTo>
                <a:lnTo>
                  <a:pt x="4538760" y="4145763"/>
                </a:lnTo>
                <a:lnTo>
                  <a:pt x="4533511" y="4199618"/>
                </a:lnTo>
                <a:lnTo>
                  <a:pt x="4527890" y="4253271"/>
                </a:lnTo>
                <a:lnTo>
                  <a:pt x="4521899" y="4306718"/>
                </a:lnTo>
                <a:lnTo>
                  <a:pt x="4515539" y="4359956"/>
                </a:lnTo>
                <a:lnTo>
                  <a:pt x="4508813" y="4412981"/>
                </a:lnTo>
                <a:lnTo>
                  <a:pt x="4501723" y="4465789"/>
                </a:lnTo>
                <a:lnTo>
                  <a:pt x="4494272" y="4518378"/>
                </a:lnTo>
                <a:lnTo>
                  <a:pt x="4486461" y="4570743"/>
                </a:lnTo>
                <a:lnTo>
                  <a:pt x="4478293" y="4622881"/>
                </a:lnTo>
                <a:lnTo>
                  <a:pt x="4469770" y="4674789"/>
                </a:lnTo>
                <a:lnTo>
                  <a:pt x="4460894" y="4726462"/>
                </a:lnTo>
                <a:lnTo>
                  <a:pt x="4451667" y="4777897"/>
                </a:lnTo>
                <a:lnTo>
                  <a:pt x="4442092" y="4829092"/>
                </a:lnTo>
                <a:lnTo>
                  <a:pt x="4432171" y="4880041"/>
                </a:lnTo>
                <a:lnTo>
                  <a:pt x="4421906" y="4930742"/>
                </a:lnTo>
                <a:lnTo>
                  <a:pt x="4411299" y="4981191"/>
                </a:lnTo>
                <a:lnTo>
                  <a:pt x="4400353" y="5031384"/>
                </a:lnTo>
                <a:lnTo>
                  <a:pt x="4389069" y="5081318"/>
                </a:lnTo>
                <a:lnTo>
                  <a:pt x="4377450" y="5130989"/>
                </a:lnTo>
                <a:lnTo>
                  <a:pt x="4365498" y="5180395"/>
                </a:lnTo>
                <a:lnTo>
                  <a:pt x="4353216" y="5229530"/>
                </a:lnTo>
                <a:lnTo>
                  <a:pt x="4340605" y="5278392"/>
                </a:lnTo>
                <a:lnTo>
                  <a:pt x="4327668" y="5326977"/>
                </a:lnTo>
                <a:lnTo>
                  <a:pt x="4314407" y="5375282"/>
                </a:lnTo>
                <a:lnTo>
                  <a:pt x="4300824" y="5423302"/>
                </a:lnTo>
                <a:lnTo>
                  <a:pt x="4286921" y="5471035"/>
                </a:lnTo>
                <a:lnTo>
                  <a:pt x="4272701" y="5518477"/>
                </a:lnTo>
                <a:lnTo>
                  <a:pt x="4258166" y="5565624"/>
                </a:lnTo>
                <a:lnTo>
                  <a:pt x="4243317" y="5612473"/>
                </a:lnTo>
                <a:lnTo>
                  <a:pt x="4228158" y="5659019"/>
                </a:lnTo>
                <a:lnTo>
                  <a:pt x="4212691" y="5705261"/>
                </a:lnTo>
                <a:lnTo>
                  <a:pt x="4196917" y="5751193"/>
                </a:lnTo>
                <a:lnTo>
                  <a:pt x="4180839" y="5796813"/>
                </a:lnTo>
                <a:lnTo>
                  <a:pt x="4164459" y="5842117"/>
                </a:lnTo>
                <a:lnTo>
                  <a:pt x="4147779" y="5887101"/>
                </a:lnTo>
                <a:lnTo>
                  <a:pt x="4130802" y="5931762"/>
                </a:lnTo>
                <a:lnTo>
                  <a:pt x="4113530" y="5976096"/>
                </a:lnTo>
                <a:lnTo>
                  <a:pt x="4095964" y="6020100"/>
                </a:lnTo>
                <a:lnTo>
                  <a:pt x="4078108" y="6063769"/>
                </a:lnTo>
                <a:lnTo>
                  <a:pt x="4059963" y="6107102"/>
                </a:lnTo>
                <a:lnTo>
                  <a:pt x="4041531" y="6150093"/>
                </a:lnTo>
                <a:lnTo>
                  <a:pt x="4022815" y="6192740"/>
                </a:lnTo>
                <a:lnTo>
                  <a:pt x="4003818" y="6235038"/>
                </a:lnTo>
                <a:lnTo>
                  <a:pt x="3984540" y="6276985"/>
                </a:lnTo>
                <a:lnTo>
                  <a:pt x="3964985" y="6318576"/>
                </a:lnTo>
                <a:lnTo>
                  <a:pt x="3945155" y="6359809"/>
                </a:lnTo>
                <a:lnTo>
                  <a:pt x="3925051" y="6400679"/>
                </a:lnTo>
                <a:lnTo>
                  <a:pt x="3904677" y="6441184"/>
                </a:lnTo>
                <a:lnTo>
                  <a:pt x="3884033" y="6481319"/>
                </a:lnTo>
                <a:lnTo>
                  <a:pt x="3863124" y="6521080"/>
                </a:lnTo>
                <a:lnTo>
                  <a:pt x="3841950" y="6560465"/>
                </a:lnTo>
                <a:lnTo>
                  <a:pt x="3820513" y="6599470"/>
                </a:lnTo>
                <a:lnTo>
                  <a:pt x="3798817" y="6638091"/>
                </a:lnTo>
                <a:lnTo>
                  <a:pt x="3776864" y="6676325"/>
                </a:lnTo>
                <a:lnTo>
                  <a:pt x="3754654" y="6714168"/>
                </a:lnTo>
                <a:lnTo>
                  <a:pt x="3732192" y="6751616"/>
                </a:lnTo>
                <a:lnTo>
                  <a:pt x="3709478" y="6788666"/>
                </a:lnTo>
                <a:lnTo>
                  <a:pt x="3665484" y="6853171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63" y="4825"/>
            <a:ext cx="0" cy="1148080"/>
          </a:xfrm>
          <a:custGeom>
            <a:avLst/>
            <a:gdLst/>
            <a:ahLst/>
            <a:cxnLst/>
            <a:rect l="l" t="t" r="r" b="b"/>
            <a:pathLst>
              <a:path h="1148080">
                <a:moveTo>
                  <a:pt x="0" y="0"/>
                </a:moveTo>
                <a:lnTo>
                  <a:pt x="0" y="1147699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3" y="1809750"/>
            <a:ext cx="0" cy="5048250"/>
          </a:xfrm>
          <a:custGeom>
            <a:avLst/>
            <a:gdLst/>
            <a:ahLst/>
            <a:cxnLst/>
            <a:rect l="l" t="t" r="r" b="b"/>
            <a:pathLst>
              <a:path h="5048250">
                <a:moveTo>
                  <a:pt x="0" y="0"/>
                </a:moveTo>
                <a:lnTo>
                  <a:pt x="0" y="5048247"/>
                </a:lnTo>
              </a:path>
            </a:pathLst>
          </a:custGeom>
          <a:ln w="9534">
            <a:solidFill>
              <a:srgbClr val="EEEE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4562475" cy="6858000"/>
          </a:xfrm>
          <a:custGeom>
            <a:avLst/>
            <a:gdLst/>
            <a:ahLst/>
            <a:cxnLst/>
            <a:rect l="l" t="t" r="r" b="b"/>
            <a:pathLst>
              <a:path w="4562475" h="6858000">
                <a:moveTo>
                  <a:pt x="3653282" y="0"/>
                </a:moveTo>
                <a:lnTo>
                  <a:pt x="0" y="0"/>
                </a:lnTo>
                <a:lnTo>
                  <a:pt x="0" y="6857999"/>
                </a:lnTo>
                <a:lnTo>
                  <a:pt x="3653282" y="6857999"/>
                </a:lnTo>
                <a:lnTo>
                  <a:pt x="3700526" y="6788730"/>
                </a:lnTo>
                <a:lnTo>
                  <a:pt x="3723223" y="6751679"/>
                </a:lnTo>
                <a:lnTo>
                  <a:pt x="3745669" y="6714231"/>
                </a:lnTo>
                <a:lnTo>
                  <a:pt x="3767862" y="6676388"/>
                </a:lnTo>
                <a:lnTo>
                  <a:pt x="3789800" y="6638154"/>
                </a:lnTo>
                <a:lnTo>
                  <a:pt x="3811481" y="6599533"/>
                </a:lnTo>
                <a:lnTo>
                  <a:pt x="3832901" y="6560527"/>
                </a:lnTo>
                <a:lnTo>
                  <a:pt x="3854060" y="6521142"/>
                </a:lnTo>
                <a:lnTo>
                  <a:pt x="3874955" y="6481380"/>
                </a:lnTo>
                <a:lnTo>
                  <a:pt x="3895583" y="6441245"/>
                </a:lnTo>
                <a:lnTo>
                  <a:pt x="3915943" y="6400740"/>
                </a:lnTo>
                <a:lnTo>
                  <a:pt x="3936032" y="6359869"/>
                </a:lnTo>
                <a:lnTo>
                  <a:pt x="3955848" y="6318636"/>
                </a:lnTo>
                <a:lnTo>
                  <a:pt x="3975389" y="6277044"/>
                </a:lnTo>
                <a:lnTo>
                  <a:pt x="3994652" y="6235096"/>
                </a:lnTo>
                <a:lnTo>
                  <a:pt x="4013636" y="6192797"/>
                </a:lnTo>
                <a:lnTo>
                  <a:pt x="4032338" y="6150150"/>
                </a:lnTo>
                <a:lnTo>
                  <a:pt x="4050756" y="6107158"/>
                </a:lnTo>
                <a:lnTo>
                  <a:pt x="4068888" y="6063825"/>
                </a:lnTo>
                <a:lnTo>
                  <a:pt x="4086731" y="6020154"/>
                </a:lnTo>
                <a:lnTo>
                  <a:pt x="4104284" y="5976150"/>
                </a:lnTo>
                <a:lnTo>
                  <a:pt x="4121544" y="5931815"/>
                </a:lnTo>
                <a:lnTo>
                  <a:pt x="4138509" y="5887154"/>
                </a:lnTo>
                <a:lnTo>
                  <a:pt x="4155176" y="5842169"/>
                </a:lnTo>
                <a:lnTo>
                  <a:pt x="4171544" y="5796864"/>
                </a:lnTo>
                <a:lnTo>
                  <a:pt x="4187610" y="5751244"/>
                </a:lnTo>
                <a:lnTo>
                  <a:pt x="4203372" y="5705311"/>
                </a:lnTo>
                <a:lnTo>
                  <a:pt x="4218828" y="5659069"/>
                </a:lnTo>
                <a:lnTo>
                  <a:pt x="4233976" y="5612522"/>
                </a:lnTo>
                <a:lnTo>
                  <a:pt x="4248814" y="5565673"/>
                </a:lnTo>
                <a:lnTo>
                  <a:pt x="4263338" y="5518525"/>
                </a:lnTo>
                <a:lnTo>
                  <a:pt x="4277548" y="5471083"/>
                </a:lnTo>
                <a:lnTo>
                  <a:pt x="4291440" y="5423350"/>
                </a:lnTo>
                <a:lnTo>
                  <a:pt x="4305013" y="5375330"/>
                </a:lnTo>
                <a:lnTo>
                  <a:pt x="4318264" y="5327025"/>
                </a:lnTo>
                <a:lnTo>
                  <a:pt x="4331192" y="5278440"/>
                </a:lnTo>
                <a:lnTo>
                  <a:pt x="4343793" y="5229578"/>
                </a:lnTo>
                <a:lnTo>
                  <a:pt x="4356066" y="5180442"/>
                </a:lnTo>
                <a:lnTo>
                  <a:pt x="4368009" y="5131037"/>
                </a:lnTo>
                <a:lnTo>
                  <a:pt x="4379619" y="5081366"/>
                </a:lnTo>
                <a:lnTo>
                  <a:pt x="4390895" y="5031433"/>
                </a:lnTo>
                <a:lnTo>
                  <a:pt x="4401833" y="4981240"/>
                </a:lnTo>
                <a:lnTo>
                  <a:pt x="4412432" y="4930792"/>
                </a:lnTo>
                <a:lnTo>
                  <a:pt x="4422689" y="4880091"/>
                </a:lnTo>
                <a:lnTo>
                  <a:pt x="4432603" y="4829143"/>
                </a:lnTo>
                <a:lnTo>
                  <a:pt x="4442170" y="4777950"/>
                </a:lnTo>
                <a:lnTo>
                  <a:pt x="4451390" y="4726515"/>
                </a:lnTo>
                <a:lnTo>
                  <a:pt x="4460259" y="4674843"/>
                </a:lnTo>
                <a:lnTo>
                  <a:pt x="4468776" y="4622937"/>
                </a:lnTo>
                <a:lnTo>
                  <a:pt x="4476938" y="4570800"/>
                </a:lnTo>
                <a:lnTo>
                  <a:pt x="4484743" y="4518437"/>
                </a:lnTo>
                <a:lnTo>
                  <a:pt x="4492189" y="4465850"/>
                </a:lnTo>
                <a:lnTo>
                  <a:pt x="4499273" y="4413043"/>
                </a:lnTo>
                <a:lnTo>
                  <a:pt x="4505994" y="4360020"/>
                </a:lnTo>
                <a:lnTo>
                  <a:pt x="4512349" y="4306784"/>
                </a:lnTo>
                <a:lnTo>
                  <a:pt x="4518336" y="4253340"/>
                </a:lnTo>
                <a:lnTo>
                  <a:pt x="4523953" y="4199689"/>
                </a:lnTo>
                <a:lnTo>
                  <a:pt x="4529197" y="4145837"/>
                </a:lnTo>
                <a:lnTo>
                  <a:pt x="4534067" y="4091786"/>
                </a:lnTo>
                <a:lnTo>
                  <a:pt x="4538560" y="4037541"/>
                </a:lnTo>
                <a:lnTo>
                  <a:pt x="4542673" y="3983104"/>
                </a:lnTo>
                <a:lnTo>
                  <a:pt x="4546406" y="3928479"/>
                </a:lnTo>
                <a:lnTo>
                  <a:pt x="4549755" y="3873671"/>
                </a:lnTo>
                <a:lnTo>
                  <a:pt x="4552718" y="3818681"/>
                </a:lnTo>
                <a:lnTo>
                  <a:pt x="4555293" y="3763515"/>
                </a:lnTo>
                <a:lnTo>
                  <a:pt x="4557478" y="3708175"/>
                </a:lnTo>
                <a:lnTo>
                  <a:pt x="4559271" y="3652666"/>
                </a:lnTo>
                <a:lnTo>
                  <a:pt x="4560669" y="3596990"/>
                </a:lnTo>
                <a:lnTo>
                  <a:pt x="4561671" y="3541151"/>
                </a:lnTo>
                <a:lnTo>
                  <a:pt x="4562273" y="3485153"/>
                </a:lnTo>
                <a:lnTo>
                  <a:pt x="4562475" y="3429000"/>
                </a:lnTo>
                <a:lnTo>
                  <a:pt x="4562273" y="3372846"/>
                </a:lnTo>
                <a:lnTo>
                  <a:pt x="4561671" y="3316848"/>
                </a:lnTo>
                <a:lnTo>
                  <a:pt x="4560669" y="3261009"/>
                </a:lnTo>
                <a:lnTo>
                  <a:pt x="4559271" y="3205334"/>
                </a:lnTo>
                <a:lnTo>
                  <a:pt x="4557478" y="3149824"/>
                </a:lnTo>
                <a:lnTo>
                  <a:pt x="4555293" y="3094484"/>
                </a:lnTo>
                <a:lnTo>
                  <a:pt x="4552718" y="3039318"/>
                </a:lnTo>
                <a:lnTo>
                  <a:pt x="4549755" y="2984329"/>
                </a:lnTo>
                <a:lnTo>
                  <a:pt x="4546406" y="2929521"/>
                </a:lnTo>
                <a:lnTo>
                  <a:pt x="4542673" y="2874896"/>
                </a:lnTo>
                <a:lnTo>
                  <a:pt x="4538560" y="2820460"/>
                </a:lnTo>
                <a:lnTo>
                  <a:pt x="4534067" y="2766214"/>
                </a:lnTo>
                <a:lnTo>
                  <a:pt x="4529197" y="2712164"/>
                </a:lnTo>
                <a:lnTo>
                  <a:pt x="4523953" y="2658312"/>
                </a:lnTo>
                <a:lnTo>
                  <a:pt x="4518336" y="2604662"/>
                </a:lnTo>
                <a:lnTo>
                  <a:pt x="4512349" y="2551217"/>
                </a:lnTo>
                <a:lnTo>
                  <a:pt x="4505994" y="2497982"/>
                </a:lnTo>
                <a:lnTo>
                  <a:pt x="4499273" y="2444959"/>
                </a:lnTo>
                <a:lnTo>
                  <a:pt x="4492189" y="2392152"/>
                </a:lnTo>
                <a:lnTo>
                  <a:pt x="4484743" y="2339565"/>
                </a:lnTo>
                <a:lnTo>
                  <a:pt x="4476938" y="2287202"/>
                </a:lnTo>
                <a:lnTo>
                  <a:pt x="4468776" y="2235065"/>
                </a:lnTo>
                <a:lnTo>
                  <a:pt x="4460259" y="2183159"/>
                </a:lnTo>
                <a:lnTo>
                  <a:pt x="4451390" y="2131487"/>
                </a:lnTo>
                <a:lnTo>
                  <a:pt x="4442170" y="2080053"/>
                </a:lnTo>
                <a:lnTo>
                  <a:pt x="4432603" y="2028860"/>
                </a:lnTo>
                <a:lnTo>
                  <a:pt x="4422689" y="1977911"/>
                </a:lnTo>
                <a:lnTo>
                  <a:pt x="4412432" y="1927211"/>
                </a:lnTo>
                <a:lnTo>
                  <a:pt x="4401833" y="1876763"/>
                </a:lnTo>
                <a:lnTo>
                  <a:pt x="4390895" y="1826570"/>
                </a:lnTo>
                <a:lnTo>
                  <a:pt x="4379619" y="1776636"/>
                </a:lnTo>
                <a:lnTo>
                  <a:pt x="4368009" y="1726965"/>
                </a:lnTo>
                <a:lnTo>
                  <a:pt x="4356066" y="1677560"/>
                </a:lnTo>
                <a:lnTo>
                  <a:pt x="4343793" y="1628424"/>
                </a:lnTo>
                <a:lnTo>
                  <a:pt x="4331192" y="1579562"/>
                </a:lnTo>
                <a:lnTo>
                  <a:pt x="4318264" y="1530977"/>
                </a:lnTo>
                <a:lnTo>
                  <a:pt x="4305013" y="1482671"/>
                </a:lnTo>
                <a:lnTo>
                  <a:pt x="4291440" y="1434650"/>
                </a:lnTo>
                <a:lnTo>
                  <a:pt x="4277548" y="1386917"/>
                </a:lnTo>
                <a:lnTo>
                  <a:pt x="4263338" y="1339474"/>
                </a:lnTo>
                <a:lnTo>
                  <a:pt x="4248814" y="1292326"/>
                </a:lnTo>
                <a:lnTo>
                  <a:pt x="4233976" y="1245476"/>
                </a:lnTo>
                <a:lnTo>
                  <a:pt x="4218828" y="1198928"/>
                </a:lnTo>
                <a:lnTo>
                  <a:pt x="4203372" y="1152686"/>
                </a:lnTo>
                <a:lnTo>
                  <a:pt x="4187610" y="1106752"/>
                </a:lnTo>
                <a:lnTo>
                  <a:pt x="4171544" y="1061130"/>
                </a:lnTo>
                <a:lnTo>
                  <a:pt x="4155176" y="1015825"/>
                </a:lnTo>
                <a:lnTo>
                  <a:pt x="4138509" y="970839"/>
                </a:lnTo>
                <a:lnTo>
                  <a:pt x="4121544" y="926176"/>
                </a:lnTo>
                <a:lnTo>
                  <a:pt x="4104284" y="881840"/>
                </a:lnTo>
                <a:lnTo>
                  <a:pt x="4086731" y="837835"/>
                </a:lnTo>
                <a:lnTo>
                  <a:pt x="4068888" y="794163"/>
                </a:lnTo>
                <a:lnTo>
                  <a:pt x="4050756" y="750828"/>
                </a:lnTo>
                <a:lnTo>
                  <a:pt x="4032338" y="707835"/>
                </a:lnTo>
                <a:lnTo>
                  <a:pt x="4013636" y="665186"/>
                </a:lnTo>
                <a:lnTo>
                  <a:pt x="3994652" y="622885"/>
                </a:lnTo>
                <a:lnTo>
                  <a:pt x="3975389" y="580935"/>
                </a:lnTo>
                <a:lnTo>
                  <a:pt x="3955848" y="539341"/>
                </a:lnTo>
                <a:lnTo>
                  <a:pt x="3936032" y="498106"/>
                </a:lnTo>
                <a:lnTo>
                  <a:pt x="3915943" y="457233"/>
                </a:lnTo>
                <a:lnTo>
                  <a:pt x="3895583" y="416726"/>
                </a:lnTo>
                <a:lnTo>
                  <a:pt x="3874955" y="376588"/>
                </a:lnTo>
                <a:lnTo>
                  <a:pt x="3854060" y="336823"/>
                </a:lnTo>
                <a:lnTo>
                  <a:pt x="3832901" y="297435"/>
                </a:lnTo>
                <a:lnTo>
                  <a:pt x="3811481" y="258427"/>
                </a:lnTo>
                <a:lnTo>
                  <a:pt x="3789800" y="219803"/>
                </a:lnTo>
                <a:lnTo>
                  <a:pt x="3767862" y="181566"/>
                </a:lnTo>
                <a:lnTo>
                  <a:pt x="3745669" y="143720"/>
                </a:lnTo>
                <a:lnTo>
                  <a:pt x="3723223" y="106268"/>
                </a:lnTo>
                <a:lnTo>
                  <a:pt x="3700526" y="69215"/>
                </a:lnTo>
                <a:lnTo>
                  <a:pt x="36532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62915" y="984567"/>
            <a:ext cx="3372485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0770" marR="5080" indent="-106807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000000"/>
                </a:solidFill>
              </a:rPr>
              <a:t>Reintegration </a:t>
            </a:r>
            <a:r>
              <a:rPr sz="3000" spc="-10" dirty="0">
                <a:solidFill>
                  <a:srgbClr val="000000"/>
                </a:solidFill>
              </a:rPr>
              <a:t>of </a:t>
            </a:r>
            <a:r>
              <a:rPr sz="3000" spc="-15" dirty="0">
                <a:solidFill>
                  <a:srgbClr val="000000"/>
                </a:solidFill>
              </a:rPr>
              <a:t>Child  </a:t>
            </a:r>
            <a:r>
              <a:rPr sz="3000" spc="-20" dirty="0">
                <a:solidFill>
                  <a:srgbClr val="000000"/>
                </a:solidFill>
              </a:rPr>
              <a:t>Soldiers</a:t>
            </a:r>
            <a:endParaRPr sz="3000"/>
          </a:p>
        </p:txBody>
      </p:sp>
      <p:sp>
        <p:nvSpPr>
          <p:cNvPr id="11" name="object 11"/>
          <p:cNvSpPr/>
          <p:nvPr/>
        </p:nvSpPr>
        <p:spPr>
          <a:xfrm>
            <a:off x="0" y="1152525"/>
            <a:ext cx="95250" cy="657225"/>
          </a:xfrm>
          <a:custGeom>
            <a:avLst/>
            <a:gdLst/>
            <a:ahLst/>
            <a:cxnLst/>
            <a:rect l="l" t="t" r="r" b="b"/>
            <a:pathLst>
              <a:path w="95250" h="657225">
                <a:moveTo>
                  <a:pt x="0" y="657225"/>
                </a:moveTo>
                <a:lnTo>
                  <a:pt x="95250" y="657225"/>
                </a:lnTo>
                <a:lnTo>
                  <a:pt x="95250" y="0"/>
                </a:lnTo>
                <a:lnTo>
                  <a:pt x="0" y="0"/>
                </a:lnTo>
                <a:lnTo>
                  <a:pt x="0" y="65722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3375" y="2190750"/>
            <a:ext cx="3676650" cy="19050"/>
          </a:xfrm>
          <a:custGeom>
            <a:avLst/>
            <a:gdLst/>
            <a:ahLst/>
            <a:cxnLst/>
            <a:rect l="l" t="t" r="r" b="b"/>
            <a:pathLst>
              <a:path w="3676650" h="19050">
                <a:moveTo>
                  <a:pt x="0" y="19050"/>
                </a:moveTo>
                <a:lnTo>
                  <a:pt x="3676650" y="19050"/>
                </a:lnTo>
                <a:lnTo>
                  <a:pt x="367665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3375" y="2190750"/>
            <a:ext cx="3676650" cy="19050"/>
          </a:xfrm>
          <a:custGeom>
            <a:avLst/>
            <a:gdLst/>
            <a:ahLst/>
            <a:cxnLst/>
            <a:rect l="l" t="t" r="r" b="b"/>
            <a:pathLst>
              <a:path w="3676650" h="19050">
                <a:moveTo>
                  <a:pt x="0" y="19050"/>
                </a:moveTo>
                <a:lnTo>
                  <a:pt x="3676650" y="19050"/>
                </a:lnTo>
                <a:lnTo>
                  <a:pt x="3676650" y="0"/>
                </a:lnTo>
                <a:lnTo>
                  <a:pt x="0" y="0"/>
                </a:lnTo>
                <a:lnTo>
                  <a:pt x="0" y="1905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5290" y="2491676"/>
            <a:ext cx="3460115" cy="32785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sz="1500" spc="-10" dirty="0">
                <a:latin typeface="Calibri"/>
                <a:cs typeface="Calibri"/>
              </a:rPr>
              <a:t>2015 </a:t>
            </a:r>
            <a:r>
              <a:rPr sz="1500" dirty="0">
                <a:latin typeface="Calibri"/>
                <a:cs typeface="Calibri"/>
              </a:rPr>
              <a:t>-</a:t>
            </a:r>
            <a:r>
              <a:rPr sz="1500" spc="5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2020</a:t>
            </a:r>
            <a:endParaRPr sz="1500" dirty="0">
              <a:latin typeface="Calibri"/>
              <a:cs typeface="Calibri"/>
            </a:endParaRPr>
          </a:p>
          <a:p>
            <a:pPr marL="355600" marR="7620" indent="-343535">
              <a:lnSpc>
                <a:spcPct val="803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10" dirty="0">
                <a:latin typeface="Calibri"/>
                <a:cs typeface="Calibri"/>
              </a:rPr>
              <a:t>Hundreds </a:t>
            </a:r>
            <a:r>
              <a:rPr sz="1500" spc="15" dirty="0">
                <a:latin typeface="Calibri"/>
                <a:cs typeface="Calibri"/>
              </a:rPr>
              <a:t>of </a:t>
            </a:r>
            <a:r>
              <a:rPr sz="1500" dirty="0">
                <a:latin typeface="Calibri"/>
                <a:cs typeface="Calibri"/>
              </a:rPr>
              <a:t>Yazidi </a:t>
            </a:r>
            <a:r>
              <a:rPr sz="1500" spc="10" dirty="0">
                <a:latin typeface="Calibri"/>
                <a:cs typeface="Calibri"/>
              </a:rPr>
              <a:t>boys </a:t>
            </a:r>
            <a:r>
              <a:rPr sz="1500" spc="5" dirty="0">
                <a:latin typeface="Calibri"/>
                <a:cs typeface="Calibri"/>
              </a:rPr>
              <a:t>captured </a:t>
            </a:r>
            <a:r>
              <a:rPr sz="1500" spc="10" dirty="0">
                <a:latin typeface="Calibri"/>
                <a:cs typeface="Calibri"/>
              </a:rPr>
              <a:t>in  </a:t>
            </a:r>
            <a:r>
              <a:rPr sz="1500" spc="-10" dirty="0">
                <a:latin typeface="Calibri"/>
                <a:cs typeface="Calibri"/>
              </a:rPr>
              <a:t>2014 </a:t>
            </a:r>
            <a:r>
              <a:rPr sz="1500" spc="-5" dirty="0">
                <a:latin typeface="Calibri"/>
                <a:cs typeface="Calibri"/>
              </a:rPr>
              <a:t>were </a:t>
            </a:r>
            <a:r>
              <a:rPr sz="1500" spc="10" dirty="0">
                <a:latin typeface="Calibri"/>
                <a:cs typeface="Calibri"/>
              </a:rPr>
              <a:t>separated </a:t>
            </a:r>
            <a:r>
              <a:rPr sz="1500" spc="5" dirty="0">
                <a:latin typeface="Calibri"/>
                <a:cs typeface="Calibri"/>
              </a:rPr>
              <a:t>from </a:t>
            </a:r>
            <a:r>
              <a:rPr sz="1500" spc="15" dirty="0">
                <a:latin typeface="Calibri"/>
                <a:cs typeface="Calibri"/>
              </a:rPr>
              <a:t>their  </a:t>
            </a:r>
            <a:r>
              <a:rPr sz="1500" spc="10" dirty="0">
                <a:latin typeface="Calibri"/>
                <a:cs typeface="Calibri"/>
              </a:rPr>
              <a:t>families </a:t>
            </a:r>
            <a:r>
              <a:rPr sz="1500" spc="15" dirty="0">
                <a:latin typeface="Calibri"/>
                <a:cs typeface="Calibri"/>
              </a:rPr>
              <a:t>and </a:t>
            </a:r>
            <a:r>
              <a:rPr sz="1500" spc="10" dirty="0">
                <a:latin typeface="Calibri"/>
                <a:cs typeface="Calibri"/>
              </a:rPr>
              <a:t>brought </a:t>
            </a:r>
            <a:r>
              <a:rPr sz="1500" spc="5" dirty="0">
                <a:latin typeface="Calibri"/>
                <a:cs typeface="Calibri"/>
              </a:rPr>
              <a:t>to </a:t>
            </a:r>
            <a:r>
              <a:rPr sz="1500" spc="-5" dirty="0">
                <a:latin typeface="Calibri"/>
                <a:cs typeface="Calibri"/>
              </a:rPr>
              <a:t>ISIS </a:t>
            </a:r>
            <a:r>
              <a:rPr sz="1500" spc="20" dirty="0">
                <a:latin typeface="Calibri"/>
                <a:cs typeface="Calibri"/>
              </a:rPr>
              <a:t>training  </a:t>
            </a:r>
            <a:r>
              <a:rPr sz="1500" dirty="0">
                <a:latin typeface="Calibri"/>
                <a:cs typeface="Calibri"/>
              </a:rPr>
              <a:t>centers. </a:t>
            </a:r>
            <a:r>
              <a:rPr sz="1500" spc="5" dirty="0">
                <a:latin typeface="Calibri"/>
                <a:cs typeface="Calibri"/>
              </a:rPr>
              <a:t>There, </a:t>
            </a:r>
            <a:r>
              <a:rPr sz="1500" spc="10" dirty="0">
                <a:latin typeface="Calibri"/>
                <a:cs typeface="Calibri"/>
              </a:rPr>
              <a:t>they</a:t>
            </a:r>
            <a:r>
              <a:rPr sz="1500" spc="-2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were </a:t>
            </a:r>
            <a:r>
              <a:rPr sz="1500" spc="5" dirty="0">
                <a:latin typeface="Calibri"/>
                <a:cs typeface="Calibri"/>
              </a:rPr>
              <a:t>indoctrinated  </a:t>
            </a:r>
            <a:r>
              <a:rPr sz="1500" spc="10" dirty="0">
                <a:latin typeface="Calibri"/>
                <a:cs typeface="Calibri"/>
              </a:rPr>
              <a:t>in </a:t>
            </a: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spc="-5" dirty="0">
                <a:latin typeface="Calibri"/>
                <a:cs typeface="Calibri"/>
              </a:rPr>
              <a:t>group’s </a:t>
            </a:r>
            <a:r>
              <a:rPr sz="1500" dirty="0">
                <a:latin typeface="Calibri"/>
                <a:cs typeface="Calibri"/>
              </a:rPr>
              <a:t>ideology, </a:t>
            </a:r>
            <a:r>
              <a:rPr sz="1500" spc="-5" dirty="0">
                <a:latin typeface="Calibri"/>
                <a:cs typeface="Calibri"/>
              </a:rPr>
              <a:t>given </a:t>
            </a:r>
            <a:r>
              <a:rPr sz="1500" spc="15" dirty="0">
                <a:latin typeface="Calibri"/>
                <a:cs typeface="Calibri"/>
              </a:rPr>
              <a:t>military  </a:t>
            </a:r>
            <a:r>
              <a:rPr sz="1500" spc="10" dirty="0">
                <a:latin typeface="Calibri"/>
                <a:cs typeface="Calibri"/>
              </a:rPr>
              <a:t>training, </a:t>
            </a:r>
            <a:r>
              <a:rPr sz="1500" spc="15" dirty="0">
                <a:latin typeface="Calibri"/>
                <a:cs typeface="Calibri"/>
              </a:rPr>
              <a:t>and </a:t>
            </a:r>
            <a:r>
              <a:rPr sz="1500" spc="-5" dirty="0">
                <a:latin typeface="Calibri"/>
                <a:cs typeface="Calibri"/>
              </a:rPr>
              <a:t>forced </a:t>
            </a:r>
            <a:r>
              <a:rPr sz="1500" spc="5" dirty="0">
                <a:latin typeface="Calibri"/>
                <a:cs typeface="Calibri"/>
              </a:rPr>
              <a:t>to </a:t>
            </a:r>
            <a:r>
              <a:rPr sz="1500" dirty="0">
                <a:latin typeface="Calibri"/>
                <a:cs typeface="Calibri"/>
              </a:rPr>
              <a:t>fight </a:t>
            </a:r>
            <a:r>
              <a:rPr sz="1500" spc="5" dirty="0">
                <a:latin typeface="Calibri"/>
                <a:cs typeface="Calibri"/>
              </a:rPr>
              <a:t>for </a:t>
            </a:r>
            <a:r>
              <a:rPr sz="1500" spc="15" dirty="0">
                <a:latin typeface="Calibri"/>
                <a:cs typeface="Calibri"/>
              </a:rPr>
              <a:t>the  </a:t>
            </a:r>
            <a:r>
              <a:rPr sz="1500" spc="10" dirty="0">
                <a:latin typeface="Calibri"/>
                <a:cs typeface="Calibri"/>
              </a:rPr>
              <a:t>group. </a:t>
            </a:r>
            <a:r>
              <a:rPr sz="1500" spc="15" dirty="0">
                <a:latin typeface="Calibri"/>
                <a:cs typeface="Calibri"/>
              </a:rPr>
              <a:t>The </a:t>
            </a:r>
            <a:r>
              <a:rPr sz="1500" dirty="0">
                <a:latin typeface="Calibri"/>
                <a:cs typeface="Calibri"/>
              </a:rPr>
              <a:t>UN </a:t>
            </a:r>
            <a:r>
              <a:rPr sz="1500" spc="15" dirty="0">
                <a:latin typeface="Calibri"/>
                <a:cs typeface="Calibri"/>
              </a:rPr>
              <a:t>has </a:t>
            </a:r>
            <a:r>
              <a:rPr sz="1500" spc="10" dirty="0">
                <a:latin typeface="Calibri"/>
                <a:cs typeface="Calibri"/>
              </a:rPr>
              <a:t>denounced </a:t>
            </a:r>
            <a:r>
              <a:rPr sz="1500" spc="-10" dirty="0">
                <a:latin typeface="Calibri"/>
                <a:cs typeface="Calibri"/>
              </a:rPr>
              <a:t>ISIS'  </a:t>
            </a:r>
            <a:r>
              <a:rPr sz="1500" spc="5" dirty="0">
                <a:latin typeface="Calibri"/>
                <a:cs typeface="Calibri"/>
              </a:rPr>
              <a:t>recruitment </a:t>
            </a:r>
            <a:r>
              <a:rPr sz="1500" spc="15" dirty="0">
                <a:latin typeface="Calibri"/>
                <a:cs typeface="Calibri"/>
              </a:rPr>
              <a:t>of </a:t>
            </a:r>
            <a:r>
              <a:rPr sz="1500" spc="5" dirty="0">
                <a:latin typeface="Calibri"/>
                <a:cs typeface="Calibri"/>
              </a:rPr>
              <a:t>children </a:t>
            </a:r>
            <a:r>
              <a:rPr sz="1500" spc="10" dirty="0">
                <a:latin typeface="Calibri"/>
                <a:cs typeface="Calibri"/>
              </a:rPr>
              <a:t>in </a:t>
            </a:r>
            <a:r>
              <a:rPr sz="1500" spc="15" dirty="0">
                <a:latin typeface="Calibri"/>
                <a:cs typeface="Calibri"/>
              </a:rPr>
              <a:t>the  </a:t>
            </a:r>
            <a:r>
              <a:rPr sz="1500" spc="10" dirty="0">
                <a:latin typeface="Calibri"/>
                <a:cs typeface="Calibri"/>
              </a:rPr>
              <a:t>territories it</a:t>
            </a:r>
            <a:r>
              <a:rPr sz="1500" spc="-210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controls.</a:t>
            </a:r>
            <a:endParaRPr sz="1500" dirty="0">
              <a:latin typeface="Calibri"/>
              <a:cs typeface="Calibri"/>
            </a:endParaRPr>
          </a:p>
          <a:p>
            <a:pPr marL="355600" marR="5080" indent="-343535">
              <a:lnSpc>
                <a:spcPct val="800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spc="10" dirty="0">
                <a:latin typeface="Calibri"/>
                <a:cs typeface="Calibri"/>
              </a:rPr>
              <a:t>These </a:t>
            </a:r>
            <a:r>
              <a:rPr sz="1500" spc="5" dirty="0">
                <a:latin typeface="Calibri"/>
                <a:cs typeface="Calibri"/>
              </a:rPr>
              <a:t>child </a:t>
            </a:r>
            <a:r>
              <a:rPr sz="1500" spc="15" dirty="0">
                <a:latin typeface="Calibri"/>
                <a:cs typeface="Calibri"/>
              </a:rPr>
              <a:t>soldiers </a:t>
            </a:r>
            <a:r>
              <a:rPr sz="1500" spc="5" dirty="0">
                <a:latin typeface="Calibri"/>
                <a:cs typeface="Calibri"/>
              </a:rPr>
              <a:t>need reintegration  programs for </a:t>
            </a:r>
            <a:r>
              <a:rPr sz="1500" spc="10" dirty="0">
                <a:latin typeface="Calibri"/>
                <a:cs typeface="Calibri"/>
              </a:rPr>
              <a:t>rehabilitation </a:t>
            </a:r>
            <a:r>
              <a:rPr sz="1500" spc="5" dirty="0">
                <a:latin typeface="Calibri"/>
                <a:cs typeface="Calibri"/>
              </a:rPr>
              <a:t>after </a:t>
            </a:r>
            <a:r>
              <a:rPr sz="1500" spc="15" dirty="0">
                <a:latin typeface="Calibri"/>
                <a:cs typeface="Calibri"/>
              </a:rPr>
              <a:t>the  </a:t>
            </a:r>
            <a:r>
              <a:rPr sz="1500" spc="10" dirty="0">
                <a:latin typeface="Calibri"/>
                <a:cs typeface="Calibri"/>
              </a:rPr>
              <a:t>hyper-violent </a:t>
            </a:r>
            <a:r>
              <a:rPr sz="1500" dirty="0">
                <a:latin typeface="Calibri"/>
                <a:cs typeface="Calibri"/>
              </a:rPr>
              <a:t>environment </a:t>
            </a:r>
            <a:r>
              <a:rPr sz="1500" spc="10" dirty="0">
                <a:latin typeface="Calibri"/>
                <a:cs typeface="Calibri"/>
              </a:rPr>
              <a:t>they </a:t>
            </a:r>
            <a:r>
              <a:rPr sz="1500" spc="-5" dirty="0">
                <a:latin typeface="Calibri"/>
                <a:cs typeface="Calibri"/>
              </a:rPr>
              <a:t>were  </a:t>
            </a:r>
            <a:r>
              <a:rPr sz="1500" spc="10" dirty="0">
                <a:latin typeface="Calibri"/>
                <a:cs typeface="Calibri"/>
              </a:rPr>
              <a:t>exposed </a:t>
            </a:r>
            <a:r>
              <a:rPr sz="1500" spc="15" dirty="0">
                <a:latin typeface="Calibri"/>
                <a:cs typeface="Calibri"/>
              </a:rPr>
              <a:t>to. </a:t>
            </a:r>
            <a:r>
              <a:rPr sz="1500" spc="10" dirty="0">
                <a:latin typeface="Calibri"/>
                <a:cs typeface="Calibri"/>
              </a:rPr>
              <a:t>Many </a:t>
            </a:r>
            <a:r>
              <a:rPr sz="1500" spc="15" dirty="0">
                <a:latin typeface="Calibri"/>
                <a:cs typeface="Calibri"/>
              </a:rPr>
              <a:t>have </a:t>
            </a:r>
            <a:r>
              <a:rPr sz="1500" spc="5" dirty="0">
                <a:latin typeface="Calibri"/>
                <a:cs typeface="Calibri"/>
              </a:rPr>
              <a:t>been </a:t>
            </a:r>
            <a:r>
              <a:rPr sz="1500" dirty="0">
                <a:latin typeface="Calibri"/>
                <a:cs typeface="Calibri"/>
              </a:rPr>
              <a:t>rejected  </a:t>
            </a:r>
            <a:r>
              <a:rPr sz="1500" spc="15" dirty="0">
                <a:latin typeface="Calibri"/>
                <a:cs typeface="Calibri"/>
              </a:rPr>
              <a:t>and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isolated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by</a:t>
            </a:r>
            <a:r>
              <a:rPr sz="1500" spc="-125" dirty="0">
                <a:latin typeface="Calibri"/>
                <a:cs typeface="Calibri"/>
              </a:rPr>
              <a:t> </a:t>
            </a:r>
            <a:r>
              <a:rPr sz="1500" spc="15" dirty="0">
                <a:latin typeface="Calibri"/>
                <a:cs typeface="Calibri"/>
              </a:rPr>
              <a:t>their</a:t>
            </a:r>
            <a:r>
              <a:rPr sz="1500" spc="-114" dirty="0">
                <a:latin typeface="Calibri"/>
                <a:cs typeface="Calibri"/>
              </a:rPr>
              <a:t> </a:t>
            </a:r>
            <a:r>
              <a:rPr sz="1500" spc="10" dirty="0">
                <a:latin typeface="Calibri"/>
                <a:cs typeface="Calibri"/>
              </a:rPr>
              <a:t>families</a:t>
            </a:r>
            <a:r>
              <a:rPr sz="1500" spc="-105" dirty="0">
                <a:latin typeface="Calibri"/>
                <a:cs typeface="Calibri"/>
              </a:rPr>
              <a:t> </a:t>
            </a:r>
            <a:r>
              <a:rPr sz="1500" spc="20" dirty="0">
                <a:latin typeface="Calibri"/>
                <a:cs typeface="Calibri"/>
              </a:rPr>
              <a:t>upon</a:t>
            </a:r>
            <a:r>
              <a:rPr sz="1500" spc="-8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their  </a:t>
            </a:r>
            <a:r>
              <a:rPr sz="1500" spc="10" dirty="0">
                <a:latin typeface="Calibri"/>
                <a:cs typeface="Calibri"/>
              </a:rPr>
              <a:t>liberation, </a:t>
            </a:r>
            <a:r>
              <a:rPr sz="1500" spc="5" dirty="0">
                <a:latin typeface="Calibri"/>
                <a:cs typeface="Calibri"/>
              </a:rPr>
              <a:t>worsening </a:t>
            </a:r>
            <a:r>
              <a:rPr sz="1500" spc="15" dirty="0">
                <a:latin typeface="Calibri"/>
                <a:cs typeface="Calibri"/>
              </a:rPr>
              <a:t>their </a:t>
            </a:r>
            <a:r>
              <a:rPr sz="1500" spc="10" dirty="0">
                <a:latin typeface="Calibri"/>
                <a:cs typeface="Calibri"/>
              </a:rPr>
              <a:t>mental  </a:t>
            </a:r>
            <a:r>
              <a:rPr sz="1500" spc="20" dirty="0">
                <a:latin typeface="Calibri"/>
                <a:cs typeface="Calibri"/>
              </a:rPr>
              <a:t>health.</a:t>
            </a:r>
            <a:endParaRPr sz="1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037" y="4462462"/>
            <a:ext cx="8582025" cy="1847850"/>
          </a:xfrm>
          <a:custGeom>
            <a:avLst/>
            <a:gdLst/>
            <a:ahLst/>
            <a:cxnLst/>
            <a:rect l="l" t="t" r="r" b="b"/>
            <a:pathLst>
              <a:path w="8582025" h="1847850">
                <a:moveTo>
                  <a:pt x="0" y="1847850"/>
                </a:moveTo>
                <a:lnTo>
                  <a:pt x="8582025" y="1847850"/>
                </a:lnTo>
                <a:lnTo>
                  <a:pt x="8582025" y="0"/>
                </a:lnTo>
                <a:lnTo>
                  <a:pt x="0" y="0"/>
                </a:lnTo>
                <a:lnTo>
                  <a:pt x="0" y="18478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125" y="4400550"/>
            <a:ext cx="8705850" cy="1971675"/>
          </a:xfrm>
          <a:custGeom>
            <a:avLst/>
            <a:gdLst/>
            <a:ahLst/>
            <a:cxnLst/>
            <a:rect l="l" t="t" r="r" b="b"/>
            <a:pathLst>
              <a:path w="8705850" h="1971675">
                <a:moveTo>
                  <a:pt x="8643874" y="0"/>
                </a:moveTo>
                <a:lnTo>
                  <a:pt x="61912" y="0"/>
                </a:lnTo>
                <a:lnTo>
                  <a:pt x="37815" y="4859"/>
                </a:lnTo>
                <a:lnTo>
                  <a:pt x="18135" y="18113"/>
                </a:lnTo>
                <a:lnTo>
                  <a:pt x="4866" y="37772"/>
                </a:lnTo>
                <a:lnTo>
                  <a:pt x="0" y="61849"/>
                </a:lnTo>
                <a:lnTo>
                  <a:pt x="0" y="1909762"/>
                </a:lnTo>
                <a:lnTo>
                  <a:pt x="4866" y="1933859"/>
                </a:lnTo>
                <a:lnTo>
                  <a:pt x="18135" y="1953539"/>
                </a:lnTo>
                <a:lnTo>
                  <a:pt x="37815" y="1966808"/>
                </a:lnTo>
                <a:lnTo>
                  <a:pt x="61912" y="1971675"/>
                </a:lnTo>
                <a:lnTo>
                  <a:pt x="8643874" y="1971675"/>
                </a:lnTo>
                <a:lnTo>
                  <a:pt x="8668023" y="1966808"/>
                </a:lnTo>
                <a:lnTo>
                  <a:pt x="8687720" y="1953539"/>
                </a:lnTo>
                <a:lnTo>
                  <a:pt x="8692190" y="1946910"/>
                </a:lnTo>
                <a:lnTo>
                  <a:pt x="61912" y="1946910"/>
                </a:lnTo>
                <a:lnTo>
                  <a:pt x="47455" y="1943989"/>
                </a:lnTo>
                <a:lnTo>
                  <a:pt x="35647" y="1936027"/>
                </a:lnTo>
                <a:lnTo>
                  <a:pt x="27685" y="1924219"/>
                </a:lnTo>
                <a:lnTo>
                  <a:pt x="24764" y="1909762"/>
                </a:lnTo>
                <a:lnTo>
                  <a:pt x="24764" y="61849"/>
                </a:lnTo>
                <a:lnTo>
                  <a:pt x="27685" y="47428"/>
                </a:lnTo>
                <a:lnTo>
                  <a:pt x="35647" y="35639"/>
                </a:lnTo>
                <a:lnTo>
                  <a:pt x="47455" y="27684"/>
                </a:lnTo>
                <a:lnTo>
                  <a:pt x="61912" y="24764"/>
                </a:lnTo>
                <a:lnTo>
                  <a:pt x="8692209" y="24764"/>
                </a:lnTo>
                <a:lnTo>
                  <a:pt x="8687720" y="18113"/>
                </a:lnTo>
                <a:lnTo>
                  <a:pt x="8668023" y="4859"/>
                </a:lnTo>
                <a:lnTo>
                  <a:pt x="8643874" y="0"/>
                </a:lnTo>
                <a:close/>
              </a:path>
              <a:path w="8705850" h="1971675">
                <a:moveTo>
                  <a:pt x="8692209" y="24764"/>
                </a:moveTo>
                <a:lnTo>
                  <a:pt x="8643874" y="24764"/>
                </a:lnTo>
                <a:lnTo>
                  <a:pt x="8658367" y="27684"/>
                </a:lnTo>
                <a:lnTo>
                  <a:pt x="8670194" y="35639"/>
                </a:lnTo>
                <a:lnTo>
                  <a:pt x="8678164" y="47428"/>
                </a:lnTo>
                <a:lnTo>
                  <a:pt x="8681085" y="61849"/>
                </a:lnTo>
                <a:lnTo>
                  <a:pt x="8681085" y="1909762"/>
                </a:lnTo>
                <a:lnTo>
                  <a:pt x="8678164" y="1924219"/>
                </a:lnTo>
                <a:lnTo>
                  <a:pt x="8670194" y="1936027"/>
                </a:lnTo>
                <a:lnTo>
                  <a:pt x="8658367" y="1943989"/>
                </a:lnTo>
                <a:lnTo>
                  <a:pt x="8643874" y="1946910"/>
                </a:lnTo>
                <a:lnTo>
                  <a:pt x="8692190" y="1946910"/>
                </a:lnTo>
                <a:lnTo>
                  <a:pt x="8700988" y="1933859"/>
                </a:lnTo>
                <a:lnTo>
                  <a:pt x="8705850" y="1909762"/>
                </a:lnTo>
                <a:lnTo>
                  <a:pt x="8705850" y="61849"/>
                </a:lnTo>
                <a:lnTo>
                  <a:pt x="8700988" y="37772"/>
                </a:lnTo>
                <a:lnTo>
                  <a:pt x="8692209" y="24764"/>
                </a:lnTo>
                <a:close/>
              </a:path>
              <a:path w="8705850" h="1971675">
                <a:moveTo>
                  <a:pt x="8650732" y="49530"/>
                </a:moveTo>
                <a:lnTo>
                  <a:pt x="55079" y="49530"/>
                </a:lnTo>
                <a:lnTo>
                  <a:pt x="49529" y="55118"/>
                </a:lnTo>
                <a:lnTo>
                  <a:pt x="49529" y="1916595"/>
                </a:lnTo>
                <a:lnTo>
                  <a:pt x="55079" y="1922145"/>
                </a:lnTo>
                <a:lnTo>
                  <a:pt x="8650732" y="1922145"/>
                </a:lnTo>
                <a:lnTo>
                  <a:pt x="8656320" y="1916595"/>
                </a:lnTo>
                <a:lnTo>
                  <a:pt x="8656320" y="1847850"/>
                </a:lnTo>
                <a:lnTo>
                  <a:pt x="123825" y="1847850"/>
                </a:lnTo>
                <a:lnTo>
                  <a:pt x="123825" y="123825"/>
                </a:lnTo>
                <a:lnTo>
                  <a:pt x="8656320" y="123825"/>
                </a:lnTo>
                <a:lnTo>
                  <a:pt x="8656320" y="55118"/>
                </a:lnTo>
                <a:lnTo>
                  <a:pt x="8650732" y="49530"/>
                </a:lnTo>
                <a:close/>
              </a:path>
              <a:path w="8705850" h="1971675">
                <a:moveTo>
                  <a:pt x="8656320" y="123825"/>
                </a:moveTo>
                <a:lnTo>
                  <a:pt x="8582025" y="123825"/>
                </a:lnTo>
                <a:lnTo>
                  <a:pt x="8582025" y="1847850"/>
                </a:lnTo>
                <a:lnTo>
                  <a:pt x="8656320" y="1847850"/>
                </a:lnTo>
                <a:lnTo>
                  <a:pt x="8656320" y="12382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0612" y="4948301"/>
            <a:ext cx="2242185" cy="82740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130"/>
              </a:spcBef>
            </a:pPr>
            <a:r>
              <a:rPr sz="2600" spc="-25" dirty="0">
                <a:solidFill>
                  <a:srgbClr val="FFFFFF"/>
                </a:solidFill>
                <a:latin typeface="Calibri"/>
                <a:cs typeface="Calibri"/>
              </a:rPr>
              <a:t>Turkey's</a:t>
            </a:r>
            <a:r>
              <a:rPr sz="26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spc="10" dirty="0">
                <a:solidFill>
                  <a:srgbClr val="FFFFFF"/>
                </a:solidFill>
                <a:latin typeface="Calibri"/>
                <a:cs typeface="Calibri"/>
              </a:rPr>
              <a:t>Military</a:t>
            </a:r>
            <a:endParaRPr sz="2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35"/>
              </a:spcBef>
            </a:pPr>
            <a:r>
              <a:rPr sz="26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600" spc="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600" spc="-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6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600" spc="-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600" spc="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600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600" spc="1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6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275" y="352425"/>
            <a:ext cx="4171950" cy="3752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6300" y="352425"/>
            <a:ext cx="4162425" cy="3752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52825" y="4686300"/>
            <a:ext cx="0" cy="1371600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72854" y="4583314"/>
            <a:ext cx="4672330" cy="160614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>
              <a:lnSpc>
                <a:spcPct val="79700"/>
              </a:lnSpc>
              <a:spcBef>
                <a:spcPts val="395"/>
              </a:spcBef>
              <a:tabLst>
                <a:tab pos="355600" algn="l"/>
                <a:tab pos="356235" algn="l"/>
              </a:tabLst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2018,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Turkish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military invaded Syria's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northern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region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Afrin,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which was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largely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populated by Kurds,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Yazidis,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Christians,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other minority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groups. As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result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of the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Turkish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incursion (Operation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Olive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Branch),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thousands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Yazidis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fled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from the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22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villages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inhabited.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 areas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under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Turkey’s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control,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civilians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subjected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to horrific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crimes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against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humanity.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These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crimes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included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forced conversion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Islam,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rape 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girls,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humiliation and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torture,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arbitrary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incarceration,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forced</a:t>
            </a:r>
            <a:r>
              <a:rPr sz="1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displacement.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46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5937885" marR="5080" indent="-715010">
              <a:lnSpc>
                <a:spcPts val="4730"/>
              </a:lnSpc>
              <a:spcBef>
                <a:spcPts val="745"/>
              </a:spcBef>
            </a:pPr>
            <a:r>
              <a:rPr spc="-5" dirty="0"/>
              <a:t>Mass</a:t>
            </a:r>
            <a:r>
              <a:rPr spc="-35" dirty="0"/>
              <a:t> </a:t>
            </a:r>
            <a:r>
              <a:rPr spc="-30" dirty="0"/>
              <a:t>Graves  </a:t>
            </a:r>
            <a:r>
              <a:rPr spc="-10" dirty="0"/>
              <a:t>Found</a:t>
            </a:r>
          </a:p>
        </p:txBody>
      </p:sp>
      <p:sp>
        <p:nvSpPr>
          <p:cNvPr id="4" name="object 4"/>
          <p:cNvSpPr/>
          <p:nvPr/>
        </p:nvSpPr>
        <p:spPr>
          <a:xfrm>
            <a:off x="1924050" y="4229100"/>
            <a:ext cx="4200525" cy="2628900"/>
          </a:xfrm>
          <a:custGeom>
            <a:avLst/>
            <a:gdLst/>
            <a:ahLst/>
            <a:cxnLst/>
            <a:rect l="l" t="t" r="r" b="b"/>
            <a:pathLst>
              <a:path w="4200525" h="2628900">
                <a:moveTo>
                  <a:pt x="2100326" y="0"/>
                </a:moveTo>
                <a:lnTo>
                  <a:pt x="2058454" y="545"/>
                </a:lnTo>
                <a:lnTo>
                  <a:pt x="2016780" y="2173"/>
                </a:lnTo>
                <a:lnTo>
                  <a:pt x="1975313" y="4876"/>
                </a:lnTo>
                <a:lnTo>
                  <a:pt x="1934059" y="8641"/>
                </a:lnTo>
                <a:lnTo>
                  <a:pt x="1893027" y="13460"/>
                </a:lnTo>
                <a:lnTo>
                  <a:pt x="1852223" y="19323"/>
                </a:lnTo>
                <a:lnTo>
                  <a:pt x="1811655" y="26218"/>
                </a:lnTo>
                <a:lnTo>
                  <a:pt x="1771332" y="34137"/>
                </a:lnTo>
                <a:lnTo>
                  <a:pt x="1731259" y="43068"/>
                </a:lnTo>
                <a:lnTo>
                  <a:pt x="1691445" y="53003"/>
                </a:lnTo>
                <a:lnTo>
                  <a:pt x="1651898" y="63930"/>
                </a:lnTo>
                <a:lnTo>
                  <a:pt x="1612624" y="75841"/>
                </a:lnTo>
                <a:lnTo>
                  <a:pt x="1573632" y="88724"/>
                </a:lnTo>
                <a:lnTo>
                  <a:pt x="1534929" y="102569"/>
                </a:lnTo>
                <a:lnTo>
                  <a:pt x="1496522" y="117368"/>
                </a:lnTo>
                <a:lnTo>
                  <a:pt x="1458419" y="133109"/>
                </a:lnTo>
                <a:lnTo>
                  <a:pt x="1420628" y="149782"/>
                </a:lnTo>
                <a:lnTo>
                  <a:pt x="1383156" y="167377"/>
                </a:lnTo>
                <a:lnTo>
                  <a:pt x="1346010" y="185885"/>
                </a:lnTo>
                <a:lnTo>
                  <a:pt x="1309199" y="205296"/>
                </a:lnTo>
                <a:lnTo>
                  <a:pt x="1272729" y="225598"/>
                </a:lnTo>
                <a:lnTo>
                  <a:pt x="1236609" y="246782"/>
                </a:lnTo>
                <a:lnTo>
                  <a:pt x="1200845" y="268838"/>
                </a:lnTo>
                <a:lnTo>
                  <a:pt x="1165445" y="291757"/>
                </a:lnTo>
                <a:lnTo>
                  <a:pt x="1130418" y="315527"/>
                </a:lnTo>
                <a:lnTo>
                  <a:pt x="1095770" y="340138"/>
                </a:lnTo>
                <a:lnTo>
                  <a:pt x="1061508" y="365582"/>
                </a:lnTo>
                <a:lnTo>
                  <a:pt x="1027641" y="391847"/>
                </a:lnTo>
                <a:lnTo>
                  <a:pt x="994176" y="418924"/>
                </a:lnTo>
                <a:lnTo>
                  <a:pt x="961121" y="446802"/>
                </a:lnTo>
                <a:lnTo>
                  <a:pt x="928482" y="475471"/>
                </a:lnTo>
                <a:lnTo>
                  <a:pt x="896268" y="504922"/>
                </a:lnTo>
                <a:lnTo>
                  <a:pt x="864486" y="535144"/>
                </a:lnTo>
                <a:lnTo>
                  <a:pt x="833144" y="566127"/>
                </a:lnTo>
                <a:lnTo>
                  <a:pt x="802249" y="597861"/>
                </a:lnTo>
                <a:lnTo>
                  <a:pt x="771809" y="630336"/>
                </a:lnTo>
                <a:lnTo>
                  <a:pt x="741831" y="663542"/>
                </a:lnTo>
                <a:lnTo>
                  <a:pt x="712322" y="697469"/>
                </a:lnTo>
                <a:lnTo>
                  <a:pt x="683291" y="732107"/>
                </a:lnTo>
                <a:lnTo>
                  <a:pt x="654745" y="767445"/>
                </a:lnTo>
                <a:lnTo>
                  <a:pt x="626691" y="803474"/>
                </a:lnTo>
                <a:lnTo>
                  <a:pt x="599137" y="840184"/>
                </a:lnTo>
                <a:lnTo>
                  <a:pt x="572091" y="877564"/>
                </a:lnTo>
                <a:lnTo>
                  <a:pt x="545559" y="915604"/>
                </a:lnTo>
                <a:lnTo>
                  <a:pt x="519550" y="954295"/>
                </a:lnTo>
                <a:lnTo>
                  <a:pt x="494071" y="993626"/>
                </a:lnTo>
                <a:lnTo>
                  <a:pt x="469129" y="1033587"/>
                </a:lnTo>
                <a:lnTo>
                  <a:pt x="444733" y="1074168"/>
                </a:lnTo>
                <a:lnTo>
                  <a:pt x="420889" y="1115360"/>
                </a:lnTo>
                <a:lnTo>
                  <a:pt x="397606" y="1157151"/>
                </a:lnTo>
                <a:lnTo>
                  <a:pt x="374890" y="1199532"/>
                </a:lnTo>
                <a:lnTo>
                  <a:pt x="352749" y="1242493"/>
                </a:lnTo>
                <a:lnTo>
                  <a:pt x="331191" y="1286023"/>
                </a:lnTo>
                <a:lnTo>
                  <a:pt x="310224" y="1330113"/>
                </a:lnTo>
                <a:lnTo>
                  <a:pt x="289854" y="1374753"/>
                </a:lnTo>
                <a:lnTo>
                  <a:pt x="270090" y="1419932"/>
                </a:lnTo>
                <a:lnTo>
                  <a:pt x="250938" y="1465641"/>
                </a:lnTo>
                <a:lnTo>
                  <a:pt x="232407" y="1511869"/>
                </a:lnTo>
                <a:lnTo>
                  <a:pt x="214504" y="1558606"/>
                </a:lnTo>
                <a:lnTo>
                  <a:pt x="197237" y="1605842"/>
                </a:lnTo>
                <a:lnTo>
                  <a:pt x="180612" y="1653567"/>
                </a:lnTo>
                <a:lnTo>
                  <a:pt x="164638" y="1701772"/>
                </a:lnTo>
                <a:lnTo>
                  <a:pt x="149322" y="1750445"/>
                </a:lnTo>
                <a:lnTo>
                  <a:pt x="134672" y="1799577"/>
                </a:lnTo>
                <a:lnTo>
                  <a:pt x="120695" y="1849158"/>
                </a:lnTo>
                <a:lnTo>
                  <a:pt x="107399" y="1899178"/>
                </a:lnTo>
                <a:lnTo>
                  <a:pt x="94791" y="1949627"/>
                </a:lnTo>
                <a:lnTo>
                  <a:pt x="82879" y="2000494"/>
                </a:lnTo>
                <a:lnTo>
                  <a:pt x="71670" y="2051769"/>
                </a:lnTo>
                <a:lnTo>
                  <a:pt x="61172" y="2103443"/>
                </a:lnTo>
                <a:lnTo>
                  <a:pt x="51392" y="2155505"/>
                </a:lnTo>
                <a:lnTo>
                  <a:pt x="42339" y="2207946"/>
                </a:lnTo>
                <a:lnTo>
                  <a:pt x="34018" y="2260754"/>
                </a:lnTo>
                <a:lnTo>
                  <a:pt x="26439" y="2313921"/>
                </a:lnTo>
                <a:lnTo>
                  <a:pt x="19608" y="2367436"/>
                </a:lnTo>
                <a:lnTo>
                  <a:pt x="13534" y="2421289"/>
                </a:lnTo>
                <a:lnTo>
                  <a:pt x="8222" y="2475469"/>
                </a:lnTo>
                <a:lnTo>
                  <a:pt x="3682" y="2529968"/>
                </a:lnTo>
                <a:lnTo>
                  <a:pt x="0" y="2628900"/>
                </a:lnTo>
                <a:lnTo>
                  <a:pt x="4200525" y="2628900"/>
                </a:lnTo>
                <a:lnTo>
                  <a:pt x="4196842" y="2529968"/>
                </a:lnTo>
                <a:lnTo>
                  <a:pt x="4192302" y="2475469"/>
                </a:lnTo>
                <a:lnTo>
                  <a:pt x="4186990" y="2421289"/>
                </a:lnTo>
                <a:lnTo>
                  <a:pt x="4180916" y="2367436"/>
                </a:lnTo>
                <a:lnTo>
                  <a:pt x="4174085" y="2313921"/>
                </a:lnTo>
                <a:lnTo>
                  <a:pt x="4166506" y="2260754"/>
                </a:lnTo>
                <a:lnTo>
                  <a:pt x="4158185" y="2207946"/>
                </a:lnTo>
                <a:lnTo>
                  <a:pt x="4149132" y="2155505"/>
                </a:lnTo>
                <a:lnTo>
                  <a:pt x="4139352" y="2103443"/>
                </a:lnTo>
                <a:lnTo>
                  <a:pt x="4128854" y="2051769"/>
                </a:lnTo>
                <a:lnTo>
                  <a:pt x="4117645" y="2000494"/>
                </a:lnTo>
                <a:lnTo>
                  <a:pt x="4105733" y="1949627"/>
                </a:lnTo>
                <a:lnTo>
                  <a:pt x="4093125" y="1899178"/>
                </a:lnTo>
                <a:lnTo>
                  <a:pt x="4079829" y="1849158"/>
                </a:lnTo>
                <a:lnTo>
                  <a:pt x="4065852" y="1799577"/>
                </a:lnTo>
                <a:lnTo>
                  <a:pt x="4051202" y="1750445"/>
                </a:lnTo>
                <a:lnTo>
                  <a:pt x="4035887" y="1701772"/>
                </a:lnTo>
                <a:lnTo>
                  <a:pt x="4019913" y="1653567"/>
                </a:lnTo>
                <a:lnTo>
                  <a:pt x="4003289" y="1605842"/>
                </a:lnTo>
                <a:lnTo>
                  <a:pt x="3986022" y="1558606"/>
                </a:lnTo>
                <a:lnTo>
                  <a:pt x="3968119" y="1511869"/>
                </a:lnTo>
                <a:lnTo>
                  <a:pt x="3949588" y="1465641"/>
                </a:lnTo>
                <a:lnTo>
                  <a:pt x="3930437" y="1419932"/>
                </a:lnTo>
                <a:lnTo>
                  <a:pt x="3910673" y="1374753"/>
                </a:lnTo>
                <a:lnTo>
                  <a:pt x="3890304" y="1330113"/>
                </a:lnTo>
                <a:lnTo>
                  <a:pt x="3869337" y="1286023"/>
                </a:lnTo>
                <a:lnTo>
                  <a:pt x="3847780" y="1242493"/>
                </a:lnTo>
                <a:lnTo>
                  <a:pt x="3825640" y="1199532"/>
                </a:lnTo>
                <a:lnTo>
                  <a:pt x="3802924" y="1157151"/>
                </a:lnTo>
                <a:lnTo>
                  <a:pt x="3779641" y="1115360"/>
                </a:lnTo>
                <a:lnTo>
                  <a:pt x="3755798" y="1074168"/>
                </a:lnTo>
                <a:lnTo>
                  <a:pt x="3731403" y="1033587"/>
                </a:lnTo>
                <a:lnTo>
                  <a:pt x="3706462" y="993626"/>
                </a:lnTo>
                <a:lnTo>
                  <a:pt x="3680984" y="954295"/>
                </a:lnTo>
                <a:lnTo>
                  <a:pt x="3654976" y="915604"/>
                </a:lnTo>
                <a:lnTo>
                  <a:pt x="3628445" y="877564"/>
                </a:lnTo>
                <a:lnTo>
                  <a:pt x="3601399" y="840184"/>
                </a:lnTo>
                <a:lnTo>
                  <a:pt x="3573846" y="803474"/>
                </a:lnTo>
                <a:lnTo>
                  <a:pt x="3545794" y="767445"/>
                </a:lnTo>
                <a:lnTo>
                  <a:pt x="3517249" y="732107"/>
                </a:lnTo>
                <a:lnTo>
                  <a:pt x="3488219" y="697469"/>
                </a:lnTo>
                <a:lnTo>
                  <a:pt x="3458712" y="663542"/>
                </a:lnTo>
                <a:lnTo>
                  <a:pt x="3428735" y="630336"/>
                </a:lnTo>
                <a:lnTo>
                  <a:pt x="3398296" y="597861"/>
                </a:lnTo>
                <a:lnTo>
                  <a:pt x="3367403" y="566127"/>
                </a:lnTo>
                <a:lnTo>
                  <a:pt x="3336062" y="535144"/>
                </a:lnTo>
                <a:lnTo>
                  <a:pt x="3304282" y="504922"/>
                </a:lnTo>
                <a:lnTo>
                  <a:pt x="3272070" y="475471"/>
                </a:lnTo>
                <a:lnTo>
                  <a:pt x="3239433" y="446802"/>
                </a:lnTo>
                <a:lnTo>
                  <a:pt x="3206379" y="418924"/>
                </a:lnTo>
                <a:lnTo>
                  <a:pt x="3172916" y="391847"/>
                </a:lnTo>
                <a:lnTo>
                  <a:pt x="3139051" y="365582"/>
                </a:lnTo>
                <a:lnTo>
                  <a:pt x="3104792" y="340138"/>
                </a:lnTo>
                <a:lnTo>
                  <a:pt x="3070146" y="315527"/>
                </a:lnTo>
                <a:lnTo>
                  <a:pt x="3035121" y="291757"/>
                </a:lnTo>
                <a:lnTo>
                  <a:pt x="2999724" y="268838"/>
                </a:lnTo>
                <a:lnTo>
                  <a:pt x="2963962" y="246782"/>
                </a:lnTo>
                <a:lnTo>
                  <a:pt x="2927844" y="225598"/>
                </a:lnTo>
                <a:lnTo>
                  <a:pt x="2891377" y="205296"/>
                </a:lnTo>
                <a:lnTo>
                  <a:pt x="2854569" y="185885"/>
                </a:lnTo>
                <a:lnTo>
                  <a:pt x="2817426" y="167377"/>
                </a:lnTo>
                <a:lnTo>
                  <a:pt x="2779957" y="149782"/>
                </a:lnTo>
                <a:lnTo>
                  <a:pt x="2742169" y="133109"/>
                </a:lnTo>
                <a:lnTo>
                  <a:pt x="2704069" y="117368"/>
                </a:lnTo>
                <a:lnTo>
                  <a:pt x="2665666" y="102569"/>
                </a:lnTo>
                <a:lnTo>
                  <a:pt x="2626966" y="88724"/>
                </a:lnTo>
                <a:lnTo>
                  <a:pt x="2587977" y="75841"/>
                </a:lnTo>
                <a:lnTo>
                  <a:pt x="2548707" y="63930"/>
                </a:lnTo>
                <a:lnTo>
                  <a:pt x="2509163" y="53003"/>
                </a:lnTo>
                <a:lnTo>
                  <a:pt x="2469353" y="43068"/>
                </a:lnTo>
                <a:lnTo>
                  <a:pt x="2429284" y="34137"/>
                </a:lnTo>
                <a:lnTo>
                  <a:pt x="2388964" y="26218"/>
                </a:lnTo>
                <a:lnTo>
                  <a:pt x="2348401" y="19323"/>
                </a:lnTo>
                <a:lnTo>
                  <a:pt x="2307601" y="13460"/>
                </a:lnTo>
                <a:lnTo>
                  <a:pt x="2266573" y="8641"/>
                </a:lnTo>
                <a:lnTo>
                  <a:pt x="2225324" y="4876"/>
                </a:lnTo>
                <a:lnTo>
                  <a:pt x="2183861" y="2173"/>
                </a:lnTo>
                <a:lnTo>
                  <a:pt x="2142193" y="545"/>
                </a:lnTo>
                <a:lnTo>
                  <a:pt x="210032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429125" cy="4410075"/>
          </a:xfrm>
          <a:custGeom>
            <a:avLst/>
            <a:gdLst/>
            <a:ahLst/>
            <a:cxnLst/>
            <a:rect l="l" t="t" r="r" b="b"/>
            <a:pathLst>
              <a:path w="4429125" h="4410075">
                <a:moveTo>
                  <a:pt x="4376928" y="0"/>
                </a:moveTo>
                <a:lnTo>
                  <a:pt x="0" y="0"/>
                </a:lnTo>
                <a:lnTo>
                  <a:pt x="0" y="3673729"/>
                </a:lnTo>
                <a:lnTo>
                  <a:pt x="104548" y="3777996"/>
                </a:lnTo>
                <a:lnTo>
                  <a:pt x="142715" y="3811790"/>
                </a:lnTo>
                <a:lnTo>
                  <a:pt x="181321" y="3844763"/>
                </a:lnTo>
                <a:lnTo>
                  <a:pt x="220358" y="3876903"/>
                </a:lnTo>
                <a:lnTo>
                  <a:pt x="259819" y="3908203"/>
                </a:lnTo>
                <a:lnTo>
                  <a:pt x="299698" y="3938652"/>
                </a:lnTo>
                <a:lnTo>
                  <a:pt x="339987" y="3968241"/>
                </a:lnTo>
                <a:lnTo>
                  <a:pt x="380680" y="3996961"/>
                </a:lnTo>
                <a:lnTo>
                  <a:pt x="421769" y="4024802"/>
                </a:lnTo>
                <a:lnTo>
                  <a:pt x="463247" y="4051755"/>
                </a:lnTo>
                <a:lnTo>
                  <a:pt x="505108" y="4077810"/>
                </a:lnTo>
                <a:lnTo>
                  <a:pt x="547344" y="4102959"/>
                </a:lnTo>
                <a:lnTo>
                  <a:pt x="589948" y="4127191"/>
                </a:lnTo>
                <a:lnTo>
                  <a:pt x="632914" y="4150498"/>
                </a:lnTo>
                <a:lnTo>
                  <a:pt x="676233" y="4172870"/>
                </a:lnTo>
                <a:lnTo>
                  <a:pt x="719900" y="4194297"/>
                </a:lnTo>
                <a:lnTo>
                  <a:pt x="763907" y="4214771"/>
                </a:lnTo>
                <a:lnTo>
                  <a:pt x="808247" y="4234282"/>
                </a:lnTo>
                <a:lnTo>
                  <a:pt x="852914" y="4252820"/>
                </a:lnTo>
                <a:lnTo>
                  <a:pt x="897899" y="4270376"/>
                </a:lnTo>
                <a:lnTo>
                  <a:pt x="943196" y="4286940"/>
                </a:lnTo>
                <a:lnTo>
                  <a:pt x="988798" y="4302504"/>
                </a:lnTo>
                <a:lnTo>
                  <a:pt x="1034699" y="4317058"/>
                </a:lnTo>
                <a:lnTo>
                  <a:pt x="1080890" y="4330593"/>
                </a:lnTo>
                <a:lnTo>
                  <a:pt x="1127365" y="4343099"/>
                </a:lnTo>
                <a:lnTo>
                  <a:pt x="1174117" y="4354566"/>
                </a:lnTo>
                <a:lnTo>
                  <a:pt x="1221138" y="4364986"/>
                </a:lnTo>
                <a:lnTo>
                  <a:pt x="1268423" y="4374349"/>
                </a:lnTo>
                <a:lnTo>
                  <a:pt x="1315963" y="4382646"/>
                </a:lnTo>
                <a:lnTo>
                  <a:pt x="1363752" y="4389866"/>
                </a:lnTo>
                <a:lnTo>
                  <a:pt x="1411783" y="4396002"/>
                </a:lnTo>
                <a:lnTo>
                  <a:pt x="1460049" y="4401043"/>
                </a:lnTo>
                <a:lnTo>
                  <a:pt x="1508542" y="4404980"/>
                </a:lnTo>
                <a:lnTo>
                  <a:pt x="1557256" y="4407804"/>
                </a:lnTo>
                <a:lnTo>
                  <a:pt x="1606183" y="4409505"/>
                </a:lnTo>
                <a:lnTo>
                  <a:pt x="1655318" y="4410075"/>
                </a:lnTo>
                <a:lnTo>
                  <a:pt x="1696652" y="4409672"/>
                </a:lnTo>
                <a:lnTo>
                  <a:pt x="1737840" y="4408468"/>
                </a:lnTo>
                <a:lnTo>
                  <a:pt x="1778879" y="4406469"/>
                </a:lnTo>
                <a:lnTo>
                  <a:pt x="1819764" y="4403679"/>
                </a:lnTo>
                <a:lnTo>
                  <a:pt x="1860491" y="4400105"/>
                </a:lnTo>
                <a:lnTo>
                  <a:pt x="1901056" y="4395752"/>
                </a:lnTo>
                <a:lnTo>
                  <a:pt x="1941455" y="4390625"/>
                </a:lnTo>
                <a:lnTo>
                  <a:pt x="1981683" y="4384731"/>
                </a:lnTo>
                <a:lnTo>
                  <a:pt x="2021736" y="4378074"/>
                </a:lnTo>
                <a:lnTo>
                  <a:pt x="2061610" y="4370661"/>
                </a:lnTo>
                <a:lnTo>
                  <a:pt x="2101301" y="4362497"/>
                </a:lnTo>
                <a:lnTo>
                  <a:pt x="2140805" y="4353586"/>
                </a:lnTo>
                <a:lnTo>
                  <a:pt x="2180118" y="4343936"/>
                </a:lnTo>
                <a:lnTo>
                  <a:pt x="2219235" y="4333552"/>
                </a:lnTo>
                <a:lnTo>
                  <a:pt x="2258152" y="4322439"/>
                </a:lnTo>
                <a:lnTo>
                  <a:pt x="2296866" y="4310602"/>
                </a:lnTo>
                <a:lnTo>
                  <a:pt x="2335371" y="4298048"/>
                </a:lnTo>
                <a:lnTo>
                  <a:pt x="2373664" y="4284781"/>
                </a:lnTo>
                <a:lnTo>
                  <a:pt x="2411740" y="4270808"/>
                </a:lnTo>
                <a:lnTo>
                  <a:pt x="2449596" y="4256134"/>
                </a:lnTo>
                <a:lnTo>
                  <a:pt x="2487227" y="4240765"/>
                </a:lnTo>
                <a:lnTo>
                  <a:pt x="2524629" y="4224706"/>
                </a:lnTo>
                <a:lnTo>
                  <a:pt x="2561798" y="4207962"/>
                </a:lnTo>
                <a:lnTo>
                  <a:pt x="2598730" y="4190540"/>
                </a:lnTo>
                <a:lnTo>
                  <a:pt x="2635420" y="4172444"/>
                </a:lnTo>
                <a:lnTo>
                  <a:pt x="2671864" y="4153681"/>
                </a:lnTo>
                <a:lnTo>
                  <a:pt x="2708058" y="4134256"/>
                </a:lnTo>
                <a:lnTo>
                  <a:pt x="2743999" y="4114175"/>
                </a:lnTo>
                <a:lnTo>
                  <a:pt x="2779681" y="4093443"/>
                </a:lnTo>
                <a:lnTo>
                  <a:pt x="2815101" y="4072065"/>
                </a:lnTo>
                <a:lnTo>
                  <a:pt x="2850254" y="4050048"/>
                </a:lnTo>
                <a:lnTo>
                  <a:pt x="2885137" y="4027396"/>
                </a:lnTo>
                <a:lnTo>
                  <a:pt x="2919744" y="4004116"/>
                </a:lnTo>
                <a:lnTo>
                  <a:pt x="2954073" y="3980213"/>
                </a:lnTo>
                <a:lnTo>
                  <a:pt x="2988118" y="3955692"/>
                </a:lnTo>
                <a:lnTo>
                  <a:pt x="3021876" y="3930560"/>
                </a:lnTo>
                <a:lnTo>
                  <a:pt x="3055342" y="3904821"/>
                </a:lnTo>
                <a:lnTo>
                  <a:pt x="3088512" y="3878482"/>
                </a:lnTo>
                <a:lnTo>
                  <a:pt x="3121383" y="3851548"/>
                </a:lnTo>
                <a:lnTo>
                  <a:pt x="3153949" y="3824023"/>
                </a:lnTo>
                <a:lnTo>
                  <a:pt x="3186207" y="3795915"/>
                </a:lnTo>
                <a:lnTo>
                  <a:pt x="3218153" y="3767229"/>
                </a:lnTo>
                <a:lnTo>
                  <a:pt x="3249782" y="3737969"/>
                </a:lnTo>
                <a:lnTo>
                  <a:pt x="3281090" y="3708142"/>
                </a:lnTo>
                <a:lnTo>
                  <a:pt x="3312073" y="3677754"/>
                </a:lnTo>
                <a:lnTo>
                  <a:pt x="3342726" y="3646809"/>
                </a:lnTo>
                <a:lnTo>
                  <a:pt x="3373047" y="3615314"/>
                </a:lnTo>
                <a:lnTo>
                  <a:pt x="3403030" y="3583274"/>
                </a:lnTo>
                <a:lnTo>
                  <a:pt x="3432671" y="3550694"/>
                </a:lnTo>
                <a:lnTo>
                  <a:pt x="3461966" y="3517580"/>
                </a:lnTo>
                <a:lnTo>
                  <a:pt x="3490912" y="3483938"/>
                </a:lnTo>
                <a:lnTo>
                  <a:pt x="3519503" y="3449774"/>
                </a:lnTo>
                <a:lnTo>
                  <a:pt x="3547735" y="3415092"/>
                </a:lnTo>
                <a:lnTo>
                  <a:pt x="3575605" y="3379898"/>
                </a:lnTo>
                <a:lnTo>
                  <a:pt x="3603109" y="3344199"/>
                </a:lnTo>
                <a:lnTo>
                  <a:pt x="3630241" y="3307999"/>
                </a:lnTo>
                <a:lnTo>
                  <a:pt x="3656998" y="3271304"/>
                </a:lnTo>
                <a:lnTo>
                  <a:pt x="3683376" y="3234120"/>
                </a:lnTo>
                <a:lnTo>
                  <a:pt x="3709371" y="3196452"/>
                </a:lnTo>
                <a:lnTo>
                  <a:pt x="3734977" y="3158306"/>
                </a:lnTo>
                <a:lnTo>
                  <a:pt x="3760193" y="3119688"/>
                </a:lnTo>
                <a:lnTo>
                  <a:pt x="3785012" y="3080602"/>
                </a:lnTo>
                <a:lnTo>
                  <a:pt x="3809430" y="3041055"/>
                </a:lnTo>
                <a:lnTo>
                  <a:pt x="3833445" y="3001052"/>
                </a:lnTo>
                <a:lnTo>
                  <a:pt x="3857051" y="2960598"/>
                </a:lnTo>
                <a:lnTo>
                  <a:pt x="3880245" y="2919700"/>
                </a:lnTo>
                <a:lnTo>
                  <a:pt x="3903021" y="2878363"/>
                </a:lnTo>
                <a:lnTo>
                  <a:pt x="3925377" y="2836592"/>
                </a:lnTo>
                <a:lnTo>
                  <a:pt x="3947307" y="2794393"/>
                </a:lnTo>
                <a:lnTo>
                  <a:pt x="3968808" y="2751772"/>
                </a:lnTo>
                <a:lnTo>
                  <a:pt x="3989875" y="2708733"/>
                </a:lnTo>
                <a:lnTo>
                  <a:pt x="4010505" y="2665284"/>
                </a:lnTo>
                <a:lnTo>
                  <a:pt x="4030692" y="2621428"/>
                </a:lnTo>
                <a:lnTo>
                  <a:pt x="4050434" y="2577173"/>
                </a:lnTo>
                <a:lnTo>
                  <a:pt x="4069725" y="2532523"/>
                </a:lnTo>
                <a:lnTo>
                  <a:pt x="4088562" y="2487483"/>
                </a:lnTo>
                <a:lnTo>
                  <a:pt x="4106941" y="2442061"/>
                </a:lnTo>
                <a:lnTo>
                  <a:pt x="4124856" y="2396260"/>
                </a:lnTo>
                <a:lnTo>
                  <a:pt x="4142305" y="2350087"/>
                </a:lnTo>
                <a:lnTo>
                  <a:pt x="4159282" y="2303547"/>
                </a:lnTo>
                <a:lnTo>
                  <a:pt x="4175784" y="2256647"/>
                </a:lnTo>
                <a:lnTo>
                  <a:pt x="4191807" y="2209390"/>
                </a:lnTo>
                <a:lnTo>
                  <a:pt x="4207346" y="2161783"/>
                </a:lnTo>
                <a:lnTo>
                  <a:pt x="4222397" y="2113832"/>
                </a:lnTo>
                <a:lnTo>
                  <a:pt x="4236956" y="2065542"/>
                </a:lnTo>
                <a:lnTo>
                  <a:pt x="4251019" y="2016919"/>
                </a:lnTo>
                <a:lnTo>
                  <a:pt x="4264582" y="1967968"/>
                </a:lnTo>
                <a:lnTo>
                  <a:pt x="4277640" y="1918695"/>
                </a:lnTo>
                <a:lnTo>
                  <a:pt x="4290190" y="1869105"/>
                </a:lnTo>
                <a:lnTo>
                  <a:pt x="4302226" y="1819204"/>
                </a:lnTo>
                <a:lnTo>
                  <a:pt x="4313746" y="1768997"/>
                </a:lnTo>
                <a:lnTo>
                  <a:pt x="4324744" y="1718491"/>
                </a:lnTo>
                <a:lnTo>
                  <a:pt x="4335217" y="1667690"/>
                </a:lnTo>
                <a:lnTo>
                  <a:pt x="4345160" y="1616601"/>
                </a:lnTo>
                <a:lnTo>
                  <a:pt x="4354570" y="1565228"/>
                </a:lnTo>
                <a:lnTo>
                  <a:pt x="4363441" y="1513578"/>
                </a:lnTo>
                <a:lnTo>
                  <a:pt x="4371771" y="1461655"/>
                </a:lnTo>
                <a:lnTo>
                  <a:pt x="4379554" y="1409466"/>
                </a:lnTo>
                <a:lnTo>
                  <a:pt x="4386787" y="1357017"/>
                </a:lnTo>
                <a:lnTo>
                  <a:pt x="4393465" y="1304311"/>
                </a:lnTo>
                <a:lnTo>
                  <a:pt x="4399584" y="1251356"/>
                </a:lnTo>
                <a:lnTo>
                  <a:pt x="4405140" y="1198157"/>
                </a:lnTo>
                <a:lnTo>
                  <a:pt x="4410130" y="1144720"/>
                </a:lnTo>
                <a:lnTo>
                  <a:pt x="4414547" y="1091049"/>
                </a:lnTo>
                <a:lnTo>
                  <a:pt x="4418390" y="1037150"/>
                </a:lnTo>
                <a:lnTo>
                  <a:pt x="4421652" y="983030"/>
                </a:lnTo>
                <a:lnTo>
                  <a:pt x="4424331" y="928693"/>
                </a:lnTo>
                <a:lnTo>
                  <a:pt x="4426422" y="874146"/>
                </a:lnTo>
                <a:lnTo>
                  <a:pt x="4427921" y="819393"/>
                </a:lnTo>
                <a:lnTo>
                  <a:pt x="4428823" y="764441"/>
                </a:lnTo>
                <a:lnTo>
                  <a:pt x="4429125" y="709295"/>
                </a:lnTo>
                <a:lnTo>
                  <a:pt x="4428829" y="654640"/>
                </a:lnTo>
                <a:lnTo>
                  <a:pt x="4427946" y="600189"/>
                </a:lnTo>
                <a:lnTo>
                  <a:pt x="4426475" y="545939"/>
                </a:lnTo>
                <a:lnTo>
                  <a:pt x="4424421" y="491891"/>
                </a:lnTo>
                <a:lnTo>
                  <a:pt x="4421784" y="438046"/>
                </a:lnTo>
                <a:lnTo>
                  <a:pt x="4418568" y="384403"/>
                </a:lnTo>
                <a:lnTo>
                  <a:pt x="4414774" y="330961"/>
                </a:lnTo>
                <a:lnTo>
                  <a:pt x="437692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257674" cy="415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34000" y="1915762"/>
            <a:ext cx="3227705" cy="3026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2019,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U.N. </a:t>
            </a:r>
            <a:r>
              <a:rPr sz="1500" spc="10" dirty="0">
                <a:solidFill>
                  <a:srgbClr val="FFFFFF"/>
                </a:solidFill>
                <a:latin typeface="Calibri"/>
                <a:cs typeface="Calibri"/>
              </a:rPr>
              <a:t>teams </a:t>
            </a:r>
            <a:r>
              <a:rPr sz="1500" spc="5" dirty="0">
                <a:solidFill>
                  <a:srgbClr val="FFFFFF"/>
                </a:solidFill>
                <a:latin typeface="Calibri"/>
                <a:cs typeface="Calibri"/>
              </a:rPr>
              <a:t>began</a:t>
            </a:r>
            <a:r>
              <a:rPr sz="1500" spc="-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15" dirty="0">
                <a:solidFill>
                  <a:srgbClr val="FFFFFF"/>
                </a:solidFill>
                <a:latin typeface="Calibri"/>
                <a:cs typeface="Calibri"/>
              </a:rPr>
              <a:t>exhuming</a:t>
            </a:r>
            <a:r>
              <a:rPr lang="en-US" sz="1500" spc="15" dirty="0">
                <a:solidFill>
                  <a:srgbClr val="FFFFFF"/>
                </a:solidFill>
                <a:latin typeface="Calibri"/>
                <a:cs typeface="Calibri"/>
              </a:rPr>
              <a:t> mass graves around the village of </a:t>
            </a:r>
            <a:r>
              <a:rPr lang="en-US" sz="1500" spc="15" dirty="0" err="1">
                <a:solidFill>
                  <a:srgbClr val="FFFFFF"/>
                </a:solidFill>
                <a:latin typeface="Calibri"/>
                <a:cs typeface="Calibri"/>
              </a:rPr>
              <a:t>Kocho</a:t>
            </a:r>
            <a:r>
              <a:rPr lang="en-US" sz="1500" spc="15" dirty="0">
                <a:solidFill>
                  <a:srgbClr val="FFFFFF"/>
                </a:solidFill>
                <a:latin typeface="Calibri"/>
                <a:cs typeface="Calibri"/>
              </a:rPr>
              <a:t>, Sinjar. The initiative, launched by a group of Iraqi parliamentarians, politicians, and U.N. representatives, seeks to hold ISIS accountable for its crimes. </a:t>
            </a:r>
          </a:p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1500" spc="15" dirty="0">
                <a:solidFill>
                  <a:srgbClr val="FFFFFF"/>
                </a:solidFill>
                <a:latin typeface="Calibri"/>
                <a:cs typeface="Calibri"/>
              </a:rPr>
              <a:t>By April 2020, 73 mass Yazidi graves have been found and 13 of them exhumed. They recovered the remains of 347 victims. The official funeral processions were postponed due to COVID-19. 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85975" y="4448175"/>
            <a:ext cx="3867023" cy="2409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1844" y="5424170"/>
            <a:ext cx="210820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spc="-10" dirty="0">
                <a:latin typeface="Calibri"/>
                <a:cs typeface="Calibri"/>
              </a:rPr>
              <a:t>Reparation</a:t>
            </a:r>
            <a:r>
              <a:rPr sz="2750" spc="80" dirty="0">
                <a:latin typeface="Calibri"/>
                <a:cs typeface="Calibri"/>
              </a:rPr>
              <a:t> </a:t>
            </a:r>
            <a:r>
              <a:rPr sz="2750" spc="-15" dirty="0">
                <a:latin typeface="Calibri"/>
                <a:cs typeface="Calibri"/>
              </a:rPr>
              <a:t>Bill</a:t>
            </a:r>
            <a:endParaRPr sz="27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0625" y="0"/>
            <a:ext cx="333375" cy="866775"/>
          </a:xfrm>
          <a:custGeom>
            <a:avLst/>
            <a:gdLst/>
            <a:ahLst/>
            <a:cxnLst/>
            <a:rect l="l" t="t" r="r" b="b"/>
            <a:pathLst>
              <a:path w="333375" h="866775">
                <a:moveTo>
                  <a:pt x="0" y="866775"/>
                </a:moveTo>
                <a:lnTo>
                  <a:pt x="333375" y="866775"/>
                </a:lnTo>
                <a:lnTo>
                  <a:pt x="333375" y="0"/>
                </a:lnTo>
                <a:lnTo>
                  <a:pt x="0" y="0"/>
                </a:lnTo>
                <a:lnTo>
                  <a:pt x="0" y="86677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390525" cy="866775"/>
          </a:xfrm>
          <a:custGeom>
            <a:avLst/>
            <a:gdLst/>
            <a:ahLst/>
            <a:cxnLst/>
            <a:rect l="l" t="t" r="r" b="b"/>
            <a:pathLst>
              <a:path w="390525" h="866775">
                <a:moveTo>
                  <a:pt x="0" y="866775"/>
                </a:moveTo>
                <a:lnTo>
                  <a:pt x="390525" y="866775"/>
                </a:lnTo>
                <a:lnTo>
                  <a:pt x="390525" y="0"/>
                </a:lnTo>
                <a:lnTo>
                  <a:pt x="0" y="0"/>
                </a:lnTo>
                <a:lnTo>
                  <a:pt x="0" y="866775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125" y="0"/>
            <a:ext cx="8720201" cy="4862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525" y="0"/>
            <a:ext cx="8420100" cy="4591050"/>
          </a:xfrm>
          <a:custGeom>
            <a:avLst/>
            <a:gdLst/>
            <a:ahLst/>
            <a:cxnLst/>
            <a:rect l="l" t="t" r="r" b="b"/>
            <a:pathLst>
              <a:path w="8420100" h="4591050">
                <a:moveTo>
                  <a:pt x="0" y="4591050"/>
                </a:moveTo>
                <a:lnTo>
                  <a:pt x="8420100" y="4591050"/>
                </a:lnTo>
                <a:lnTo>
                  <a:pt x="8420100" y="0"/>
                </a:lnTo>
                <a:lnTo>
                  <a:pt x="0" y="0"/>
                </a:lnTo>
                <a:lnTo>
                  <a:pt x="0" y="4591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23900" y="361950"/>
            <a:ext cx="7772400" cy="3867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48062" y="4953000"/>
            <a:ext cx="0" cy="1466850"/>
          </a:xfrm>
          <a:custGeom>
            <a:avLst/>
            <a:gdLst/>
            <a:ahLst/>
            <a:cxnLst/>
            <a:rect l="l" t="t" r="r" b="b"/>
            <a:pathLst>
              <a:path h="1466850">
                <a:moveTo>
                  <a:pt x="0" y="0"/>
                </a:moveTo>
                <a:lnTo>
                  <a:pt x="0" y="146685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86200" y="4810204"/>
            <a:ext cx="4719955" cy="1677511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065" marR="5080">
              <a:lnSpc>
                <a:spcPct val="83900"/>
              </a:lnSpc>
              <a:spcBef>
                <a:spcPts val="365"/>
              </a:spcBef>
              <a:tabLst>
                <a:tab pos="355600" algn="l"/>
                <a:tab pos="356235" algn="l"/>
              </a:tabLst>
            </a:pPr>
            <a:r>
              <a:rPr sz="1400" dirty="0">
                <a:latin typeface="Calibri"/>
                <a:cs typeface="Calibri"/>
              </a:rPr>
              <a:t>Yazidis </a:t>
            </a:r>
            <a:r>
              <a:rPr sz="1400" spc="10" dirty="0">
                <a:latin typeface="Calibri"/>
                <a:cs typeface="Calibri"/>
              </a:rPr>
              <a:t>continue </a:t>
            </a:r>
            <a:r>
              <a:rPr sz="1400" spc="20" dirty="0">
                <a:latin typeface="Calibri"/>
                <a:cs typeface="Calibri"/>
              </a:rPr>
              <a:t>to </a:t>
            </a:r>
            <a:r>
              <a:rPr sz="1400" spc="5" dirty="0">
                <a:latin typeface="Calibri"/>
                <a:cs typeface="Calibri"/>
              </a:rPr>
              <a:t>wait for reparations </a:t>
            </a:r>
            <a:r>
              <a:rPr sz="1400" spc="10" dirty="0">
                <a:latin typeface="Calibri"/>
                <a:cs typeface="Calibri"/>
              </a:rPr>
              <a:t>from </a:t>
            </a:r>
            <a:r>
              <a:rPr sz="1400" spc="15" dirty="0">
                <a:latin typeface="Calibri"/>
                <a:cs typeface="Calibri"/>
              </a:rPr>
              <a:t>the </a:t>
            </a:r>
            <a:r>
              <a:rPr sz="1400" spc="5" dirty="0">
                <a:latin typeface="Calibri"/>
                <a:cs typeface="Calibri"/>
              </a:rPr>
              <a:t>Iraqi  </a:t>
            </a:r>
            <a:r>
              <a:rPr sz="1400" spc="10" dirty="0">
                <a:latin typeface="Calibri"/>
                <a:cs typeface="Calibri"/>
              </a:rPr>
              <a:t>government.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10" dirty="0">
                <a:latin typeface="Calibri"/>
                <a:cs typeface="Calibri"/>
              </a:rPr>
              <a:t>April </a:t>
            </a:r>
            <a:r>
              <a:rPr sz="1400" spc="30" dirty="0">
                <a:latin typeface="Calibri"/>
                <a:cs typeface="Calibri"/>
              </a:rPr>
              <a:t>2019, </a:t>
            </a:r>
            <a:r>
              <a:rPr sz="1400" spc="5" dirty="0">
                <a:latin typeface="Calibri"/>
                <a:cs typeface="Calibri"/>
              </a:rPr>
              <a:t>Iraqi President Barham </a:t>
            </a:r>
            <a:r>
              <a:rPr sz="1400" spc="10" dirty="0">
                <a:latin typeface="Calibri"/>
                <a:cs typeface="Calibri"/>
              </a:rPr>
              <a:t>Salih  </a:t>
            </a:r>
            <a:r>
              <a:rPr sz="1400" spc="5" dirty="0">
                <a:latin typeface="Calibri"/>
                <a:cs typeface="Calibri"/>
              </a:rPr>
              <a:t>announced </a:t>
            </a:r>
            <a:r>
              <a:rPr sz="1400" spc="10" dirty="0">
                <a:latin typeface="Calibri"/>
                <a:cs typeface="Calibri"/>
              </a:rPr>
              <a:t>a bill </a:t>
            </a:r>
            <a:r>
              <a:rPr sz="1400" spc="20" dirty="0">
                <a:latin typeface="Calibri"/>
                <a:cs typeface="Calibri"/>
              </a:rPr>
              <a:t>to </a:t>
            </a:r>
            <a:r>
              <a:rPr sz="1400" spc="15" dirty="0">
                <a:latin typeface="Calibri"/>
                <a:cs typeface="Calibri"/>
              </a:rPr>
              <a:t>the </a:t>
            </a:r>
            <a:r>
              <a:rPr sz="1400" spc="10" dirty="0">
                <a:latin typeface="Calibri"/>
                <a:cs typeface="Calibri"/>
              </a:rPr>
              <a:t>parliament titled </a:t>
            </a:r>
            <a:r>
              <a:rPr sz="1400" spc="-5" dirty="0">
                <a:latin typeface="Calibri"/>
                <a:cs typeface="Calibri"/>
              </a:rPr>
              <a:t>“Yazidi </a:t>
            </a:r>
            <a:r>
              <a:rPr sz="1400" spc="10" dirty="0">
                <a:latin typeface="Calibri"/>
                <a:cs typeface="Calibri"/>
              </a:rPr>
              <a:t>Female  </a:t>
            </a:r>
            <a:r>
              <a:rPr sz="1400" spc="20" dirty="0">
                <a:latin typeface="Calibri"/>
                <a:cs typeface="Calibri"/>
              </a:rPr>
              <a:t>Survivors’ </a:t>
            </a:r>
            <a:r>
              <a:rPr sz="1400" spc="-30" dirty="0">
                <a:latin typeface="Calibri"/>
                <a:cs typeface="Calibri"/>
              </a:rPr>
              <a:t>Law.” </a:t>
            </a:r>
            <a:r>
              <a:rPr sz="1400" spc="15" dirty="0">
                <a:latin typeface="Calibri"/>
                <a:cs typeface="Calibri"/>
              </a:rPr>
              <a:t>A </a:t>
            </a:r>
            <a:r>
              <a:rPr sz="1400" spc="5" dirty="0">
                <a:latin typeface="Calibri"/>
                <a:cs typeface="Calibri"/>
              </a:rPr>
              <a:t>year </a:t>
            </a:r>
            <a:r>
              <a:rPr sz="1400" spc="-10" dirty="0">
                <a:latin typeface="Calibri"/>
                <a:cs typeface="Calibri"/>
              </a:rPr>
              <a:t>later, </a:t>
            </a:r>
            <a:r>
              <a:rPr sz="1400" spc="15" dirty="0">
                <a:latin typeface="Calibri"/>
                <a:cs typeface="Calibri"/>
              </a:rPr>
              <a:t>the </a:t>
            </a:r>
            <a:r>
              <a:rPr sz="1400" spc="10" dirty="0">
                <a:latin typeface="Calibri"/>
                <a:cs typeface="Calibri"/>
              </a:rPr>
              <a:t>parliament is </a:t>
            </a:r>
            <a:r>
              <a:rPr sz="1400" spc="15" dirty="0">
                <a:latin typeface="Calibri"/>
                <a:cs typeface="Calibri"/>
              </a:rPr>
              <a:t>still </a:t>
            </a:r>
            <a:r>
              <a:rPr sz="1400" spc="5" dirty="0">
                <a:latin typeface="Calibri"/>
                <a:cs typeface="Calibri"/>
              </a:rPr>
              <a:t>debating </a:t>
            </a:r>
            <a:r>
              <a:rPr sz="1400" spc="15" dirty="0">
                <a:latin typeface="Calibri"/>
                <a:cs typeface="Calibri"/>
              </a:rPr>
              <a:t>the  </a:t>
            </a:r>
            <a:r>
              <a:rPr sz="1400" spc="10" dirty="0">
                <a:latin typeface="Calibri"/>
                <a:cs typeface="Calibri"/>
              </a:rPr>
              <a:t>controversial </a:t>
            </a:r>
            <a:r>
              <a:rPr sz="1400" spc="-15" dirty="0">
                <a:latin typeface="Calibri"/>
                <a:cs typeface="Calibri"/>
              </a:rPr>
              <a:t>law. </a:t>
            </a:r>
            <a:r>
              <a:rPr sz="1400" spc="15" dirty="0">
                <a:latin typeface="Calibri"/>
                <a:cs typeface="Calibri"/>
              </a:rPr>
              <a:t>Although </a:t>
            </a:r>
            <a:r>
              <a:rPr sz="1400" spc="10" dirty="0">
                <a:latin typeface="Calibri"/>
                <a:cs typeface="Calibri"/>
              </a:rPr>
              <a:t>it constitutes a step in </a:t>
            </a:r>
            <a:r>
              <a:rPr sz="1400" spc="15" dirty="0">
                <a:latin typeface="Calibri"/>
                <a:cs typeface="Calibri"/>
              </a:rPr>
              <a:t>the </a:t>
            </a:r>
            <a:r>
              <a:rPr sz="1400" spc="10" dirty="0">
                <a:latin typeface="Calibri"/>
                <a:cs typeface="Calibri"/>
              </a:rPr>
              <a:t>right  </a:t>
            </a:r>
            <a:r>
              <a:rPr sz="1400" spc="5" dirty="0">
                <a:latin typeface="Calibri"/>
                <a:cs typeface="Calibri"/>
              </a:rPr>
              <a:t>direction, </a:t>
            </a:r>
            <a:r>
              <a:rPr sz="1400" spc="10" dirty="0">
                <a:latin typeface="Calibri"/>
                <a:cs typeface="Calibri"/>
              </a:rPr>
              <a:t>it lacks </a:t>
            </a:r>
            <a:r>
              <a:rPr sz="1400" spc="20" dirty="0">
                <a:latin typeface="Calibri"/>
                <a:cs typeface="Calibri"/>
              </a:rPr>
              <a:t>victims' </a:t>
            </a:r>
            <a:r>
              <a:rPr sz="1400" spc="10" dirty="0">
                <a:latin typeface="Calibri"/>
                <a:cs typeface="Calibri"/>
              </a:rPr>
              <a:t>and </a:t>
            </a:r>
            <a:r>
              <a:rPr sz="1400" dirty="0">
                <a:latin typeface="Calibri"/>
                <a:cs typeface="Calibri"/>
              </a:rPr>
              <a:t>experts' </a:t>
            </a:r>
            <a:r>
              <a:rPr sz="1400" spc="15" dirty="0">
                <a:latin typeface="Calibri"/>
                <a:cs typeface="Calibri"/>
              </a:rPr>
              <a:t>consultation, </a:t>
            </a:r>
            <a:r>
              <a:rPr sz="1400" spc="5" dirty="0">
                <a:latin typeface="Calibri"/>
                <a:cs typeface="Calibri"/>
              </a:rPr>
              <a:t>which </a:t>
            </a:r>
            <a:r>
              <a:rPr sz="1400" spc="10" dirty="0">
                <a:latin typeface="Calibri"/>
                <a:cs typeface="Calibri"/>
              </a:rPr>
              <a:t>is  </a:t>
            </a:r>
            <a:r>
              <a:rPr sz="1400" spc="5" dirty="0">
                <a:latin typeface="Calibri"/>
                <a:cs typeface="Calibri"/>
              </a:rPr>
              <a:t>evident from </a:t>
            </a:r>
            <a:r>
              <a:rPr sz="1400" spc="15" dirty="0">
                <a:latin typeface="Calibri"/>
                <a:cs typeface="Calibri"/>
              </a:rPr>
              <a:t>its </a:t>
            </a:r>
            <a:r>
              <a:rPr sz="1400" spc="10" dirty="0">
                <a:latin typeface="Calibri"/>
                <a:cs typeface="Calibri"/>
              </a:rPr>
              <a:t>disregard </a:t>
            </a:r>
            <a:r>
              <a:rPr sz="1400" dirty="0">
                <a:latin typeface="Calibri"/>
                <a:cs typeface="Calibri"/>
              </a:rPr>
              <a:t>for </a:t>
            </a:r>
            <a:r>
              <a:rPr sz="1400" spc="-20" dirty="0">
                <a:latin typeface="Calibri"/>
                <a:cs typeface="Calibri"/>
              </a:rPr>
              <a:t>key </a:t>
            </a:r>
            <a:r>
              <a:rPr sz="1400" spc="-5" dirty="0">
                <a:latin typeface="Calibri"/>
                <a:cs typeface="Calibri"/>
              </a:rPr>
              <a:t>Yazidi </a:t>
            </a:r>
            <a:r>
              <a:rPr sz="1400" spc="15" dirty="0">
                <a:latin typeface="Calibri"/>
                <a:cs typeface="Calibri"/>
              </a:rPr>
              <a:t>demands, such </a:t>
            </a:r>
            <a:r>
              <a:rPr sz="1400" spc="5" dirty="0">
                <a:latin typeface="Calibri"/>
                <a:cs typeface="Calibri"/>
              </a:rPr>
              <a:t>as rescue </a:t>
            </a:r>
            <a:r>
              <a:rPr sz="1400" dirty="0">
                <a:latin typeface="Calibri"/>
                <a:cs typeface="Calibri"/>
              </a:rPr>
              <a:t>efforts </a:t>
            </a:r>
            <a:r>
              <a:rPr sz="1400" spc="5" dirty="0">
                <a:latin typeface="Calibri"/>
                <a:cs typeface="Calibri"/>
              </a:rPr>
              <a:t>for </a:t>
            </a:r>
            <a:r>
              <a:rPr sz="1400" spc="10" dirty="0">
                <a:latin typeface="Calibri"/>
                <a:cs typeface="Calibri"/>
              </a:rPr>
              <a:t>captives, </a:t>
            </a:r>
            <a:r>
              <a:rPr sz="1400" spc="5" dirty="0">
                <a:latin typeface="Calibri"/>
                <a:cs typeface="Calibri"/>
              </a:rPr>
              <a:t>guarantees for non-repetition, and </a:t>
            </a:r>
            <a:r>
              <a:rPr sz="1400" spc="10" dirty="0">
                <a:latin typeface="Calibri"/>
                <a:cs typeface="Calibri"/>
              </a:rPr>
              <a:t>inclusion of </a:t>
            </a:r>
            <a:r>
              <a:rPr sz="1400" spc="5" dirty="0">
                <a:latin typeface="Calibri"/>
                <a:cs typeface="Calibri"/>
              </a:rPr>
              <a:t>other </a:t>
            </a:r>
            <a:r>
              <a:rPr sz="1400" spc="10" dirty="0">
                <a:latin typeface="Calibri"/>
                <a:cs typeface="Calibri"/>
              </a:rPr>
              <a:t>minorities </a:t>
            </a:r>
            <a:r>
              <a:rPr sz="1400" spc="5" dirty="0">
                <a:latin typeface="Calibri"/>
                <a:cs typeface="Calibri"/>
              </a:rPr>
              <a:t>persecuted </a:t>
            </a:r>
            <a:r>
              <a:rPr sz="1400" spc="10" dirty="0">
                <a:latin typeface="Calibri"/>
                <a:cs typeface="Calibri"/>
              </a:rPr>
              <a:t>by</a:t>
            </a:r>
            <a:r>
              <a:rPr sz="1400" spc="105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ISIS.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71975" y="0"/>
            <a:ext cx="4772025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81534" y="0"/>
            <a:ext cx="4962465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660" y="1562798"/>
            <a:ext cx="3136900" cy="4946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50" spc="-5" dirty="0">
                <a:solidFill>
                  <a:srgbClr val="1F487C"/>
                </a:solidFill>
              </a:rPr>
              <a:t>Obstacles </a:t>
            </a:r>
            <a:r>
              <a:rPr sz="3050" spc="15" dirty="0">
                <a:solidFill>
                  <a:srgbClr val="1F487C"/>
                </a:solidFill>
              </a:rPr>
              <a:t>to</a:t>
            </a:r>
            <a:r>
              <a:rPr sz="3050" spc="35" dirty="0">
                <a:solidFill>
                  <a:srgbClr val="1F487C"/>
                </a:solidFill>
              </a:rPr>
              <a:t> </a:t>
            </a:r>
            <a:r>
              <a:rPr sz="3050" spc="5" dirty="0">
                <a:solidFill>
                  <a:srgbClr val="1F487C"/>
                </a:solidFill>
              </a:rPr>
              <a:t>Justice</a:t>
            </a:r>
            <a:endParaRPr sz="3050"/>
          </a:p>
        </p:txBody>
      </p:sp>
      <p:sp>
        <p:nvSpPr>
          <p:cNvPr id="5" name="object 5"/>
          <p:cNvSpPr txBox="1"/>
          <p:nvPr/>
        </p:nvSpPr>
        <p:spPr>
          <a:xfrm>
            <a:off x="682942" y="2660586"/>
            <a:ext cx="3275965" cy="300355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55600" marR="96520" indent="-343535">
              <a:lnSpc>
                <a:spcPct val="103400"/>
              </a:lnSpc>
              <a:spcBef>
                <a:spcPts val="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Reparation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programs should </a:t>
            </a:r>
            <a:r>
              <a:rPr sz="1550" spc="15" dirty="0">
                <a:solidFill>
                  <a:srgbClr val="1F487C"/>
                </a:solidFill>
                <a:latin typeface="Calibri"/>
                <a:cs typeface="Calibri"/>
              </a:rPr>
              <a:t>go 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hand </a:t>
            </a:r>
            <a:r>
              <a:rPr sz="1550" spc="15" dirty="0">
                <a:solidFill>
                  <a:srgbClr val="1F487C"/>
                </a:solidFill>
                <a:latin typeface="Calibri"/>
                <a:cs typeface="Calibri"/>
              </a:rPr>
              <a:t>in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hand with criminal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justice.  </a:t>
            </a:r>
            <a:r>
              <a:rPr sz="1550" spc="-10" dirty="0">
                <a:solidFill>
                  <a:srgbClr val="1F487C"/>
                </a:solidFill>
                <a:latin typeface="Calibri"/>
                <a:cs typeface="Calibri"/>
              </a:rPr>
              <a:t>Yazidi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activists say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no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progress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has 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been </a:t>
            </a:r>
            <a:r>
              <a:rPr sz="1550" spc="15" dirty="0">
                <a:solidFill>
                  <a:srgbClr val="1F487C"/>
                </a:solidFill>
                <a:latin typeface="Calibri"/>
                <a:cs typeface="Calibri"/>
              </a:rPr>
              <a:t>made in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Iraq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to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establish  special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tribunals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to hold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ISIS 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accountable.</a:t>
            </a:r>
            <a:endParaRPr sz="1550">
              <a:latin typeface="Calibri"/>
              <a:cs typeface="Calibri"/>
            </a:endParaRPr>
          </a:p>
          <a:p>
            <a:pPr marL="355600" marR="5080" indent="-343535">
              <a:lnSpc>
                <a:spcPct val="103400"/>
              </a:lnSpc>
              <a:spcBef>
                <a:spcPts val="4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Iraqi </a:t>
            </a:r>
            <a:r>
              <a:rPr sz="1550" spc="15" dirty="0">
                <a:solidFill>
                  <a:srgbClr val="1F487C"/>
                </a:solidFill>
                <a:latin typeface="Calibri"/>
                <a:cs typeface="Calibri"/>
              </a:rPr>
              <a:t>law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currently does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not 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recognize international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crimes such 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as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genocide,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crimes against 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humanity,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and war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crimes.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As </a:t>
            </a:r>
            <a:r>
              <a:rPr sz="1550" spc="10" dirty="0">
                <a:solidFill>
                  <a:srgbClr val="1F487C"/>
                </a:solidFill>
                <a:latin typeface="Calibri"/>
                <a:cs typeface="Calibri"/>
              </a:rPr>
              <a:t>a 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result,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ISIS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fighters </a:t>
            </a:r>
            <a:r>
              <a:rPr sz="1550" dirty="0">
                <a:solidFill>
                  <a:srgbClr val="1F487C"/>
                </a:solidFill>
                <a:latin typeface="Calibri"/>
                <a:cs typeface="Calibri"/>
              </a:rPr>
              <a:t>are </a:t>
            </a:r>
            <a:r>
              <a:rPr sz="1550" spc="5" dirty="0">
                <a:solidFill>
                  <a:srgbClr val="1F487C"/>
                </a:solidFill>
                <a:latin typeface="Calibri"/>
                <a:cs typeface="Calibri"/>
              </a:rPr>
              <a:t>only 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prosecuted for</a:t>
            </a:r>
            <a:r>
              <a:rPr sz="155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550" spc="-5" dirty="0">
                <a:solidFill>
                  <a:srgbClr val="1F487C"/>
                </a:solidFill>
                <a:latin typeface="Calibri"/>
                <a:cs typeface="Calibri"/>
              </a:rPr>
              <a:t>terrorism.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0"/>
            <a:ext cx="48006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2177" y="903224"/>
            <a:ext cx="2991485" cy="1368425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851535" marR="5080" indent="-839469">
              <a:lnSpc>
                <a:spcPts val="5260"/>
              </a:lnSpc>
              <a:spcBef>
                <a:spcPts val="320"/>
              </a:spcBef>
            </a:pPr>
            <a:r>
              <a:rPr spc="-45" dirty="0">
                <a:solidFill>
                  <a:srgbClr val="000000"/>
                </a:solidFill>
              </a:rPr>
              <a:t>Taking </a:t>
            </a:r>
            <a:r>
              <a:rPr spc="10" dirty="0">
                <a:solidFill>
                  <a:srgbClr val="000000"/>
                </a:solidFill>
              </a:rPr>
              <a:t>ISIS</a:t>
            </a:r>
            <a:r>
              <a:rPr spc="-145" dirty="0">
                <a:solidFill>
                  <a:srgbClr val="000000"/>
                </a:solidFill>
              </a:rPr>
              <a:t> </a:t>
            </a:r>
            <a:r>
              <a:rPr spc="-20" dirty="0">
                <a:solidFill>
                  <a:srgbClr val="000000"/>
                </a:solidFill>
              </a:rPr>
              <a:t>to  </a:t>
            </a:r>
            <a:r>
              <a:rPr spc="5" dirty="0">
                <a:solidFill>
                  <a:srgbClr val="000000"/>
                </a:solidFill>
              </a:rPr>
              <a:t>Court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83259" y="2785999"/>
            <a:ext cx="3420110" cy="321485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5600" marR="5080" indent="-343535">
              <a:lnSpc>
                <a:spcPct val="92600"/>
              </a:lnSpc>
              <a:spcBef>
                <a:spcPts val="29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50" spc="-5" dirty="0">
                <a:latin typeface="Calibri"/>
                <a:cs typeface="Calibri"/>
              </a:rPr>
              <a:t>In </a:t>
            </a:r>
            <a:r>
              <a:rPr sz="1850" spc="25" dirty="0">
                <a:latin typeface="Calibri"/>
                <a:cs typeface="Calibri"/>
              </a:rPr>
              <a:t>2016, </a:t>
            </a:r>
            <a:r>
              <a:rPr sz="1850" spc="10" dirty="0">
                <a:latin typeface="Calibri"/>
                <a:cs typeface="Calibri"/>
              </a:rPr>
              <a:t>human </a:t>
            </a:r>
            <a:r>
              <a:rPr sz="1850" spc="-5" dirty="0">
                <a:latin typeface="Calibri"/>
                <a:cs typeface="Calibri"/>
              </a:rPr>
              <a:t>rights </a:t>
            </a:r>
            <a:r>
              <a:rPr sz="1850" spc="5" dirty="0">
                <a:latin typeface="Calibri"/>
                <a:cs typeface="Calibri"/>
              </a:rPr>
              <a:t>lawyer  </a:t>
            </a:r>
            <a:r>
              <a:rPr sz="1850" dirty="0">
                <a:latin typeface="Calibri"/>
                <a:cs typeface="Calibri"/>
              </a:rPr>
              <a:t>Amal </a:t>
            </a:r>
            <a:r>
              <a:rPr sz="1850" spc="-5" dirty="0">
                <a:latin typeface="Calibri"/>
                <a:cs typeface="Calibri"/>
              </a:rPr>
              <a:t>Clooney represented  </a:t>
            </a:r>
            <a:r>
              <a:rPr sz="1850" spc="10" dirty="0">
                <a:latin typeface="Calibri"/>
                <a:cs typeface="Calibri"/>
              </a:rPr>
              <a:t>Nadia </a:t>
            </a:r>
            <a:r>
              <a:rPr sz="1850" spc="-5" dirty="0">
                <a:latin typeface="Calibri"/>
                <a:cs typeface="Calibri"/>
              </a:rPr>
              <a:t>Murad to </a:t>
            </a:r>
            <a:r>
              <a:rPr sz="1850" spc="-25" dirty="0">
                <a:latin typeface="Calibri"/>
                <a:cs typeface="Calibri"/>
              </a:rPr>
              <a:t>take </a:t>
            </a:r>
            <a:r>
              <a:rPr sz="1850" spc="5" dirty="0">
                <a:latin typeface="Calibri"/>
                <a:cs typeface="Calibri"/>
              </a:rPr>
              <a:t>legal  actions </a:t>
            </a:r>
            <a:r>
              <a:rPr sz="1850" spc="15" dirty="0">
                <a:latin typeface="Calibri"/>
                <a:cs typeface="Calibri"/>
              </a:rPr>
              <a:t>against </a:t>
            </a:r>
            <a:r>
              <a:rPr sz="1850" spc="-20" dirty="0">
                <a:latin typeface="Calibri"/>
                <a:cs typeface="Calibri"/>
              </a:rPr>
              <a:t>ISIS. </a:t>
            </a:r>
            <a:r>
              <a:rPr sz="1850" spc="-5" dirty="0">
                <a:latin typeface="Calibri"/>
                <a:cs typeface="Calibri"/>
              </a:rPr>
              <a:t>She </a:t>
            </a:r>
            <a:r>
              <a:rPr sz="1850" spc="5" dirty="0">
                <a:latin typeface="Calibri"/>
                <a:cs typeface="Calibri"/>
              </a:rPr>
              <a:t>has  addressed </a:t>
            </a:r>
            <a:r>
              <a:rPr sz="1850" spc="-5" dirty="0">
                <a:latin typeface="Calibri"/>
                <a:cs typeface="Calibri"/>
              </a:rPr>
              <a:t>the </a:t>
            </a:r>
            <a:r>
              <a:rPr sz="1850" dirty="0">
                <a:latin typeface="Calibri"/>
                <a:cs typeface="Calibri"/>
              </a:rPr>
              <a:t>U.N. </a:t>
            </a:r>
            <a:r>
              <a:rPr sz="1850" spc="10" dirty="0">
                <a:latin typeface="Calibri"/>
                <a:cs typeface="Calibri"/>
              </a:rPr>
              <a:t>and </a:t>
            </a:r>
            <a:r>
              <a:rPr sz="1850" spc="-10" dirty="0">
                <a:latin typeface="Calibri"/>
                <a:cs typeface="Calibri"/>
              </a:rPr>
              <a:t>Iraqi  </a:t>
            </a:r>
            <a:r>
              <a:rPr sz="1850" dirty="0">
                <a:latin typeface="Calibri"/>
                <a:cs typeface="Calibri"/>
              </a:rPr>
              <a:t>government on </a:t>
            </a:r>
            <a:r>
              <a:rPr sz="1850" spc="-10" dirty="0">
                <a:latin typeface="Calibri"/>
                <a:cs typeface="Calibri"/>
              </a:rPr>
              <a:t>several  </a:t>
            </a:r>
            <a:r>
              <a:rPr sz="1850" spc="10" dirty="0">
                <a:latin typeface="Calibri"/>
                <a:cs typeface="Calibri"/>
              </a:rPr>
              <a:t>occasions </a:t>
            </a:r>
            <a:r>
              <a:rPr sz="1850" spc="-5" dirty="0">
                <a:latin typeface="Calibri"/>
                <a:cs typeface="Calibri"/>
              </a:rPr>
              <a:t>but, </a:t>
            </a:r>
            <a:r>
              <a:rPr sz="1850" spc="15" dirty="0">
                <a:latin typeface="Calibri"/>
                <a:cs typeface="Calibri"/>
              </a:rPr>
              <a:t>according </a:t>
            </a:r>
            <a:r>
              <a:rPr sz="1850" spc="-5" dirty="0">
                <a:latin typeface="Calibri"/>
                <a:cs typeface="Calibri"/>
              </a:rPr>
              <a:t>to her  </a:t>
            </a:r>
            <a:r>
              <a:rPr sz="1850" dirty="0">
                <a:latin typeface="Calibri"/>
                <a:cs typeface="Calibri"/>
              </a:rPr>
              <a:t>latest declarations, </a:t>
            </a:r>
            <a:r>
              <a:rPr sz="1850" spc="5" dirty="0">
                <a:latin typeface="Calibri"/>
                <a:cs typeface="Calibri"/>
              </a:rPr>
              <a:t>no  advances </a:t>
            </a:r>
            <a:r>
              <a:rPr sz="1850" dirty="0">
                <a:latin typeface="Calibri"/>
                <a:cs typeface="Calibri"/>
              </a:rPr>
              <a:t>have </a:t>
            </a:r>
            <a:r>
              <a:rPr sz="1850" spc="-10" dirty="0">
                <a:latin typeface="Calibri"/>
                <a:cs typeface="Calibri"/>
              </a:rPr>
              <a:t>been </a:t>
            </a:r>
            <a:r>
              <a:rPr sz="1850" spc="5" dirty="0">
                <a:latin typeface="Calibri"/>
                <a:cs typeface="Calibri"/>
              </a:rPr>
              <a:t>made. </a:t>
            </a:r>
            <a:r>
              <a:rPr sz="1850" spc="-5" dirty="0">
                <a:latin typeface="Calibri"/>
                <a:cs typeface="Calibri"/>
              </a:rPr>
              <a:t>She  </a:t>
            </a:r>
            <a:r>
              <a:rPr sz="1850" spc="5" dirty="0">
                <a:latin typeface="Calibri"/>
                <a:cs typeface="Calibri"/>
              </a:rPr>
              <a:t>has </a:t>
            </a:r>
            <a:r>
              <a:rPr sz="1850" spc="15" dirty="0">
                <a:latin typeface="Calibri"/>
                <a:cs typeface="Calibri"/>
              </a:rPr>
              <a:t>accused </a:t>
            </a:r>
            <a:r>
              <a:rPr sz="1850" dirty="0">
                <a:latin typeface="Calibri"/>
                <a:cs typeface="Calibri"/>
              </a:rPr>
              <a:t>government  leaders </a:t>
            </a:r>
            <a:r>
              <a:rPr sz="1850" spc="10" dirty="0">
                <a:latin typeface="Calibri"/>
                <a:cs typeface="Calibri"/>
              </a:rPr>
              <a:t>and </a:t>
            </a:r>
            <a:r>
              <a:rPr sz="1850" spc="-5" dirty="0">
                <a:latin typeface="Calibri"/>
                <a:cs typeface="Calibri"/>
              </a:rPr>
              <a:t>the </a:t>
            </a:r>
            <a:r>
              <a:rPr sz="1850" dirty="0">
                <a:latin typeface="Calibri"/>
                <a:cs typeface="Calibri"/>
              </a:rPr>
              <a:t>U.N. of </a:t>
            </a:r>
            <a:r>
              <a:rPr sz="1850" spc="15" dirty="0">
                <a:latin typeface="Calibri"/>
                <a:cs typeface="Calibri"/>
              </a:rPr>
              <a:t>failing  </a:t>
            </a:r>
            <a:r>
              <a:rPr sz="1850" spc="-10" dirty="0">
                <a:latin typeface="Calibri"/>
                <a:cs typeface="Calibri"/>
              </a:rPr>
              <a:t>Yazidis.</a:t>
            </a:r>
            <a:endParaRPr sz="18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01003" y="811847"/>
            <a:ext cx="1793875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15" dirty="0"/>
              <a:t>UNI</a:t>
            </a:r>
            <a:r>
              <a:rPr spc="-330" dirty="0"/>
              <a:t>T</a:t>
            </a:r>
            <a:r>
              <a:rPr dirty="0"/>
              <a:t>A</a:t>
            </a:r>
            <a:r>
              <a:rPr spc="20" dirty="0"/>
              <a:t>D</a:t>
            </a:r>
          </a:p>
        </p:txBody>
      </p:sp>
      <p:sp>
        <p:nvSpPr>
          <p:cNvPr id="4" name="object 4"/>
          <p:cNvSpPr/>
          <p:nvPr/>
        </p:nvSpPr>
        <p:spPr>
          <a:xfrm>
            <a:off x="1924050" y="4229100"/>
            <a:ext cx="4200525" cy="2628900"/>
          </a:xfrm>
          <a:custGeom>
            <a:avLst/>
            <a:gdLst/>
            <a:ahLst/>
            <a:cxnLst/>
            <a:rect l="l" t="t" r="r" b="b"/>
            <a:pathLst>
              <a:path w="4200525" h="2628900">
                <a:moveTo>
                  <a:pt x="2100326" y="0"/>
                </a:moveTo>
                <a:lnTo>
                  <a:pt x="2058454" y="545"/>
                </a:lnTo>
                <a:lnTo>
                  <a:pt x="2016780" y="2173"/>
                </a:lnTo>
                <a:lnTo>
                  <a:pt x="1975313" y="4876"/>
                </a:lnTo>
                <a:lnTo>
                  <a:pt x="1934059" y="8641"/>
                </a:lnTo>
                <a:lnTo>
                  <a:pt x="1893027" y="13460"/>
                </a:lnTo>
                <a:lnTo>
                  <a:pt x="1852223" y="19323"/>
                </a:lnTo>
                <a:lnTo>
                  <a:pt x="1811655" y="26218"/>
                </a:lnTo>
                <a:lnTo>
                  <a:pt x="1771332" y="34137"/>
                </a:lnTo>
                <a:lnTo>
                  <a:pt x="1731259" y="43068"/>
                </a:lnTo>
                <a:lnTo>
                  <a:pt x="1691445" y="53003"/>
                </a:lnTo>
                <a:lnTo>
                  <a:pt x="1651898" y="63930"/>
                </a:lnTo>
                <a:lnTo>
                  <a:pt x="1612624" y="75841"/>
                </a:lnTo>
                <a:lnTo>
                  <a:pt x="1573632" y="88724"/>
                </a:lnTo>
                <a:lnTo>
                  <a:pt x="1534929" y="102569"/>
                </a:lnTo>
                <a:lnTo>
                  <a:pt x="1496522" y="117368"/>
                </a:lnTo>
                <a:lnTo>
                  <a:pt x="1458419" y="133109"/>
                </a:lnTo>
                <a:lnTo>
                  <a:pt x="1420628" y="149782"/>
                </a:lnTo>
                <a:lnTo>
                  <a:pt x="1383156" y="167377"/>
                </a:lnTo>
                <a:lnTo>
                  <a:pt x="1346010" y="185885"/>
                </a:lnTo>
                <a:lnTo>
                  <a:pt x="1309199" y="205296"/>
                </a:lnTo>
                <a:lnTo>
                  <a:pt x="1272729" y="225598"/>
                </a:lnTo>
                <a:lnTo>
                  <a:pt x="1236609" y="246782"/>
                </a:lnTo>
                <a:lnTo>
                  <a:pt x="1200845" y="268838"/>
                </a:lnTo>
                <a:lnTo>
                  <a:pt x="1165445" y="291757"/>
                </a:lnTo>
                <a:lnTo>
                  <a:pt x="1130418" y="315527"/>
                </a:lnTo>
                <a:lnTo>
                  <a:pt x="1095770" y="340138"/>
                </a:lnTo>
                <a:lnTo>
                  <a:pt x="1061508" y="365582"/>
                </a:lnTo>
                <a:lnTo>
                  <a:pt x="1027641" y="391847"/>
                </a:lnTo>
                <a:lnTo>
                  <a:pt x="994176" y="418924"/>
                </a:lnTo>
                <a:lnTo>
                  <a:pt x="961121" y="446802"/>
                </a:lnTo>
                <a:lnTo>
                  <a:pt x="928482" y="475471"/>
                </a:lnTo>
                <a:lnTo>
                  <a:pt x="896268" y="504922"/>
                </a:lnTo>
                <a:lnTo>
                  <a:pt x="864486" y="535144"/>
                </a:lnTo>
                <a:lnTo>
                  <a:pt x="833144" y="566127"/>
                </a:lnTo>
                <a:lnTo>
                  <a:pt x="802249" y="597861"/>
                </a:lnTo>
                <a:lnTo>
                  <a:pt x="771809" y="630336"/>
                </a:lnTo>
                <a:lnTo>
                  <a:pt x="741831" y="663542"/>
                </a:lnTo>
                <a:lnTo>
                  <a:pt x="712322" y="697469"/>
                </a:lnTo>
                <a:lnTo>
                  <a:pt x="683291" y="732107"/>
                </a:lnTo>
                <a:lnTo>
                  <a:pt x="654745" y="767445"/>
                </a:lnTo>
                <a:lnTo>
                  <a:pt x="626691" y="803474"/>
                </a:lnTo>
                <a:lnTo>
                  <a:pt x="599137" y="840184"/>
                </a:lnTo>
                <a:lnTo>
                  <a:pt x="572091" y="877564"/>
                </a:lnTo>
                <a:lnTo>
                  <a:pt x="545559" y="915604"/>
                </a:lnTo>
                <a:lnTo>
                  <a:pt x="519550" y="954295"/>
                </a:lnTo>
                <a:lnTo>
                  <a:pt x="494071" y="993626"/>
                </a:lnTo>
                <a:lnTo>
                  <a:pt x="469129" y="1033587"/>
                </a:lnTo>
                <a:lnTo>
                  <a:pt x="444733" y="1074168"/>
                </a:lnTo>
                <a:lnTo>
                  <a:pt x="420889" y="1115360"/>
                </a:lnTo>
                <a:lnTo>
                  <a:pt x="397606" y="1157151"/>
                </a:lnTo>
                <a:lnTo>
                  <a:pt x="374890" y="1199532"/>
                </a:lnTo>
                <a:lnTo>
                  <a:pt x="352749" y="1242493"/>
                </a:lnTo>
                <a:lnTo>
                  <a:pt x="331191" y="1286023"/>
                </a:lnTo>
                <a:lnTo>
                  <a:pt x="310224" y="1330113"/>
                </a:lnTo>
                <a:lnTo>
                  <a:pt x="289854" y="1374753"/>
                </a:lnTo>
                <a:lnTo>
                  <a:pt x="270090" y="1419932"/>
                </a:lnTo>
                <a:lnTo>
                  <a:pt x="250938" y="1465641"/>
                </a:lnTo>
                <a:lnTo>
                  <a:pt x="232407" y="1511869"/>
                </a:lnTo>
                <a:lnTo>
                  <a:pt x="214504" y="1558606"/>
                </a:lnTo>
                <a:lnTo>
                  <a:pt x="197237" y="1605842"/>
                </a:lnTo>
                <a:lnTo>
                  <a:pt x="180612" y="1653567"/>
                </a:lnTo>
                <a:lnTo>
                  <a:pt x="164638" y="1701772"/>
                </a:lnTo>
                <a:lnTo>
                  <a:pt x="149322" y="1750445"/>
                </a:lnTo>
                <a:lnTo>
                  <a:pt x="134672" y="1799577"/>
                </a:lnTo>
                <a:lnTo>
                  <a:pt x="120695" y="1849158"/>
                </a:lnTo>
                <a:lnTo>
                  <a:pt x="107399" y="1899178"/>
                </a:lnTo>
                <a:lnTo>
                  <a:pt x="94791" y="1949627"/>
                </a:lnTo>
                <a:lnTo>
                  <a:pt x="82879" y="2000494"/>
                </a:lnTo>
                <a:lnTo>
                  <a:pt x="71670" y="2051769"/>
                </a:lnTo>
                <a:lnTo>
                  <a:pt x="61172" y="2103443"/>
                </a:lnTo>
                <a:lnTo>
                  <a:pt x="51392" y="2155505"/>
                </a:lnTo>
                <a:lnTo>
                  <a:pt x="42339" y="2207946"/>
                </a:lnTo>
                <a:lnTo>
                  <a:pt x="34018" y="2260754"/>
                </a:lnTo>
                <a:lnTo>
                  <a:pt x="26439" y="2313921"/>
                </a:lnTo>
                <a:lnTo>
                  <a:pt x="19608" y="2367436"/>
                </a:lnTo>
                <a:lnTo>
                  <a:pt x="13534" y="2421289"/>
                </a:lnTo>
                <a:lnTo>
                  <a:pt x="8222" y="2475469"/>
                </a:lnTo>
                <a:lnTo>
                  <a:pt x="3682" y="2529968"/>
                </a:lnTo>
                <a:lnTo>
                  <a:pt x="0" y="2628900"/>
                </a:lnTo>
                <a:lnTo>
                  <a:pt x="4200525" y="2628900"/>
                </a:lnTo>
                <a:lnTo>
                  <a:pt x="4196842" y="2529968"/>
                </a:lnTo>
                <a:lnTo>
                  <a:pt x="4192302" y="2475469"/>
                </a:lnTo>
                <a:lnTo>
                  <a:pt x="4186990" y="2421289"/>
                </a:lnTo>
                <a:lnTo>
                  <a:pt x="4180916" y="2367436"/>
                </a:lnTo>
                <a:lnTo>
                  <a:pt x="4174085" y="2313921"/>
                </a:lnTo>
                <a:lnTo>
                  <a:pt x="4166506" y="2260754"/>
                </a:lnTo>
                <a:lnTo>
                  <a:pt x="4158185" y="2207946"/>
                </a:lnTo>
                <a:lnTo>
                  <a:pt x="4149132" y="2155505"/>
                </a:lnTo>
                <a:lnTo>
                  <a:pt x="4139352" y="2103443"/>
                </a:lnTo>
                <a:lnTo>
                  <a:pt x="4128854" y="2051769"/>
                </a:lnTo>
                <a:lnTo>
                  <a:pt x="4117645" y="2000494"/>
                </a:lnTo>
                <a:lnTo>
                  <a:pt x="4105733" y="1949627"/>
                </a:lnTo>
                <a:lnTo>
                  <a:pt x="4093125" y="1899178"/>
                </a:lnTo>
                <a:lnTo>
                  <a:pt x="4079829" y="1849158"/>
                </a:lnTo>
                <a:lnTo>
                  <a:pt x="4065852" y="1799577"/>
                </a:lnTo>
                <a:lnTo>
                  <a:pt x="4051202" y="1750445"/>
                </a:lnTo>
                <a:lnTo>
                  <a:pt x="4035887" y="1701772"/>
                </a:lnTo>
                <a:lnTo>
                  <a:pt x="4019913" y="1653567"/>
                </a:lnTo>
                <a:lnTo>
                  <a:pt x="4003289" y="1605842"/>
                </a:lnTo>
                <a:lnTo>
                  <a:pt x="3986022" y="1558606"/>
                </a:lnTo>
                <a:lnTo>
                  <a:pt x="3968119" y="1511869"/>
                </a:lnTo>
                <a:lnTo>
                  <a:pt x="3949588" y="1465641"/>
                </a:lnTo>
                <a:lnTo>
                  <a:pt x="3930437" y="1419932"/>
                </a:lnTo>
                <a:lnTo>
                  <a:pt x="3910673" y="1374753"/>
                </a:lnTo>
                <a:lnTo>
                  <a:pt x="3890304" y="1330113"/>
                </a:lnTo>
                <a:lnTo>
                  <a:pt x="3869337" y="1286023"/>
                </a:lnTo>
                <a:lnTo>
                  <a:pt x="3847780" y="1242493"/>
                </a:lnTo>
                <a:lnTo>
                  <a:pt x="3825640" y="1199532"/>
                </a:lnTo>
                <a:lnTo>
                  <a:pt x="3802924" y="1157151"/>
                </a:lnTo>
                <a:lnTo>
                  <a:pt x="3779641" y="1115360"/>
                </a:lnTo>
                <a:lnTo>
                  <a:pt x="3755798" y="1074168"/>
                </a:lnTo>
                <a:lnTo>
                  <a:pt x="3731403" y="1033587"/>
                </a:lnTo>
                <a:lnTo>
                  <a:pt x="3706462" y="993626"/>
                </a:lnTo>
                <a:lnTo>
                  <a:pt x="3680984" y="954295"/>
                </a:lnTo>
                <a:lnTo>
                  <a:pt x="3654976" y="915604"/>
                </a:lnTo>
                <a:lnTo>
                  <a:pt x="3628445" y="877564"/>
                </a:lnTo>
                <a:lnTo>
                  <a:pt x="3601399" y="840184"/>
                </a:lnTo>
                <a:lnTo>
                  <a:pt x="3573846" y="803474"/>
                </a:lnTo>
                <a:lnTo>
                  <a:pt x="3545794" y="767445"/>
                </a:lnTo>
                <a:lnTo>
                  <a:pt x="3517249" y="732107"/>
                </a:lnTo>
                <a:lnTo>
                  <a:pt x="3488219" y="697469"/>
                </a:lnTo>
                <a:lnTo>
                  <a:pt x="3458712" y="663542"/>
                </a:lnTo>
                <a:lnTo>
                  <a:pt x="3428735" y="630336"/>
                </a:lnTo>
                <a:lnTo>
                  <a:pt x="3398296" y="597861"/>
                </a:lnTo>
                <a:lnTo>
                  <a:pt x="3367403" y="566127"/>
                </a:lnTo>
                <a:lnTo>
                  <a:pt x="3336062" y="535144"/>
                </a:lnTo>
                <a:lnTo>
                  <a:pt x="3304282" y="504922"/>
                </a:lnTo>
                <a:lnTo>
                  <a:pt x="3272070" y="475471"/>
                </a:lnTo>
                <a:lnTo>
                  <a:pt x="3239433" y="446802"/>
                </a:lnTo>
                <a:lnTo>
                  <a:pt x="3206379" y="418924"/>
                </a:lnTo>
                <a:lnTo>
                  <a:pt x="3172916" y="391847"/>
                </a:lnTo>
                <a:lnTo>
                  <a:pt x="3139051" y="365582"/>
                </a:lnTo>
                <a:lnTo>
                  <a:pt x="3104792" y="340138"/>
                </a:lnTo>
                <a:lnTo>
                  <a:pt x="3070146" y="315527"/>
                </a:lnTo>
                <a:lnTo>
                  <a:pt x="3035121" y="291757"/>
                </a:lnTo>
                <a:lnTo>
                  <a:pt x="2999724" y="268838"/>
                </a:lnTo>
                <a:lnTo>
                  <a:pt x="2963962" y="246782"/>
                </a:lnTo>
                <a:lnTo>
                  <a:pt x="2927844" y="225598"/>
                </a:lnTo>
                <a:lnTo>
                  <a:pt x="2891377" y="205296"/>
                </a:lnTo>
                <a:lnTo>
                  <a:pt x="2854569" y="185885"/>
                </a:lnTo>
                <a:lnTo>
                  <a:pt x="2817426" y="167377"/>
                </a:lnTo>
                <a:lnTo>
                  <a:pt x="2779957" y="149782"/>
                </a:lnTo>
                <a:lnTo>
                  <a:pt x="2742169" y="133109"/>
                </a:lnTo>
                <a:lnTo>
                  <a:pt x="2704069" y="117368"/>
                </a:lnTo>
                <a:lnTo>
                  <a:pt x="2665666" y="102569"/>
                </a:lnTo>
                <a:lnTo>
                  <a:pt x="2626966" y="88724"/>
                </a:lnTo>
                <a:lnTo>
                  <a:pt x="2587977" y="75841"/>
                </a:lnTo>
                <a:lnTo>
                  <a:pt x="2548707" y="63930"/>
                </a:lnTo>
                <a:lnTo>
                  <a:pt x="2509163" y="53003"/>
                </a:lnTo>
                <a:lnTo>
                  <a:pt x="2469353" y="43068"/>
                </a:lnTo>
                <a:lnTo>
                  <a:pt x="2429284" y="34137"/>
                </a:lnTo>
                <a:lnTo>
                  <a:pt x="2388964" y="26218"/>
                </a:lnTo>
                <a:lnTo>
                  <a:pt x="2348401" y="19323"/>
                </a:lnTo>
                <a:lnTo>
                  <a:pt x="2307601" y="13460"/>
                </a:lnTo>
                <a:lnTo>
                  <a:pt x="2266573" y="8641"/>
                </a:lnTo>
                <a:lnTo>
                  <a:pt x="2225324" y="4876"/>
                </a:lnTo>
                <a:lnTo>
                  <a:pt x="2183861" y="2173"/>
                </a:lnTo>
                <a:lnTo>
                  <a:pt x="2142193" y="545"/>
                </a:lnTo>
                <a:lnTo>
                  <a:pt x="2100326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4429125" cy="4410075"/>
          </a:xfrm>
          <a:custGeom>
            <a:avLst/>
            <a:gdLst/>
            <a:ahLst/>
            <a:cxnLst/>
            <a:rect l="l" t="t" r="r" b="b"/>
            <a:pathLst>
              <a:path w="4429125" h="4410075">
                <a:moveTo>
                  <a:pt x="4376928" y="0"/>
                </a:moveTo>
                <a:lnTo>
                  <a:pt x="0" y="0"/>
                </a:lnTo>
                <a:lnTo>
                  <a:pt x="0" y="3673729"/>
                </a:lnTo>
                <a:lnTo>
                  <a:pt x="104548" y="3777996"/>
                </a:lnTo>
                <a:lnTo>
                  <a:pt x="142715" y="3811790"/>
                </a:lnTo>
                <a:lnTo>
                  <a:pt x="181321" y="3844763"/>
                </a:lnTo>
                <a:lnTo>
                  <a:pt x="220358" y="3876903"/>
                </a:lnTo>
                <a:lnTo>
                  <a:pt x="259819" y="3908203"/>
                </a:lnTo>
                <a:lnTo>
                  <a:pt x="299698" y="3938652"/>
                </a:lnTo>
                <a:lnTo>
                  <a:pt x="339987" y="3968241"/>
                </a:lnTo>
                <a:lnTo>
                  <a:pt x="380680" y="3996961"/>
                </a:lnTo>
                <a:lnTo>
                  <a:pt x="421769" y="4024802"/>
                </a:lnTo>
                <a:lnTo>
                  <a:pt x="463247" y="4051755"/>
                </a:lnTo>
                <a:lnTo>
                  <a:pt x="505108" y="4077810"/>
                </a:lnTo>
                <a:lnTo>
                  <a:pt x="547344" y="4102959"/>
                </a:lnTo>
                <a:lnTo>
                  <a:pt x="589948" y="4127191"/>
                </a:lnTo>
                <a:lnTo>
                  <a:pt x="632914" y="4150498"/>
                </a:lnTo>
                <a:lnTo>
                  <a:pt x="676233" y="4172870"/>
                </a:lnTo>
                <a:lnTo>
                  <a:pt x="719900" y="4194297"/>
                </a:lnTo>
                <a:lnTo>
                  <a:pt x="763907" y="4214771"/>
                </a:lnTo>
                <a:lnTo>
                  <a:pt x="808247" y="4234282"/>
                </a:lnTo>
                <a:lnTo>
                  <a:pt x="852914" y="4252820"/>
                </a:lnTo>
                <a:lnTo>
                  <a:pt x="897899" y="4270376"/>
                </a:lnTo>
                <a:lnTo>
                  <a:pt x="943196" y="4286940"/>
                </a:lnTo>
                <a:lnTo>
                  <a:pt x="988798" y="4302504"/>
                </a:lnTo>
                <a:lnTo>
                  <a:pt x="1034699" y="4317058"/>
                </a:lnTo>
                <a:lnTo>
                  <a:pt x="1080890" y="4330593"/>
                </a:lnTo>
                <a:lnTo>
                  <a:pt x="1127365" y="4343099"/>
                </a:lnTo>
                <a:lnTo>
                  <a:pt x="1174117" y="4354566"/>
                </a:lnTo>
                <a:lnTo>
                  <a:pt x="1221138" y="4364986"/>
                </a:lnTo>
                <a:lnTo>
                  <a:pt x="1268423" y="4374349"/>
                </a:lnTo>
                <a:lnTo>
                  <a:pt x="1315963" y="4382646"/>
                </a:lnTo>
                <a:lnTo>
                  <a:pt x="1363752" y="4389866"/>
                </a:lnTo>
                <a:lnTo>
                  <a:pt x="1411783" y="4396002"/>
                </a:lnTo>
                <a:lnTo>
                  <a:pt x="1460049" y="4401043"/>
                </a:lnTo>
                <a:lnTo>
                  <a:pt x="1508542" y="4404980"/>
                </a:lnTo>
                <a:lnTo>
                  <a:pt x="1557256" y="4407804"/>
                </a:lnTo>
                <a:lnTo>
                  <a:pt x="1606183" y="4409505"/>
                </a:lnTo>
                <a:lnTo>
                  <a:pt x="1655318" y="4410075"/>
                </a:lnTo>
                <a:lnTo>
                  <a:pt x="1696652" y="4409672"/>
                </a:lnTo>
                <a:lnTo>
                  <a:pt x="1737840" y="4408468"/>
                </a:lnTo>
                <a:lnTo>
                  <a:pt x="1778879" y="4406469"/>
                </a:lnTo>
                <a:lnTo>
                  <a:pt x="1819764" y="4403679"/>
                </a:lnTo>
                <a:lnTo>
                  <a:pt x="1860491" y="4400105"/>
                </a:lnTo>
                <a:lnTo>
                  <a:pt x="1901056" y="4395752"/>
                </a:lnTo>
                <a:lnTo>
                  <a:pt x="1941455" y="4390625"/>
                </a:lnTo>
                <a:lnTo>
                  <a:pt x="1981683" y="4384731"/>
                </a:lnTo>
                <a:lnTo>
                  <a:pt x="2021736" y="4378074"/>
                </a:lnTo>
                <a:lnTo>
                  <a:pt x="2061610" y="4370661"/>
                </a:lnTo>
                <a:lnTo>
                  <a:pt x="2101301" y="4362497"/>
                </a:lnTo>
                <a:lnTo>
                  <a:pt x="2140805" y="4353586"/>
                </a:lnTo>
                <a:lnTo>
                  <a:pt x="2180118" y="4343936"/>
                </a:lnTo>
                <a:lnTo>
                  <a:pt x="2219235" y="4333552"/>
                </a:lnTo>
                <a:lnTo>
                  <a:pt x="2258152" y="4322439"/>
                </a:lnTo>
                <a:lnTo>
                  <a:pt x="2296866" y="4310602"/>
                </a:lnTo>
                <a:lnTo>
                  <a:pt x="2335371" y="4298048"/>
                </a:lnTo>
                <a:lnTo>
                  <a:pt x="2373664" y="4284781"/>
                </a:lnTo>
                <a:lnTo>
                  <a:pt x="2411740" y="4270808"/>
                </a:lnTo>
                <a:lnTo>
                  <a:pt x="2449596" y="4256134"/>
                </a:lnTo>
                <a:lnTo>
                  <a:pt x="2487227" y="4240765"/>
                </a:lnTo>
                <a:lnTo>
                  <a:pt x="2524629" y="4224706"/>
                </a:lnTo>
                <a:lnTo>
                  <a:pt x="2561798" y="4207962"/>
                </a:lnTo>
                <a:lnTo>
                  <a:pt x="2598730" y="4190540"/>
                </a:lnTo>
                <a:lnTo>
                  <a:pt x="2635420" y="4172444"/>
                </a:lnTo>
                <a:lnTo>
                  <a:pt x="2671864" y="4153681"/>
                </a:lnTo>
                <a:lnTo>
                  <a:pt x="2708058" y="4134256"/>
                </a:lnTo>
                <a:lnTo>
                  <a:pt x="2743999" y="4114175"/>
                </a:lnTo>
                <a:lnTo>
                  <a:pt x="2779681" y="4093443"/>
                </a:lnTo>
                <a:lnTo>
                  <a:pt x="2815101" y="4072065"/>
                </a:lnTo>
                <a:lnTo>
                  <a:pt x="2850254" y="4050048"/>
                </a:lnTo>
                <a:lnTo>
                  <a:pt x="2885137" y="4027396"/>
                </a:lnTo>
                <a:lnTo>
                  <a:pt x="2919744" y="4004116"/>
                </a:lnTo>
                <a:lnTo>
                  <a:pt x="2954073" y="3980213"/>
                </a:lnTo>
                <a:lnTo>
                  <a:pt x="2988118" y="3955692"/>
                </a:lnTo>
                <a:lnTo>
                  <a:pt x="3021876" y="3930560"/>
                </a:lnTo>
                <a:lnTo>
                  <a:pt x="3055342" y="3904821"/>
                </a:lnTo>
                <a:lnTo>
                  <a:pt x="3088512" y="3878482"/>
                </a:lnTo>
                <a:lnTo>
                  <a:pt x="3121383" y="3851548"/>
                </a:lnTo>
                <a:lnTo>
                  <a:pt x="3153949" y="3824023"/>
                </a:lnTo>
                <a:lnTo>
                  <a:pt x="3186207" y="3795915"/>
                </a:lnTo>
                <a:lnTo>
                  <a:pt x="3218153" y="3767229"/>
                </a:lnTo>
                <a:lnTo>
                  <a:pt x="3249782" y="3737969"/>
                </a:lnTo>
                <a:lnTo>
                  <a:pt x="3281090" y="3708142"/>
                </a:lnTo>
                <a:lnTo>
                  <a:pt x="3312073" y="3677754"/>
                </a:lnTo>
                <a:lnTo>
                  <a:pt x="3342726" y="3646809"/>
                </a:lnTo>
                <a:lnTo>
                  <a:pt x="3373047" y="3615314"/>
                </a:lnTo>
                <a:lnTo>
                  <a:pt x="3403030" y="3583274"/>
                </a:lnTo>
                <a:lnTo>
                  <a:pt x="3432671" y="3550694"/>
                </a:lnTo>
                <a:lnTo>
                  <a:pt x="3461966" y="3517580"/>
                </a:lnTo>
                <a:lnTo>
                  <a:pt x="3490912" y="3483938"/>
                </a:lnTo>
                <a:lnTo>
                  <a:pt x="3519503" y="3449774"/>
                </a:lnTo>
                <a:lnTo>
                  <a:pt x="3547735" y="3415092"/>
                </a:lnTo>
                <a:lnTo>
                  <a:pt x="3575605" y="3379898"/>
                </a:lnTo>
                <a:lnTo>
                  <a:pt x="3603109" y="3344199"/>
                </a:lnTo>
                <a:lnTo>
                  <a:pt x="3630241" y="3307999"/>
                </a:lnTo>
                <a:lnTo>
                  <a:pt x="3656998" y="3271304"/>
                </a:lnTo>
                <a:lnTo>
                  <a:pt x="3683376" y="3234120"/>
                </a:lnTo>
                <a:lnTo>
                  <a:pt x="3709371" y="3196452"/>
                </a:lnTo>
                <a:lnTo>
                  <a:pt x="3734977" y="3158306"/>
                </a:lnTo>
                <a:lnTo>
                  <a:pt x="3760193" y="3119688"/>
                </a:lnTo>
                <a:lnTo>
                  <a:pt x="3785012" y="3080602"/>
                </a:lnTo>
                <a:lnTo>
                  <a:pt x="3809430" y="3041055"/>
                </a:lnTo>
                <a:lnTo>
                  <a:pt x="3833445" y="3001052"/>
                </a:lnTo>
                <a:lnTo>
                  <a:pt x="3857051" y="2960598"/>
                </a:lnTo>
                <a:lnTo>
                  <a:pt x="3880245" y="2919700"/>
                </a:lnTo>
                <a:lnTo>
                  <a:pt x="3903021" y="2878363"/>
                </a:lnTo>
                <a:lnTo>
                  <a:pt x="3925377" y="2836592"/>
                </a:lnTo>
                <a:lnTo>
                  <a:pt x="3947307" y="2794393"/>
                </a:lnTo>
                <a:lnTo>
                  <a:pt x="3968808" y="2751772"/>
                </a:lnTo>
                <a:lnTo>
                  <a:pt x="3989875" y="2708733"/>
                </a:lnTo>
                <a:lnTo>
                  <a:pt x="4010505" y="2665284"/>
                </a:lnTo>
                <a:lnTo>
                  <a:pt x="4030692" y="2621428"/>
                </a:lnTo>
                <a:lnTo>
                  <a:pt x="4050434" y="2577173"/>
                </a:lnTo>
                <a:lnTo>
                  <a:pt x="4069725" y="2532523"/>
                </a:lnTo>
                <a:lnTo>
                  <a:pt x="4088562" y="2487483"/>
                </a:lnTo>
                <a:lnTo>
                  <a:pt x="4106941" y="2442061"/>
                </a:lnTo>
                <a:lnTo>
                  <a:pt x="4124856" y="2396260"/>
                </a:lnTo>
                <a:lnTo>
                  <a:pt x="4142305" y="2350087"/>
                </a:lnTo>
                <a:lnTo>
                  <a:pt x="4159282" y="2303547"/>
                </a:lnTo>
                <a:lnTo>
                  <a:pt x="4175784" y="2256647"/>
                </a:lnTo>
                <a:lnTo>
                  <a:pt x="4191807" y="2209390"/>
                </a:lnTo>
                <a:lnTo>
                  <a:pt x="4207346" y="2161783"/>
                </a:lnTo>
                <a:lnTo>
                  <a:pt x="4222397" y="2113832"/>
                </a:lnTo>
                <a:lnTo>
                  <a:pt x="4236956" y="2065542"/>
                </a:lnTo>
                <a:lnTo>
                  <a:pt x="4251019" y="2016919"/>
                </a:lnTo>
                <a:lnTo>
                  <a:pt x="4264582" y="1967968"/>
                </a:lnTo>
                <a:lnTo>
                  <a:pt x="4277640" y="1918695"/>
                </a:lnTo>
                <a:lnTo>
                  <a:pt x="4290190" y="1869105"/>
                </a:lnTo>
                <a:lnTo>
                  <a:pt x="4302226" y="1819204"/>
                </a:lnTo>
                <a:lnTo>
                  <a:pt x="4313746" y="1768997"/>
                </a:lnTo>
                <a:lnTo>
                  <a:pt x="4324744" y="1718491"/>
                </a:lnTo>
                <a:lnTo>
                  <a:pt x="4335217" y="1667690"/>
                </a:lnTo>
                <a:lnTo>
                  <a:pt x="4345160" y="1616601"/>
                </a:lnTo>
                <a:lnTo>
                  <a:pt x="4354570" y="1565228"/>
                </a:lnTo>
                <a:lnTo>
                  <a:pt x="4363441" y="1513578"/>
                </a:lnTo>
                <a:lnTo>
                  <a:pt x="4371771" y="1461655"/>
                </a:lnTo>
                <a:lnTo>
                  <a:pt x="4379554" y="1409466"/>
                </a:lnTo>
                <a:lnTo>
                  <a:pt x="4386787" y="1357017"/>
                </a:lnTo>
                <a:lnTo>
                  <a:pt x="4393465" y="1304311"/>
                </a:lnTo>
                <a:lnTo>
                  <a:pt x="4399584" y="1251356"/>
                </a:lnTo>
                <a:lnTo>
                  <a:pt x="4405140" y="1198157"/>
                </a:lnTo>
                <a:lnTo>
                  <a:pt x="4410130" y="1144720"/>
                </a:lnTo>
                <a:lnTo>
                  <a:pt x="4414547" y="1091049"/>
                </a:lnTo>
                <a:lnTo>
                  <a:pt x="4418390" y="1037150"/>
                </a:lnTo>
                <a:lnTo>
                  <a:pt x="4421652" y="983030"/>
                </a:lnTo>
                <a:lnTo>
                  <a:pt x="4424331" y="928693"/>
                </a:lnTo>
                <a:lnTo>
                  <a:pt x="4426422" y="874146"/>
                </a:lnTo>
                <a:lnTo>
                  <a:pt x="4427921" y="819393"/>
                </a:lnTo>
                <a:lnTo>
                  <a:pt x="4428823" y="764441"/>
                </a:lnTo>
                <a:lnTo>
                  <a:pt x="4429125" y="709295"/>
                </a:lnTo>
                <a:lnTo>
                  <a:pt x="4428829" y="654640"/>
                </a:lnTo>
                <a:lnTo>
                  <a:pt x="4427946" y="600189"/>
                </a:lnTo>
                <a:lnTo>
                  <a:pt x="4426475" y="545939"/>
                </a:lnTo>
                <a:lnTo>
                  <a:pt x="4424421" y="491891"/>
                </a:lnTo>
                <a:lnTo>
                  <a:pt x="4421784" y="438046"/>
                </a:lnTo>
                <a:lnTo>
                  <a:pt x="4418568" y="384403"/>
                </a:lnTo>
                <a:lnTo>
                  <a:pt x="4414774" y="330961"/>
                </a:lnTo>
                <a:lnTo>
                  <a:pt x="4376928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257674" cy="4152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54547" y="1572738"/>
            <a:ext cx="3486785" cy="335406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5600" marR="41910" indent="-343535">
              <a:lnSpc>
                <a:spcPct val="835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September 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2017,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U.N. Security Council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voted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unanimously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adopt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resolution </a:t>
            </a:r>
            <a:r>
              <a:rPr sz="1400" spc="30" dirty="0">
                <a:solidFill>
                  <a:srgbClr val="FFFFFF"/>
                </a:solidFill>
                <a:latin typeface="Calibri"/>
                <a:cs typeface="Calibri"/>
              </a:rPr>
              <a:t>2379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(2017),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requested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creation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of an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investigative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team,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headed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by a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Special Adviser,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support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domestic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efforts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hold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ISIS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accountable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its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crimes “by collecting, preserving, and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storing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evidence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4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Iraq.”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Arial"/>
              <a:buChar char="•"/>
            </a:pPr>
            <a:endParaRPr sz="1600" dirty="0">
              <a:latin typeface="Calibri"/>
              <a:cs typeface="Calibri"/>
            </a:endParaRPr>
          </a:p>
          <a:p>
            <a:pPr marL="355600" marR="5080" indent="-343535">
              <a:lnSpc>
                <a:spcPct val="83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Secretary-General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António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Guterres 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established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United Nations Investigative 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Team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to Promote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Accountability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Crimes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Committed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Da’esh/ISIL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(UNITAD)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and appointed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Karim </a:t>
            </a:r>
            <a:r>
              <a:rPr sz="1400" spc="20" dirty="0">
                <a:solidFill>
                  <a:srgbClr val="FFFFFF"/>
                </a:solidFill>
                <a:latin typeface="Calibri"/>
                <a:cs typeface="Calibri"/>
              </a:rPr>
              <a:t>Assad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Ahmad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Khan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as Special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Adviser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and Head of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Team.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However,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NGOs have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criticized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its 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limited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mandate 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and  questioned </a:t>
            </a:r>
            <a:r>
              <a:rPr sz="1400" spc="15" dirty="0">
                <a:solidFill>
                  <a:srgbClr val="FFFFFF"/>
                </a:solidFill>
                <a:latin typeface="Calibri"/>
                <a:cs typeface="Calibri"/>
              </a:rPr>
              <a:t>its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real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effects.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85975" y="4448175"/>
            <a:ext cx="3867023" cy="2409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544" y="930655"/>
            <a:ext cx="3195955" cy="89344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36550" marR="5080" indent="-324485">
              <a:lnSpc>
                <a:spcPts val="3229"/>
              </a:lnSpc>
              <a:spcBef>
                <a:spcPts val="520"/>
              </a:spcBef>
            </a:pPr>
            <a:r>
              <a:rPr sz="3000" spc="-20" dirty="0">
                <a:solidFill>
                  <a:srgbClr val="000000"/>
                </a:solidFill>
              </a:rPr>
              <a:t>First </a:t>
            </a:r>
            <a:r>
              <a:rPr sz="3000" spc="-40" dirty="0">
                <a:solidFill>
                  <a:srgbClr val="000000"/>
                </a:solidFill>
              </a:rPr>
              <a:t>Yazidi </a:t>
            </a:r>
            <a:r>
              <a:rPr sz="3000" spc="-5" dirty="0">
                <a:solidFill>
                  <a:srgbClr val="000000"/>
                </a:solidFill>
              </a:rPr>
              <a:t>Genocide  </a:t>
            </a:r>
            <a:r>
              <a:rPr sz="3000" spc="-30" dirty="0">
                <a:solidFill>
                  <a:srgbClr val="000000"/>
                </a:solidFill>
              </a:rPr>
              <a:t>Trial </a:t>
            </a:r>
            <a:r>
              <a:rPr sz="3000" spc="-10" dirty="0">
                <a:solidFill>
                  <a:srgbClr val="000000"/>
                </a:solidFill>
              </a:rPr>
              <a:t>in </a:t>
            </a:r>
            <a:r>
              <a:rPr sz="3000" spc="-20" dirty="0">
                <a:solidFill>
                  <a:srgbClr val="000000"/>
                </a:solidFill>
              </a:rPr>
              <a:t>Germany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3337" y="1085850"/>
            <a:ext cx="0" cy="666750"/>
          </a:xfrm>
          <a:custGeom>
            <a:avLst/>
            <a:gdLst/>
            <a:ahLst/>
            <a:cxnLst/>
            <a:rect l="l" t="t" r="r" b="b"/>
            <a:pathLst>
              <a:path h="666750">
                <a:moveTo>
                  <a:pt x="0" y="0"/>
                </a:moveTo>
                <a:lnTo>
                  <a:pt x="0" y="666750"/>
                </a:lnTo>
              </a:path>
            </a:pathLst>
          </a:custGeom>
          <a:ln w="666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825" y="1085850"/>
            <a:ext cx="142875" cy="666750"/>
          </a:xfrm>
          <a:custGeom>
            <a:avLst/>
            <a:gdLst/>
            <a:ahLst/>
            <a:cxnLst/>
            <a:rect l="l" t="t" r="r" b="b"/>
            <a:pathLst>
              <a:path w="142875" h="666750">
                <a:moveTo>
                  <a:pt x="0" y="666750"/>
                </a:moveTo>
                <a:lnTo>
                  <a:pt x="142875" y="666750"/>
                </a:lnTo>
                <a:lnTo>
                  <a:pt x="142875" y="0"/>
                </a:lnTo>
                <a:lnTo>
                  <a:pt x="0" y="0"/>
                </a:lnTo>
                <a:lnTo>
                  <a:pt x="0" y="66675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" y="2100262"/>
            <a:ext cx="3228975" cy="0"/>
          </a:xfrm>
          <a:custGeom>
            <a:avLst/>
            <a:gdLst/>
            <a:ahLst/>
            <a:cxnLst/>
            <a:rect l="l" t="t" r="r" b="b"/>
            <a:pathLst>
              <a:path w="3228975">
                <a:moveTo>
                  <a:pt x="0" y="0"/>
                </a:moveTo>
                <a:lnTo>
                  <a:pt x="3228975" y="0"/>
                </a:lnTo>
              </a:path>
            </a:pathLst>
          </a:custGeom>
          <a:ln w="28575">
            <a:solidFill>
              <a:srgbClr val="8063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2287" y="2504110"/>
            <a:ext cx="3221990" cy="355536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35"/>
              </a:spcBef>
              <a:tabLst>
                <a:tab pos="355600" algn="l"/>
                <a:tab pos="356235" algn="l"/>
              </a:tabLst>
            </a:pPr>
            <a:r>
              <a:rPr sz="1700" spc="-5" dirty="0">
                <a:latin typeface="Calibri"/>
                <a:cs typeface="Calibri"/>
              </a:rPr>
              <a:t>April </a:t>
            </a:r>
            <a:r>
              <a:rPr sz="1700" spc="20" dirty="0">
                <a:latin typeface="Calibri"/>
                <a:cs typeface="Calibri"/>
              </a:rPr>
              <a:t>23,</a:t>
            </a:r>
            <a:r>
              <a:rPr sz="1700" spc="-105" dirty="0">
                <a:latin typeface="Calibri"/>
                <a:cs typeface="Calibri"/>
              </a:rPr>
              <a:t> </a:t>
            </a:r>
            <a:r>
              <a:rPr sz="1700" spc="25" dirty="0">
                <a:latin typeface="Calibri"/>
                <a:cs typeface="Calibri"/>
              </a:rPr>
              <a:t>2020</a:t>
            </a:r>
            <a:endParaRPr sz="17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dirty="0">
                <a:latin typeface="Calibri"/>
                <a:cs typeface="Calibri"/>
              </a:rPr>
              <a:t>An </a:t>
            </a:r>
            <a:r>
              <a:rPr sz="1700" spc="10" dirty="0">
                <a:latin typeface="Calibri"/>
                <a:cs typeface="Calibri"/>
              </a:rPr>
              <a:t>Iraqi </a:t>
            </a:r>
            <a:r>
              <a:rPr sz="1700" spc="5" dirty="0">
                <a:latin typeface="Calibri"/>
                <a:cs typeface="Calibri"/>
              </a:rPr>
              <a:t>man </a:t>
            </a:r>
            <a:r>
              <a:rPr sz="1700" spc="10" dirty="0">
                <a:latin typeface="Calibri"/>
                <a:cs typeface="Calibri"/>
              </a:rPr>
              <a:t>accused </a:t>
            </a:r>
            <a:r>
              <a:rPr sz="1700" spc="5" dirty="0">
                <a:latin typeface="Calibri"/>
                <a:cs typeface="Calibri"/>
              </a:rPr>
              <a:t>of  </a:t>
            </a:r>
            <a:r>
              <a:rPr sz="1700" dirty="0">
                <a:latin typeface="Calibri"/>
                <a:cs typeface="Calibri"/>
              </a:rPr>
              <a:t>belonging </a:t>
            </a:r>
            <a:r>
              <a:rPr sz="1700" spc="20" dirty="0">
                <a:latin typeface="Calibri"/>
                <a:cs typeface="Calibri"/>
              </a:rPr>
              <a:t>to ISIS </a:t>
            </a:r>
            <a:r>
              <a:rPr sz="1700" spc="5" dirty="0">
                <a:latin typeface="Calibri"/>
                <a:cs typeface="Calibri"/>
              </a:rPr>
              <a:t>has </a:t>
            </a:r>
            <a:r>
              <a:rPr sz="1700" spc="10" dirty="0">
                <a:latin typeface="Calibri"/>
                <a:cs typeface="Calibri"/>
              </a:rPr>
              <a:t>gone </a:t>
            </a:r>
            <a:r>
              <a:rPr sz="1700" spc="5" dirty="0">
                <a:latin typeface="Calibri"/>
                <a:cs typeface="Calibri"/>
              </a:rPr>
              <a:t>on  trial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in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Frankfurt's</a:t>
            </a:r>
            <a:r>
              <a:rPr sz="1700" spc="-160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high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10" dirty="0">
                <a:latin typeface="Calibri"/>
                <a:cs typeface="Calibri"/>
              </a:rPr>
              <a:t>court.</a:t>
            </a:r>
            <a:r>
              <a:rPr sz="1700" spc="-1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He  </a:t>
            </a:r>
            <a:r>
              <a:rPr sz="1700" spc="-5" dirty="0">
                <a:latin typeface="Calibri"/>
                <a:cs typeface="Calibri"/>
              </a:rPr>
              <a:t>is </a:t>
            </a:r>
            <a:r>
              <a:rPr sz="1700" spc="10" dirty="0">
                <a:latin typeface="Calibri"/>
                <a:cs typeface="Calibri"/>
              </a:rPr>
              <a:t>accused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dirty="0">
                <a:latin typeface="Calibri"/>
                <a:cs typeface="Calibri"/>
              </a:rPr>
              <a:t>genocide, </a:t>
            </a:r>
            <a:r>
              <a:rPr sz="1700" spc="5" dirty="0">
                <a:latin typeface="Calibri"/>
                <a:cs typeface="Calibri"/>
              </a:rPr>
              <a:t>human  trafficking, </a:t>
            </a:r>
            <a:r>
              <a:rPr sz="1700" spc="10" dirty="0">
                <a:latin typeface="Calibri"/>
                <a:cs typeface="Calibri"/>
              </a:rPr>
              <a:t>and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10" dirty="0">
                <a:latin typeface="Calibri"/>
                <a:cs typeface="Calibri"/>
              </a:rPr>
              <a:t>torture and  </a:t>
            </a:r>
            <a:r>
              <a:rPr sz="1700" spc="-5" dirty="0">
                <a:latin typeface="Calibri"/>
                <a:cs typeface="Calibri"/>
              </a:rPr>
              <a:t>murder </a:t>
            </a:r>
            <a:r>
              <a:rPr sz="1700" spc="5" dirty="0">
                <a:latin typeface="Calibri"/>
                <a:cs typeface="Calibri"/>
              </a:rPr>
              <a:t>of </a:t>
            </a:r>
            <a:r>
              <a:rPr sz="1700" spc="10" dirty="0">
                <a:latin typeface="Calibri"/>
                <a:cs typeface="Calibri"/>
              </a:rPr>
              <a:t>a </a:t>
            </a:r>
            <a:r>
              <a:rPr sz="1700" dirty="0">
                <a:latin typeface="Calibri"/>
                <a:cs typeface="Calibri"/>
              </a:rPr>
              <a:t>5-year-old </a:t>
            </a:r>
            <a:r>
              <a:rPr sz="1700" spc="-15" dirty="0">
                <a:latin typeface="Calibri"/>
                <a:cs typeface="Calibri"/>
              </a:rPr>
              <a:t>Yazidi</a:t>
            </a:r>
            <a:r>
              <a:rPr sz="1700" spc="-225" dirty="0">
                <a:latin typeface="Calibri"/>
                <a:cs typeface="Calibri"/>
              </a:rPr>
              <a:t> </a:t>
            </a:r>
            <a:r>
              <a:rPr sz="1700" spc="5" dirty="0">
                <a:latin typeface="Calibri"/>
                <a:cs typeface="Calibri"/>
              </a:rPr>
              <a:t>girl  </a:t>
            </a:r>
            <a:r>
              <a:rPr sz="1700" spc="10" dirty="0">
                <a:latin typeface="Calibri"/>
                <a:cs typeface="Calibri"/>
              </a:rPr>
              <a:t>he had </a:t>
            </a:r>
            <a:r>
              <a:rPr sz="1700" spc="-10" dirty="0">
                <a:latin typeface="Calibri"/>
                <a:cs typeface="Calibri"/>
              </a:rPr>
              <a:t>held </a:t>
            </a:r>
            <a:r>
              <a:rPr sz="1700" spc="10" dirty="0">
                <a:latin typeface="Calibri"/>
                <a:cs typeface="Calibri"/>
              </a:rPr>
              <a:t>as a</a:t>
            </a:r>
            <a:r>
              <a:rPr sz="1700" spc="-1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slave.</a:t>
            </a:r>
            <a:endParaRPr sz="1700" dirty="0">
              <a:latin typeface="Calibri"/>
              <a:cs typeface="Calibri"/>
            </a:endParaRPr>
          </a:p>
          <a:p>
            <a:pPr marL="355600" marR="284480" indent="-343535">
              <a:lnSpc>
                <a:spcPts val="2030"/>
              </a:lnSpc>
              <a:spcBef>
                <a:spcPts val="51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700" spc="-5" dirty="0">
                <a:latin typeface="Calibri"/>
                <a:cs typeface="Calibri"/>
              </a:rPr>
              <a:t>This is </a:t>
            </a:r>
            <a:r>
              <a:rPr sz="1700" spc="-15" dirty="0">
                <a:latin typeface="Calibri"/>
                <a:cs typeface="Calibri"/>
              </a:rPr>
              <a:t>believed </a:t>
            </a:r>
            <a:r>
              <a:rPr sz="1700" spc="20" dirty="0">
                <a:latin typeface="Calibri"/>
                <a:cs typeface="Calibri"/>
              </a:rPr>
              <a:t>to </a:t>
            </a:r>
            <a:r>
              <a:rPr sz="1700" spc="10" dirty="0">
                <a:latin typeface="Calibri"/>
                <a:cs typeface="Calibri"/>
              </a:rPr>
              <a:t>be </a:t>
            </a:r>
            <a:r>
              <a:rPr sz="1700" spc="15" dirty="0">
                <a:latin typeface="Calibri"/>
                <a:cs typeface="Calibri"/>
              </a:rPr>
              <a:t>the</a:t>
            </a:r>
            <a:r>
              <a:rPr sz="1700" spc="-1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first  </a:t>
            </a:r>
            <a:r>
              <a:rPr sz="1700" spc="15" dirty="0">
                <a:latin typeface="Calibri"/>
                <a:cs typeface="Calibri"/>
              </a:rPr>
              <a:t>case </a:t>
            </a:r>
            <a:r>
              <a:rPr sz="1700" spc="-5" dirty="0">
                <a:latin typeface="Calibri"/>
                <a:cs typeface="Calibri"/>
              </a:rPr>
              <a:t>in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-5" dirty="0">
                <a:latin typeface="Calibri"/>
                <a:cs typeface="Calibri"/>
              </a:rPr>
              <a:t>world </a:t>
            </a:r>
            <a:r>
              <a:rPr sz="1700" dirty="0">
                <a:latin typeface="Calibri"/>
                <a:cs typeface="Calibri"/>
              </a:rPr>
              <a:t>including  </a:t>
            </a:r>
            <a:r>
              <a:rPr sz="1700" spc="5" dirty="0">
                <a:latin typeface="Calibri"/>
                <a:cs typeface="Calibri"/>
              </a:rPr>
              <a:t>genocide among </a:t>
            </a:r>
            <a:r>
              <a:rPr sz="1700" spc="15" dirty="0">
                <a:latin typeface="Calibri"/>
                <a:cs typeface="Calibri"/>
              </a:rPr>
              <a:t>the </a:t>
            </a:r>
            <a:r>
              <a:rPr sz="1700" spc="5" dirty="0">
                <a:latin typeface="Calibri"/>
                <a:cs typeface="Calibri"/>
              </a:rPr>
              <a:t>charges  </a:t>
            </a:r>
            <a:r>
              <a:rPr sz="1700" dirty="0">
                <a:latin typeface="Calibri"/>
                <a:cs typeface="Calibri"/>
              </a:rPr>
              <a:t>related </a:t>
            </a:r>
            <a:r>
              <a:rPr sz="1700" spc="20" dirty="0">
                <a:latin typeface="Calibri"/>
                <a:cs typeface="Calibri"/>
              </a:rPr>
              <a:t>to </a:t>
            </a:r>
            <a:r>
              <a:rPr sz="1700" dirty="0">
                <a:latin typeface="Calibri"/>
                <a:cs typeface="Calibri"/>
              </a:rPr>
              <a:t>crimes </a:t>
            </a:r>
            <a:r>
              <a:rPr sz="1700" spc="5" dirty="0">
                <a:latin typeface="Calibri"/>
                <a:cs typeface="Calibri"/>
              </a:rPr>
              <a:t>committed  against </a:t>
            </a:r>
            <a:r>
              <a:rPr sz="1700" spc="15" dirty="0">
                <a:latin typeface="Calibri"/>
                <a:cs typeface="Calibri"/>
              </a:rPr>
              <a:t>the</a:t>
            </a:r>
            <a:r>
              <a:rPr sz="1700" spc="-204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Yazidis.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20050" y="0"/>
            <a:ext cx="1123950" cy="6858000"/>
          </a:xfrm>
          <a:custGeom>
            <a:avLst/>
            <a:gdLst/>
            <a:ahLst/>
            <a:cxnLst/>
            <a:rect l="l" t="t" r="r" b="b"/>
            <a:pathLst>
              <a:path w="1123950" h="6858000">
                <a:moveTo>
                  <a:pt x="0" y="6858000"/>
                </a:moveTo>
                <a:lnTo>
                  <a:pt x="1123950" y="6858000"/>
                </a:lnTo>
                <a:lnTo>
                  <a:pt x="112395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14800" y="485711"/>
            <a:ext cx="4805426" cy="6138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67200" y="514350"/>
            <a:ext cx="4505325" cy="5838825"/>
          </a:xfrm>
          <a:custGeom>
            <a:avLst/>
            <a:gdLst/>
            <a:ahLst/>
            <a:cxnLst/>
            <a:rect l="l" t="t" r="r" b="b"/>
            <a:pathLst>
              <a:path w="4505325" h="5838825">
                <a:moveTo>
                  <a:pt x="0" y="5838825"/>
                </a:moveTo>
                <a:lnTo>
                  <a:pt x="4505325" y="5838825"/>
                </a:lnTo>
                <a:lnTo>
                  <a:pt x="4505325" y="0"/>
                </a:lnTo>
                <a:lnTo>
                  <a:pt x="0" y="0"/>
                </a:lnTo>
                <a:lnTo>
                  <a:pt x="0" y="5838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86275" y="800100"/>
            <a:ext cx="4067175" cy="5257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446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14800"/>
            <a:ext cx="7038975" cy="685800"/>
          </a:xfrm>
          <a:custGeom>
            <a:avLst/>
            <a:gdLst/>
            <a:ahLst/>
            <a:cxnLst/>
            <a:rect l="l" t="t" r="r" b="b"/>
            <a:pathLst>
              <a:path w="7038975" h="685800">
                <a:moveTo>
                  <a:pt x="0" y="685800"/>
                </a:moveTo>
                <a:lnTo>
                  <a:pt x="7038975" y="685800"/>
                </a:lnTo>
                <a:lnTo>
                  <a:pt x="7038975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45764" y="4262818"/>
            <a:ext cx="138684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Conclusion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507" y="5186997"/>
            <a:ext cx="7954009" cy="11436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55600" marR="339090" indent="-343535">
              <a:lnSpc>
                <a:spcPts val="1500"/>
              </a:lnSpc>
              <a:spcBef>
                <a:spcPts val="4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latin typeface="Calibri"/>
                <a:cs typeface="Calibri"/>
              </a:rPr>
              <a:t>The </a:t>
            </a:r>
            <a:r>
              <a:rPr sz="1550" dirty="0">
                <a:latin typeface="Calibri"/>
                <a:cs typeface="Calibri"/>
              </a:rPr>
              <a:t>August </a:t>
            </a:r>
            <a:r>
              <a:rPr sz="1550" spc="25" dirty="0">
                <a:latin typeface="Calibri"/>
                <a:cs typeface="Calibri"/>
              </a:rPr>
              <a:t>2014 </a:t>
            </a:r>
            <a:r>
              <a:rPr sz="1550" spc="5" dirty="0">
                <a:latin typeface="Calibri"/>
                <a:cs typeface="Calibri"/>
              </a:rPr>
              <a:t>genocide </a:t>
            </a:r>
            <a:r>
              <a:rPr sz="1550" spc="10" dirty="0">
                <a:latin typeface="Calibri"/>
                <a:cs typeface="Calibri"/>
              </a:rPr>
              <a:t>killed </a:t>
            </a:r>
            <a:r>
              <a:rPr sz="1550" spc="5" dirty="0">
                <a:latin typeface="Calibri"/>
                <a:cs typeface="Calibri"/>
              </a:rPr>
              <a:t>roughly </a:t>
            </a:r>
            <a:r>
              <a:rPr sz="1550" spc="20" dirty="0">
                <a:latin typeface="Calibri"/>
                <a:cs typeface="Calibri"/>
              </a:rPr>
              <a:t>5,000 </a:t>
            </a:r>
            <a:r>
              <a:rPr sz="1550" spc="-15" dirty="0">
                <a:latin typeface="Calibri"/>
                <a:cs typeface="Calibri"/>
              </a:rPr>
              <a:t>Yazidi </a:t>
            </a:r>
            <a:r>
              <a:rPr sz="1550" spc="5" dirty="0">
                <a:latin typeface="Calibri"/>
                <a:cs typeface="Calibri"/>
              </a:rPr>
              <a:t>civilians. </a:t>
            </a:r>
            <a:r>
              <a:rPr sz="1550" dirty="0">
                <a:latin typeface="Calibri"/>
                <a:cs typeface="Calibri"/>
              </a:rPr>
              <a:t>Thousands </a:t>
            </a:r>
            <a:r>
              <a:rPr sz="1550" spc="5" dirty="0">
                <a:latin typeface="Calibri"/>
                <a:cs typeface="Calibri"/>
              </a:rPr>
              <a:t>of women and  </a:t>
            </a:r>
            <a:r>
              <a:rPr sz="1550" dirty="0">
                <a:latin typeface="Calibri"/>
                <a:cs typeface="Calibri"/>
              </a:rPr>
              <a:t>children </a:t>
            </a:r>
            <a:r>
              <a:rPr sz="1550" spc="-5" dirty="0">
                <a:latin typeface="Calibri"/>
                <a:cs typeface="Calibri"/>
              </a:rPr>
              <a:t>were </a:t>
            </a:r>
            <a:r>
              <a:rPr sz="1550" spc="5" dirty="0">
                <a:latin typeface="Calibri"/>
                <a:cs typeface="Calibri"/>
              </a:rPr>
              <a:t>sold into </a:t>
            </a:r>
            <a:r>
              <a:rPr sz="1550" spc="-5" dirty="0">
                <a:latin typeface="Calibri"/>
                <a:cs typeface="Calibri"/>
              </a:rPr>
              <a:t>sexual </a:t>
            </a:r>
            <a:r>
              <a:rPr sz="1550" spc="-10" dirty="0">
                <a:latin typeface="Calibri"/>
                <a:cs typeface="Calibri"/>
              </a:rPr>
              <a:t>slavery. </a:t>
            </a:r>
            <a:r>
              <a:rPr sz="1550" spc="5" dirty="0">
                <a:latin typeface="Calibri"/>
                <a:cs typeface="Calibri"/>
              </a:rPr>
              <a:t>Approximately </a:t>
            </a:r>
            <a:r>
              <a:rPr sz="1550" spc="20" dirty="0">
                <a:latin typeface="Calibri"/>
                <a:cs typeface="Calibri"/>
              </a:rPr>
              <a:t>500,000 </a:t>
            </a:r>
            <a:r>
              <a:rPr sz="1550" spc="-10" dirty="0">
                <a:latin typeface="Calibri"/>
                <a:cs typeface="Calibri"/>
              </a:rPr>
              <a:t>Yazidis </a:t>
            </a:r>
            <a:r>
              <a:rPr sz="1550" spc="5" dirty="0">
                <a:latin typeface="Calibri"/>
                <a:cs typeface="Calibri"/>
              </a:rPr>
              <a:t>became</a:t>
            </a:r>
            <a:r>
              <a:rPr lang="en-US" sz="1550" spc="330" dirty="0">
                <a:latin typeface="Calibri"/>
                <a:cs typeface="Calibri"/>
              </a:rPr>
              <a:t> </a:t>
            </a:r>
            <a:r>
              <a:rPr sz="1550" spc="-15" dirty="0">
                <a:latin typeface="Calibri"/>
                <a:cs typeface="Calibri"/>
              </a:rPr>
              <a:t>refugees.</a:t>
            </a:r>
            <a:endParaRPr sz="1550" dirty="0">
              <a:latin typeface="Calibri"/>
              <a:cs typeface="Calibri"/>
            </a:endParaRPr>
          </a:p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dirty="0">
                <a:latin typeface="Calibri"/>
                <a:cs typeface="Calibri"/>
              </a:rPr>
              <a:t>Genocide Watch currently classifies </a:t>
            </a:r>
            <a:r>
              <a:rPr sz="1550" spc="5" dirty="0">
                <a:latin typeface="Calibri"/>
                <a:cs typeface="Calibri"/>
              </a:rPr>
              <a:t>the </a:t>
            </a:r>
            <a:r>
              <a:rPr sz="1550" spc="-15" dirty="0">
                <a:latin typeface="Calibri"/>
                <a:cs typeface="Calibri"/>
              </a:rPr>
              <a:t>Yazidi </a:t>
            </a:r>
            <a:r>
              <a:rPr sz="1550" spc="5" dirty="0">
                <a:latin typeface="Calibri"/>
                <a:cs typeface="Calibri"/>
              </a:rPr>
              <a:t>genocide as </a:t>
            </a:r>
            <a:r>
              <a:rPr sz="1550" spc="15" dirty="0">
                <a:latin typeface="Calibri"/>
                <a:cs typeface="Calibri"/>
              </a:rPr>
              <a:t>Stage </a:t>
            </a:r>
            <a:r>
              <a:rPr sz="1550" spc="20" dirty="0">
                <a:latin typeface="Calibri"/>
                <a:cs typeface="Calibri"/>
              </a:rPr>
              <a:t>10 </a:t>
            </a:r>
            <a:r>
              <a:rPr sz="1550" spc="5" dirty="0">
                <a:latin typeface="Calibri"/>
                <a:cs typeface="Calibri"/>
              </a:rPr>
              <a:t>-</a:t>
            </a:r>
            <a:r>
              <a:rPr sz="1550" spc="50" dirty="0">
                <a:latin typeface="Calibri"/>
                <a:cs typeface="Calibri"/>
              </a:rPr>
              <a:t> </a:t>
            </a:r>
            <a:r>
              <a:rPr sz="1550" spc="5" dirty="0">
                <a:latin typeface="Calibri"/>
                <a:cs typeface="Calibri"/>
              </a:rPr>
              <a:t>Denial.</a:t>
            </a:r>
            <a:endParaRPr sz="1550" dirty="0">
              <a:latin typeface="Calibri"/>
              <a:cs typeface="Calibri"/>
            </a:endParaRPr>
          </a:p>
          <a:p>
            <a:pPr marL="355600" marR="5080" indent="-343535">
              <a:lnSpc>
                <a:spcPts val="1500"/>
              </a:lnSpc>
              <a:spcBef>
                <a:spcPts val="44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10" dirty="0">
                <a:latin typeface="Calibri"/>
                <a:cs typeface="Calibri"/>
              </a:rPr>
              <a:t>Many </a:t>
            </a:r>
            <a:r>
              <a:rPr sz="1550" spc="-10" dirty="0">
                <a:latin typeface="Calibri"/>
                <a:cs typeface="Calibri"/>
              </a:rPr>
              <a:t>Yazidis </a:t>
            </a:r>
            <a:r>
              <a:rPr sz="1550" spc="5" dirty="0">
                <a:latin typeface="Calibri"/>
                <a:cs typeface="Calibri"/>
              </a:rPr>
              <a:t>still </a:t>
            </a:r>
            <a:r>
              <a:rPr sz="1550" spc="10" dirty="0">
                <a:latin typeface="Calibri"/>
                <a:cs typeface="Calibri"/>
              </a:rPr>
              <a:t>lack </a:t>
            </a:r>
            <a:r>
              <a:rPr sz="1550" dirty="0">
                <a:latin typeface="Calibri"/>
                <a:cs typeface="Calibri"/>
              </a:rPr>
              <a:t>reparations/aid </a:t>
            </a:r>
            <a:r>
              <a:rPr sz="1550" spc="5" dirty="0">
                <a:latin typeface="Calibri"/>
                <a:cs typeface="Calibri"/>
              </a:rPr>
              <a:t>as </a:t>
            </a:r>
            <a:r>
              <a:rPr sz="1550" spc="-5" dirty="0">
                <a:latin typeface="Calibri"/>
                <a:cs typeface="Calibri"/>
              </a:rPr>
              <a:t>they </a:t>
            </a:r>
            <a:r>
              <a:rPr sz="1550" spc="5" dirty="0">
                <a:latin typeface="Calibri"/>
                <a:cs typeface="Calibri"/>
              </a:rPr>
              <a:t>struggle </a:t>
            </a:r>
            <a:r>
              <a:rPr sz="1550" spc="10" dirty="0">
                <a:latin typeface="Calibri"/>
                <a:cs typeface="Calibri"/>
              </a:rPr>
              <a:t>to </a:t>
            </a:r>
            <a:r>
              <a:rPr sz="1550" spc="-5" dirty="0">
                <a:latin typeface="Calibri"/>
                <a:cs typeface="Calibri"/>
              </a:rPr>
              <a:t>return </a:t>
            </a:r>
            <a:r>
              <a:rPr sz="1550" spc="10" dirty="0">
                <a:latin typeface="Calibri"/>
                <a:cs typeface="Calibri"/>
              </a:rPr>
              <a:t>home </a:t>
            </a:r>
            <a:r>
              <a:rPr sz="1550" spc="5" dirty="0">
                <a:latin typeface="Calibri"/>
                <a:cs typeface="Calibri"/>
              </a:rPr>
              <a:t>and </a:t>
            </a:r>
            <a:r>
              <a:rPr sz="1550" dirty="0">
                <a:latin typeface="Calibri"/>
                <a:cs typeface="Calibri"/>
              </a:rPr>
              <a:t>identify </a:t>
            </a:r>
            <a:r>
              <a:rPr sz="1550" spc="-5" dirty="0">
                <a:latin typeface="Calibri"/>
                <a:cs typeface="Calibri"/>
              </a:rPr>
              <a:t>murdered  loved</a:t>
            </a:r>
            <a:r>
              <a:rPr sz="1550" spc="8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ones.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4362" y="652780"/>
            <a:ext cx="2378075" cy="147574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535"/>
              </a:spcBef>
            </a:pPr>
            <a:r>
              <a:rPr sz="3350" spc="5" dirty="0">
                <a:solidFill>
                  <a:srgbClr val="000000"/>
                </a:solidFill>
              </a:rPr>
              <a:t>ISIS'</a:t>
            </a:r>
            <a:r>
              <a:rPr sz="3350" spc="-10" dirty="0">
                <a:solidFill>
                  <a:srgbClr val="000000"/>
                </a:solidFill>
              </a:rPr>
              <a:t> Religious  </a:t>
            </a:r>
            <a:r>
              <a:rPr sz="3350" dirty="0">
                <a:solidFill>
                  <a:srgbClr val="000000"/>
                </a:solidFill>
              </a:rPr>
              <a:t>Views </a:t>
            </a:r>
            <a:r>
              <a:rPr sz="3350" spc="20" dirty="0">
                <a:solidFill>
                  <a:srgbClr val="000000"/>
                </a:solidFill>
              </a:rPr>
              <a:t>of  </a:t>
            </a:r>
            <a:r>
              <a:rPr sz="3350" spc="-20" dirty="0">
                <a:solidFill>
                  <a:srgbClr val="000000"/>
                </a:solidFill>
              </a:rPr>
              <a:t>Yazidis</a:t>
            </a:r>
            <a:endParaRPr sz="3350"/>
          </a:p>
        </p:txBody>
      </p:sp>
      <p:sp>
        <p:nvSpPr>
          <p:cNvPr id="3" name="object 3"/>
          <p:cNvSpPr txBox="1"/>
          <p:nvPr/>
        </p:nvSpPr>
        <p:spPr>
          <a:xfrm>
            <a:off x="566102" y="2760916"/>
            <a:ext cx="2439035" cy="335851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355600" marR="5080" indent="-343535">
              <a:lnSpc>
                <a:spcPct val="90200"/>
              </a:lnSpc>
              <a:spcBef>
                <a:spcPts val="3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5" dirty="0">
                <a:latin typeface="Calibri"/>
                <a:cs typeface="Calibri"/>
              </a:rPr>
              <a:t>Yazidism, </a:t>
            </a:r>
            <a:r>
              <a:rPr sz="2000" spc="5" dirty="0">
                <a:latin typeface="Calibri"/>
                <a:cs typeface="Calibri"/>
              </a:rPr>
              <a:t>the  </a:t>
            </a:r>
            <a:r>
              <a:rPr sz="2000" spc="-10" dirty="0">
                <a:latin typeface="Calibri"/>
                <a:cs typeface="Calibri"/>
              </a:rPr>
              <a:t>religion </a:t>
            </a:r>
            <a:r>
              <a:rPr sz="2000" dirty="0">
                <a:latin typeface="Calibri"/>
                <a:cs typeface="Calibri"/>
              </a:rPr>
              <a:t>of </a:t>
            </a:r>
            <a:r>
              <a:rPr sz="2000" spc="-15" dirty="0">
                <a:latin typeface="Calibri"/>
                <a:cs typeface="Calibri"/>
              </a:rPr>
              <a:t>Yazidis,  </a:t>
            </a:r>
            <a:r>
              <a:rPr sz="2000" spc="-10" dirty="0">
                <a:latin typeface="Calibri"/>
                <a:cs typeface="Calibri"/>
              </a:rPr>
              <a:t>believe</a:t>
            </a:r>
            <a:r>
              <a:rPr lang="en-US" sz="2000" spc="-10" dirty="0">
                <a:latin typeface="Calibri"/>
                <a:cs typeface="Calibri"/>
              </a:rPr>
              <a:t>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10" dirty="0">
                <a:latin typeface="Calibri"/>
                <a:cs typeface="Calibri"/>
              </a:rPr>
              <a:t>a  </a:t>
            </a:r>
            <a:r>
              <a:rPr sz="2000" spc="-10" dirty="0">
                <a:latin typeface="Calibri"/>
                <a:cs typeface="Calibri"/>
              </a:rPr>
              <a:t>benevolent peacock  </a:t>
            </a:r>
            <a:r>
              <a:rPr sz="2000" dirty="0">
                <a:latin typeface="Calibri"/>
                <a:cs typeface="Calibri"/>
              </a:rPr>
              <a:t>angel. The </a:t>
            </a:r>
            <a:r>
              <a:rPr sz="2000" spc="15" dirty="0">
                <a:latin typeface="Calibri"/>
                <a:cs typeface="Calibri"/>
              </a:rPr>
              <a:t>Islamic  </a:t>
            </a:r>
            <a:r>
              <a:rPr sz="2000" dirty="0">
                <a:latin typeface="Calibri"/>
                <a:cs typeface="Calibri"/>
              </a:rPr>
              <a:t>State of </a:t>
            </a:r>
            <a:r>
              <a:rPr sz="2000" spc="-15" dirty="0">
                <a:latin typeface="Calibri"/>
                <a:cs typeface="Calibri"/>
              </a:rPr>
              <a:t>Syria </a:t>
            </a:r>
            <a:r>
              <a:rPr sz="2000" spc="5" dirty="0">
                <a:latin typeface="Calibri"/>
                <a:cs typeface="Calibri"/>
              </a:rPr>
              <a:t>and  </a:t>
            </a:r>
            <a:r>
              <a:rPr sz="2000" spc="-15" dirty="0">
                <a:latin typeface="Calibri"/>
                <a:cs typeface="Calibri"/>
              </a:rPr>
              <a:t>Iraq </a:t>
            </a:r>
            <a:r>
              <a:rPr sz="2000" spc="-10" dirty="0">
                <a:latin typeface="Calibri"/>
                <a:cs typeface="Calibri"/>
              </a:rPr>
              <a:t>believe </a:t>
            </a:r>
            <a:r>
              <a:rPr sz="2000" dirty="0">
                <a:latin typeface="Calibri"/>
                <a:cs typeface="Calibri"/>
              </a:rPr>
              <a:t>this  </a:t>
            </a:r>
            <a:r>
              <a:rPr sz="2000" spc="-10" dirty="0">
                <a:latin typeface="Calibri"/>
                <a:cs typeface="Calibri"/>
              </a:rPr>
              <a:t>peacock </a:t>
            </a:r>
            <a:r>
              <a:rPr sz="2000" spc="5" dirty="0">
                <a:latin typeface="Calibri"/>
                <a:cs typeface="Calibri"/>
              </a:rPr>
              <a:t>angel </a:t>
            </a:r>
            <a:r>
              <a:rPr sz="2000" spc="-5" dirty="0">
                <a:latin typeface="Calibri"/>
                <a:cs typeface="Calibri"/>
              </a:rPr>
              <a:t>is  </a:t>
            </a:r>
            <a:r>
              <a:rPr sz="2000" spc="-25" dirty="0">
                <a:latin typeface="Calibri"/>
                <a:cs typeface="Calibri"/>
              </a:rPr>
              <a:t>Lucifer; </a:t>
            </a:r>
            <a:r>
              <a:rPr sz="2000" spc="-20" dirty="0">
                <a:latin typeface="Calibri"/>
                <a:cs typeface="Calibri"/>
              </a:rPr>
              <a:t>therefore,  </a:t>
            </a:r>
            <a:r>
              <a:rPr sz="2000" spc="5" dirty="0">
                <a:latin typeface="Calibri"/>
                <a:cs typeface="Calibri"/>
              </a:rPr>
              <a:t>ISIS </a:t>
            </a:r>
            <a:r>
              <a:rPr sz="2000" spc="-15" dirty="0">
                <a:latin typeface="Calibri"/>
                <a:cs typeface="Calibri"/>
              </a:rPr>
              <a:t>believes </a:t>
            </a:r>
            <a:r>
              <a:rPr sz="2000" spc="-20" dirty="0">
                <a:latin typeface="Calibri"/>
                <a:cs typeface="Calibri"/>
              </a:rPr>
              <a:t>Yazidis  </a:t>
            </a:r>
            <a:r>
              <a:rPr sz="2000" dirty="0">
                <a:latin typeface="Calibri"/>
                <a:cs typeface="Calibri"/>
              </a:rPr>
              <a:t>are </a:t>
            </a:r>
            <a:r>
              <a:rPr sz="2000" spc="-10" dirty="0">
                <a:latin typeface="Calibri"/>
                <a:cs typeface="Calibri"/>
              </a:rPr>
              <a:t>devil</a:t>
            </a:r>
            <a:r>
              <a:rPr lang="en-US"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worshippers.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76625" y="0"/>
            <a:ext cx="5667375" cy="6858000"/>
          </a:xfrm>
          <a:custGeom>
            <a:avLst/>
            <a:gdLst/>
            <a:ahLst/>
            <a:cxnLst/>
            <a:rect l="l" t="t" r="r" b="b"/>
            <a:pathLst>
              <a:path w="5667375" h="6858000">
                <a:moveTo>
                  <a:pt x="0" y="6858000"/>
                </a:moveTo>
                <a:lnTo>
                  <a:pt x="5667375" y="6858000"/>
                </a:lnTo>
                <a:lnTo>
                  <a:pt x="566737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C9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71900" y="514286"/>
            <a:ext cx="5081651" cy="5872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43401" y="566737"/>
            <a:ext cx="4943475" cy="5734050"/>
          </a:xfrm>
          <a:custGeom>
            <a:avLst/>
            <a:gdLst/>
            <a:ahLst/>
            <a:cxnLst/>
            <a:rect l="l" t="t" r="r" b="b"/>
            <a:pathLst>
              <a:path w="4943475" h="5734050">
                <a:moveTo>
                  <a:pt x="0" y="5734050"/>
                </a:moveTo>
                <a:lnTo>
                  <a:pt x="4943475" y="5734050"/>
                </a:lnTo>
                <a:lnTo>
                  <a:pt x="4943475" y="0"/>
                </a:lnTo>
                <a:lnTo>
                  <a:pt x="0" y="0"/>
                </a:lnTo>
                <a:lnTo>
                  <a:pt x="0" y="5734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43401" y="566737"/>
            <a:ext cx="4943475" cy="5734050"/>
          </a:xfrm>
          <a:custGeom>
            <a:avLst/>
            <a:gdLst/>
            <a:ahLst/>
            <a:cxnLst/>
            <a:rect l="l" t="t" r="r" b="b"/>
            <a:pathLst>
              <a:path w="4943475" h="5734050">
                <a:moveTo>
                  <a:pt x="0" y="5734050"/>
                </a:moveTo>
                <a:lnTo>
                  <a:pt x="4943475" y="5734050"/>
                </a:lnTo>
                <a:lnTo>
                  <a:pt x="4943475" y="0"/>
                </a:lnTo>
                <a:lnTo>
                  <a:pt x="0" y="0"/>
                </a:lnTo>
                <a:lnTo>
                  <a:pt x="0" y="5734050"/>
                </a:lnTo>
                <a:close/>
              </a:path>
            </a:pathLst>
          </a:custGeom>
          <a:ln w="9534">
            <a:solidFill>
              <a:srgbClr val="C7C9C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57650" y="1162050"/>
            <a:ext cx="4514850" cy="4533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5994" y="1340230"/>
            <a:ext cx="2440305" cy="13017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 marR="5080" indent="333375">
              <a:lnSpc>
                <a:spcPts val="4730"/>
              </a:lnSpc>
              <a:spcBef>
                <a:spcPts val="745"/>
              </a:spcBef>
            </a:pPr>
            <a:r>
              <a:rPr spc="-20" dirty="0"/>
              <a:t>What </a:t>
            </a:r>
            <a:r>
              <a:rPr spc="5" dirty="0"/>
              <a:t>Is  </a:t>
            </a:r>
            <a:r>
              <a:rPr spc="-40" dirty="0"/>
              <a:t>K</a:t>
            </a:r>
            <a:r>
              <a:rPr spc="10" dirty="0"/>
              <a:t>u</a:t>
            </a:r>
            <a:r>
              <a:rPr spc="-40" dirty="0"/>
              <a:t>r</a:t>
            </a:r>
            <a:r>
              <a:rPr spc="10" dirty="0"/>
              <a:t>d</a:t>
            </a:r>
            <a:r>
              <a:rPr spc="30" dirty="0"/>
              <a:t>i</a:t>
            </a:r>
            <a:r>
              <a:rPr spc="-75" dirty="0"/>
              <a:t>s</a:t>
            </a:r>
            <a:r>
              <a:rPr spc="-50" dirty="0"/>
              <a:t>t</a:t>
            </a:r>
            <a:r>
              <a:rPr spc="-10" dirty="0"/>
              <a:t>a</a:t>
            </a:r>
            <a:r>
              <a:rPr spc="10" dirty="0"/>
              <a:t>n?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3577" y="2830766"/>
            <a:ext cx="2857500" cy="316357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65"/>
              </a:spcBef>
              <a:tabLst>
                <a:tab pos="355600" algn="l"/>
                <a:tab pos="35623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1923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1976</a:t>
            </a:r>
            <a:endParaRPr sz="1800" dirty="0">
              <a:latin typeface="Calibri"/>
              <a:cs typeface="Calibri"/>
            </a:endParaRPr>
          </a:p>
          <a:p>
            <a:pPr marL="355600" marR="5080" indent="-343535">
              <a:lnSpc>
                <a:spcPct val="100099"/>
              </a:lnSpc>
              <a:spcBef>
                <a:spcPts val="4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Kurdistan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loosely  defined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region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Kurdish 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individuals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—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including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Yazidis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—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located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northwestern Zagros 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Mountains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eastern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Taurus 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Mountains. 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Today, 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it  includes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parts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Iraq,</a:t>
            </a:r>
            <a:r>
              <a:rPr sz="18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Iran,  Syria,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Turkey.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95700" y="0"/>
            <a:ext cx="4867275" cy="3038475"/>
          </a:xfrm>
          <a:custGeom>
            <a:avLst/>
            <a:gdLst/>
            <a:ahLst/>
            <a:cxnLst/>
            <a:rect l="l" t="t" r="r" b="b"/>
            <a:pathLst>
              <a:path w="4867275" h="3038475">
                <a:moveTo>
                  <a:pt x="4867275" y="0"/>
                </a:moveTo>
                <a:lnTo>
                  <a:pt x="0" y="0"/>
                </a:lnTo>
                <a:lnTo>
                  <a:pt x="4317" y="114300"/>
                </a:lnTo>
                <a:lnTo>
                  <a:pt x="8825" y="168914"/>
                </a:lnTo>
                <a:lnTo>
                  <a:pt x="14005" y="223254"/>
                </a:lnTo>
                <a:lnTo>
                  <a:pt x="19851" y="277312"/>
                </a:lnTo>
                <a:lnTo>
                  <a:pt x="26357" y="331079"/>
                </a:lnTo>
                <a:lnTo>
                  <a:pt x="33519" y="384549"/>
                </a:lnTo>
                <a:lnTo>
                  <a:pt x="41329" y="437714"/>
                </a:lnTo>
                <a:lnTo>
                  <a:pt x="49783" y="490566"/>
                </a:lnTo>
                <a:lnTo>
                  <a:pt x="58875" y="543098"/>
                </a:lnTo>
                <a:lnTo>
                  <a:pt x="68599" y="595302"/>
                </a:lnTo>
                <a:lnTo>
                  <a:pt x="78950" y="647170"/>
                </a:lnTo>
                <a:lnTo>
                  <a:pt x="89921" y="698695"/>
                </a:lnTo>
                <a:lnTo>
                  <a:pt x="101508" y="749870"/>
                </a:lnTo>
                <a:lnTo>
                  <a:pt x="113704" y="800686"/>
                </a:lnTo>
                <a:lnTo>
                  <a:pt x="126503" y="851137"/>
                </a:lnTo>
                <a:lnTo>
                  <a:pt x="139901" y="901214"/>
                </a:lnTo>
                <a:lnTo>
                  <a:pt x="153891" y="950911"/>
                </a:lnTo>
                <a:lnTo>
                  <a:pt x="168468" y="1000219"/>
                </a:lnTo>
                <a:lnTo>
                  <a:pt x="183626" y="1049130"/>
                </a:lnTo>
                <a:lnTo>
                  <a:pt x="199360" y="1097638"/>
                </a:lnTo>
                <a:lnTo>
                  <a:pt x="215663" y="1145735"/>
                </a:lnTo>
                <a:lnTo>
                  <a:pt x="232530" y="1193413"/>
                </a:lnTo>
                <a:lnTo>
                  <a:pt x="249955" y="1240664"/>
                </a:lnTo>
                <a:lnTo>
                  <a:pt x="267933" y="1287482"/>
                </a:lnTo>
                <a:lnTo>
                  <a:pt x="286458" y="1333858"/>
                </a:lnTo>
                <a:lnTo>
                  <a:pt x="305524" y="1379784"/>
                </a:lnTo>
                <a:lnTo>
                  <a:pt x="325126" y="1425254"/>
                </a:lnTo>
                <a:lnTo>
                  <a:pt x="345257" y="1470260"/>
                </a:lnTo>
                <a:lnTo>
                  <a:pt x="365913" y="1514794"/>
                </a:lnTo>
                <a:lnTo>
                  <a:pt x="387088" y="1558848"/>
                </a:lnTo>
                <a:lnTo>
                  <a:pt x="408775" y="1602415"/>
                </a:lnTo>
                <a:lnTo>
                  <a:pt x="430969" y="1645487"/>
                </a:lnTo>
                <a:lnTo>
                  <a:pt x="453665" y="1688058"/>
                </a:lnTo>
                <a:lnTo>
                  <a:pt x="476857" y="1730118"/>
                </a:lnTo>
                <a:lnTo>
                  <a:pt x="500539" y="1771661"/>
                </a:lnTo>
                <a:lnTo>
                  <a:pt x="524706" y="1812680"/>
                </a:lnTo>
                <a:lnTo>
                  <a:pt x="549351" y="1853165"/>
                </a:lnTo>
                <a:lnTo>
                  <a:pt x="574469" y="1893111"/>
                </a:lnTo>
                <a:lnTo>
                  <a:pt x="600055" y="1932509"/>
                </a:lnTo>
                <a:lnTo>
                  <a:pt x="626102" y="1971351"/>
                </a:lnTo>
                <a:lnTo>
                  <a:pt x="652606" y="2009631"/>
                </a:lnTo>
                <a:lnTo>
                  <a:pt x="679560" y="2047340"/>
                </a:lnTo>
                <a:lnTo>
                  <a:pt x="706958" y="2084471"/>
                </a:lnTo>
                <a:lnTo>
                  <a:pt x="734796" y="2121017"/>
                </a:lnTo>
                <a:lnTo>
                  <a:pt x="763067" y="2156969"/>
                </a:lnTo>
                <a:lnTo>
                  <a:pt x="791765" y="2192321"/>
                </a:lnTo>
                <a:lnTo>
                  <a:pt x="820886" y="2227065"/>
                </a:lnTo>
                <a:lnTo>
                  <a:pt x="850422" y="2261192"/>
                </a:lnTo>
                <a:lnTo>
                  <a:pt x="880370" y="2294696"/>
                </a:lnTo>
                <a:lnTo>
                  <a:pt x="910722" y="2327569"/>
                </a:lnTo>
                <a:lnTo>
                  <a:pt x="941474" y="2359803"/>
                </a:lnTo>
                <a:lnTo>
                  <a:pt x="972619" y="2391391"/>
                </a:lnTo>
                <a:lnTo>
                  <a:pt x="1004152" y="2422326"/>
                </a:lnTo>
                <a:lnTo>
                  <a:pt x="1036067" y="2452598"/>
                </a:lnTo>
                <a:lnTo>
                  <a:pt x="1068359" y="2482202"/>
                </a:lnTo>
                <a:lnTo>
                  <a:pt x="1101022" y="2511130"/>
                </a:lnTo>
                <a:lnTo>
                  <a:pt x="1134049" y="2539373"/>
                </a:lnTo>
                <a:lnTo>
                  <a:pt x="1167437" y="2566924"/>
                </a:lnTo>
                <a:lnTo>
                  <a:pt x="1201178" y="2593777"/>
                </a:lnTo>
                <a:lnTo>
                  <a:pt x="1235267" y="2619922"/>
                </a:lnTo>
                <a:lnTo>
                  <a:pt x="1269698" y="2645353"/>
                </a:lnTo>
                <a:lnTo>
                  <a:pt x="1304467" y="2670062"/>
                </a:lnTo>
                <a:lnTo>
                  <a:pt x="1339566" y="2694041"/>
                </a:lnTo>
                <a:lnTo>
                  <a:pt x="1374991" y="2717283"/>
                </a:lnTo>
                <a:lnTo>
                  <a:pt x="1410736" y="2739781"/>
                </a:lnTo>
                <a:lnTo>
                  <a:pt x="1446794" y="2761526"/>
                </a:lnTo>
                <a:lnTo>
                  <a:pt x="1483161" y="2782511"/>
                </a:lnTo>
                <a:lnTo>
                  <a:pt x="1519831" y="2802729"/>
                </a:lnTo>
                <a:lnTo>
                  <a:pt x="1556797" y="2822171"/>
                </a:lnTo>
                <a:lnTo>
                  <a:pt x="1594055" y="2840831"/>
                </a:lnTo>
                <a:lnTo>
                  <a:pt x="1631598" y="2858701"/>
                </a:lnTo>
                <a:lnTo>
                  <a:pt x="1669422" y="2875773"/>
                </a:lnTo>
                <a:lnTo>
                  <a:pt x="1707520" y="2892039"/>
                </a:lnTo>
                <a:lnTo>
                  <a:pt x="1745886" y="2907493"/>
                </a:lnTo>
                <a:lnTo>
                  <a:pt x="1784515" y="2922126"/>
                </a:lnTo>
                <a:lnTo>
                  <a:pt x="1823401" y="2935931"/>
                </a:lnTo>
                <a:lnTo>
                  <a:pt x="1862539" y="2948900"/>
                </a:lnTo>
                <a:lnTo>
                  <a:pt x="1901923" y="2961026"/>
                </a:lnTo>
                <a:lnTo>
                  <a:pt x="1941547" y="2972301"/>
                </a:lnTo>
                <a:lnTo>
                  <a:pt x="1981406" y="2982717"/>
                </a:lnTo>
                <a:lnTo>
                  <a:pt x="2021493" y="2992268"/>
                </a:lnTo>
                <a:lnTo>
                  <a:pt x="2061803" y="3000945"/>
                </a:lnTo>
                <a:lnTo>
                  <a:pt x="2102331" y="3008741"/>
                </a:lnTo>
                <a:lnTo>
                  <a:pt x="2143071" y="3015648"/>
                </a:lnTo>
                <a:lnTo>
                  <a:pt x="2184016" y="3021658"/>
                </a:lnTo>
                <a:lnTo>
                  <a:pt x="2225163" y="3026765"/>
                </a:lnTo>
                <a:lnTo>
                  <a:pt x="2266503" y="3030960"/>
                </a:lnTo>
                <a:lnTo>
                  <a:pt x="2308033" y="3034236"/>
                </a:lnTo>
                <a:lnTo>
                  <a:pt x="2349747" y="3036586"/>
                </a:lnTo>
                <a:lnTo>
                  <a:pt x="2391638" y="3038001"/>
                </a:lnTo>
                <a:lnTo>
                  <a:pt x="2433701" y="3038475"/>
                </a:lnTo>
                <a:lnTo>
                  <a:pt x="2475759" y="3038001"/>
                </a:lnTo>
                <a:lnTo>
                  <a:pt x="2517646" y="3036586"/>
                </a:lnTo>
                <a:lnTo>
                  <a:pt x="2559355" y="3034236"/>
                </a:lnTo>
                <a:lnTo>
                  <a:pt x="2600881" y="3030960"/>
                </a:lnTo>
                <a:lnTo>
                  <a:pt x="2642218" y="3026765"/>
                </a:lnTo>
                <a:lnTo>
                  <a:pt x="2683361" y="3021658"/>
                </a:lnTo>
                <a:lnTo>
                  <a:pt x="2724303" y="3015648"/>
                </a:lnTo>
                <a:lnTo>
                  <a:pt x="2765039" y="3008741"/>
                </a:lnTo>
                <a:lnTo>
                  <a:pt x="2805563" y="3000945"/>
                </a:lnTo>
                <a:lnTo>
                  <a:pt x="2845870" y="2992268"/>
                </a:lnTo>
                <a:lnTo>
                  <a:pt x="2885954" y="2982717"/>
                </a:lnTo>
                <a:lnTo>
                  <a:pt x="2925810" y="2972301"/>
                </a:lnTo>
                <a:lnTo>
                  <a:pt x="2965430" y="2961026"/>
                </a:lnTo>
                <a:lnTo>
                  <a:pt x="3004811" y="2948900"/>
                </a:lnTo>
                <a:lnTo>
                  <a:pt x="3043946" y="2935931"/>
                </a:lnTo>
                <a:lnTo>
                  <a:pt x="3082830" y="2922126"/>
                </a:lnTo>
                <a:lnTo>
                  <a:pt x="3121456" y="2907493"/>
                </a:lnTo>
                <a:lnTo>
                  <a:pt x="3159819" y="2892039"/>
                </a:lnTo>
                <a:lnTo>
                  <a:pt x="3197914" y="2875773"/>
                </a:lnTo>
                <a:lnTo>
                  <a:pt x="3235735" y="2858701"/>
                </a:lnTo>
                <a:lnTo>
                  <a:pt x="3273276" y="2840831"/>
                </a:lnTo>
                <a:lnTo>
                  <a:pt x="3310532" y="2822171"/>
                </a:lnTo>
                <a:lnTo>
                  <a:pt x="3347496" y="2802729"/>
                </a:lnTo>
                <a:lnTo>
                  <a:pt x="3384163" y="2782511"/>
                </a:lnTo>
                <a:lnTo>
                  <a:pt x="3420528" y="2761526"/>
                </a:lnTo>
                <a:lnTo>
                  <a:pt x="3456584" y="2739781"/>
                </a:lnTo>
                <a:lnTo>
                  <a:pt x="3492327" y="2717283"/>
                </a:lnTo>
                <a:lnTo>
                  <a:pt x="3527749" y="2694041"/>
                </a:lnTo>
                <a:lnTo>
                  <a:pt x="3562847" y="2670062"/>
                </a:lnTo>
                <a:lnTo>
                  <a:pt x="3597613" y="2645353"/>
                </a:lnTo>
                <a:lnTo>
                  <a:pt x="3632043" y="2619922"/>
                </a:lnTo>
                <a:lnTo>
                  <a:pt x="3666130" y="2593777"/>
                </a:lnTo>
                <a:lnTo>
                  <a:pt x="3699870" y="2566924"/>
                </a:lnTo>
                <a:lnTo>
                  <a:pt x="3733255" y="2539373"/>
                </a:lnTo>
                <a:lnTo>
                  <a:pt x="3766281" y="2511130"/>
                </a:lnTo>
                <a:lnTo>
                  <a:pt x="3798942" y="2482202"/>
                </a:lnTo>
                <a:lnTo>
                  <a:pt x="3831233" y="2452598"/>
                </a:lnTo>
                <a:lnTo>
                  <a:pt x="3863146" y="2422326"/>
                </a:lnTo>
                <a:lnTo>
                  <a:pt x="3894678" y="2391391"/>
                </a:lnTo>
                <a:lnTo>
                  <a:pt x="3925822" y="2359803"/>
                </a:lnTo>
                <a:lnTo>
                  <a:pt x="3956572" y="2327569"/>
                </a:lnTo>
                <a:lnTo>
                  <a:pt x="3986923" y="2294696"/>
                </a:lnTo>
                <a:lnTo>
                  <a:pt x="4016870" y="2261192"/>
                </a:lnTo>
                <a:lnTo>
                  <a:pt x="4046405" y="2227065"/>
                </a:lnTo>
                <a:lnTo>
                  <a:pt x="4075525" y="2192321"/>
                </a:lnTo>
                <a:lnTo>
                  <a:pt x="4104222" y="2156969"/>
                </a:lnTo>
                <a:lnTo>
                  <a:pt x="4132492" y="2121017"/>
                </a:lnTo>
                <a:lnTo>
                  <a:pt x="4160329" y="2084471"/>
                </a:lnTo>
                <a:lnTo>
                  <a:pt x="4187726" y="2047340"/>
                </a:lnTo>
                <a:lnTo>
                  <a:pt x="4214680" y="2009631"/>
                </a:lnTo>
                <a:lnTo>
                  <a:pt x="4241182" y="1971351"/>
                </a:lnTo>
                <a:lnTo>
                  <a:pt x="4267229" y="1932509"/>
                </a:lnTo>
                <a:lnTo>
                  <a:pt x="4292814" y="1893111"/>
                </a:lnTo>
                <a:lnTo>
                  <a:pt x="4317931" y="1853165"/>
                </a:lnTo>
                <a:lnTo>
                  <a:pt x="4342576" y="1812680"/>
                </a:lnTo>
                <a:lnTo>
                  <a:pt x="4366742" y="1771661"/>
                </a:lnTo>
                <a:lnTo>
                  <a:pt x="4390423" y="1730118"/>
                </a:lnTo>
                <a:lnTo>
                  <a:pt x="4413614" y="1688058"/>
                </a:lnTo>
                <a:lnTo>
                  <a:pt x="4436310" y="1645487"/>
                </a:lnTo>
                <a:lnTo>
                  <a:pt x="4458504" y="1602415"/>
                </a:lnTo>
                <a:lnTo>
                  <a:pt x="4480191" y="1558848"/>
                </a:lnTo>
                <a:lnTo>
                  <a:pt x="4501365" y="1514794"/>
                </a:lnTo>
                <a:lnTo>
                  <a:pt x="4522020" y="1470260"/>
                </a:lnTo>
                <a:lnTo>
                  <a:pt x="4542151" y="1425254"/>
                </a:lnTo>
                <a:lnTo>
                  <a:pt x="4561753" y="1379784"/>
                </a:lnTo>
                <a:lnTo>
                  <a:pt x="4580819" y="1333858"/>
                </a:lnTo>
                <a:lnTo>
                  <a:pt x="4599343" y="1287482"/>
                </a:lnTo>
                <a:lnTo>
                  <a:pt x="4617321" y="1240664"/>
                </a:lnTo>
                <a:lnTo>
                  <a:pt x="4634746" y="1193413"/>
                </a:lnTo>
                <a:lnTo>
                  <a:pt x="4651613" y="1145735"/>
                </a:lnTo>
                <a:lnTo>
                  <a:pt x="4667916" y="1097638"/>
                </a:lnTo>
                <a:lnTo>
                  <a:pt x="4683649" y="1049130"/>
                </a:lnTo>
                <a:lnTo>
                  <a:pt x="4698807" y="1000219"/>
                </a:lnTo>
                <a:lnTo>
                  <a:pt x="4713383" y="950911"/>
                </a:lnTo>
                <a:lnTo>
                  <a:pt x="4727373" y="901214"/>
                </a:lnTo>
                <a:lnTo>
                  <a:pt x="4740771" y="851137"/>
                </a:lnTo>
                <a:lnTo>
                  <a:pt x="4753571" y="800686"/>
                </a:lnTo>
                <a:lnTo>
                  <a:pt x="4765767" y="749870"/>
                </a:lnTo>
                <a:lnTo>
                  <a:pt x="4777353" y="698695"/>
                </a:lnTo>
                <a:lnTo>
                  <a:pt x="4788324" y="647170"/>
                </a:lnTo>
                <a:lnTo>
                  <a:pt x="4798675" y="595302"/>
                </a:lnTo>
                <a:lnTo>
                  <a:pt x="4808399" y="543098"/>
                </a:lnTo>
                <a:lnTo>
                  <a:pt x="4817491" y="490566"/>
                </a:lnTo>
                <a:lnTo>
                  <a:pt x="4825945" y="437714"/>
                </a:lnTo>
                <a:lnTo>
                  <a:pt x="4833756" y="384549"/>
                </a:lnTo>
                <a:lnTo>
                  <a:pt x="4840917" y="331079"/>
                </a:lnTo>
                <a:lnTo>
                  <a:pt x="4847423" y="277312"/>
                </a:lnTo>
                <a:lnTo>
                  <a:pt x="4853269" y="223254"/>
                </a:lnTo>
                <a:lnTo>
                  <a:pt x="4858449" y="168914"/>
                </a:lnTo>
                <a:lnTo>
                  <a:pt x="4862957" y="114300"/>
                </a:lnTo>
                <a:lnTo>
                  <a:pt x="4867275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57625" y="0"/>
            <a:ext cx="4552950" cy="2838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48275" y="2905125"/>
            <a:ext cx="3895725" cy="3952875"/>
          </a:xfrm>
          <a:custGeom>
            <a:avLst/>
            <a:gdLst/>
            <a:ahLst/>
            <a:cxnLst/>
            <a:rect l="l" t="t" r="r" b="b"/>
            <a:pathLst>
              <a:path w="3895725" h="3952875">
                <a:moveTo>
                  <a:pt x="2439670" y="0"/>
                </a:moveTo>
                <a:lnTo>
                  <a:pt x="2398505" y="453"/>
                </a:lnTo>
                <a:lnTo>
                  <a:pt x="2357505" y="1809"/>
                </a:lnTo>
                <a:lnTo>
                  <a:pt x="2316675" y="4060"/>
                </a:lnTo>
                <a:lnTo>
                  <a:pt x="2276020" y="7200"/>
                </a:lnTo>
                <a:lnTo>
                  <a:pt x="2235546" y="11220"/>
                </a:lnTo>
                <a:lnTo>
                  <a:pt x="2195258" y="16114"/>
                </a:lnTo>
                <a:lnTo>
                  <a:pt x="2155162" y="21876"/>
                </a:lnTo>
                <a:lnTo>
                  <a:pt x="2115262" y="28496"/>
                </a:lnTo>
                <a:lnTo>
                  <a:pt x="2075564" y="35970"/>
                </a:lnTo>
                <a:lnTo>
                  <a:pt x="2036073" y="44289"/>
                </a:lnTo>
                <a:lnTo>
                  <a:pt x="1996795" y="53446"/>
                </a:lnTo>
                <a:lnTo>
                  <a:pt x="1957735" y="63435"/>
                </a:lnTo>
                <a:lnTo>
                  <a:pt x="1918899" y="74248"/>
                </a:lnTo>
                <a:lnTo>
                  <a:pt x="1880291" y="85877"/>
                </a:lnTo>
                <a:lnTo>
                  <a:pt x="1841917" y="98317"/>
                </a:lnTo>
                <a:lnTo>
                  <a:pt x="1803783" y="111559"/>
                </a:lnTo>
                <a:lnTo>
                  <a:pt x="1765893" y="125598"/>
                </a:lnTo>
                <a:lnTo>
                  <a:pt x="1728254" y="140424"/>
                </a:lnTo>
                <a:lnTo>
                  <a:pt x="1690870" y="156033"/>
                </a:lnTo>
                <a:lnTo>
                  <a:pt x="1653746" y="172415"/>
                </a:lnTo>
                <a:lnTo>
                  <a:pt x="1616889" y="189565"/>
                </a:lnTo>
                <a:lnTo>
                  <a:pt x="1580303" y="207475"/>
                </a:lnTo>
                <a:lnTo>
                  <a:pt x="1543994" y="226138"/>
                </a:lnTo>
                <a:lnTo>
                  <a:pt x="1507967" y="245547"/>
                </a:lnTo>
                <a:lnTo>
                  <a:pt x="1472227" y="265695"/>
                </a:lnTo>
                <a:lnTo>
                  <a:pt x="1436780" y="286574"/>
                </a:lnTo>
                <a:lnTo>
                  <a:pt x="1401631" y="308178"/>
                </a:lnTo>
                <a:lnTo>
                  <a:pt x="1366786" y="330499"/>
                </a:lnTo>
                <a:lnTo>
                  <a:pt x="1332249" y="353531"/>
                </a:lnTo>
                <a:lnTo>
                  <a:pt x="1298027" y="377266"/>
                </a:lnTo>
                <a:lnTo>
                  <a:pt x="1264124" y="401697"/>
                </a:lnTo>
                <a:lnTo>
                  <a:pt x="1230546" y="426817"/>
                </a:lnTo>
                <a:lnTo>
                  <a:pt x="1197298" y="452619"/>
                </a:lnTo>
                <a:lnTo>
                  <a:pt x="1164385" y="479096"/>
                </a:lnTo>
                <a:lnTo>
                  <a:pt x="1131813" y="506240"/>
                </a:lnTo>
                <a:lnTo>
                  <a:pt x="1099587" y="534045"/>
                </a:lnTo>
                <a:lnTo>
                  <a:pt x="1067713" y="562504"/>
                </a:lnTo>
                <a:lnTo>
                  <a:pt x="1036196" y="591608"/>
                </a:lnTo>
                <a:lnTo>
                  <a:pt x="1005041" y="621352"/>
                </a:lnTo>
                <a:lnTo>
                  <a:pt x="974253" y="651728"/>
                </a:lnTo>
                <a:lnTo>
                  <a:pt x="943838" y="682729"/>
                </a:lnTo>
                <a:lnTo>
                  <a:pt x="913801" y="714348"/>
                </a:lnTo>
                <a:lnTo>
                  <a:pt x="884148" y="746578"/>
                </a:lnTo>
                <a:lnTo>
                  <a:pt x="854883" y="779411"/>
                </a:lnTo>
                <a:lnTo>
                  <a:pt x="826013" y="812841"/>
                </a:lnTo>
                <a:lnTo>
                  <a:pt x="797543" y="846860"/>
                </a:lnTo>
                <a:lnTo>
                  <a:pt x="769477" y="881462"/>
                </a:lnTo>
                <a:lnTo>
                  <a:pt x="741821" y="916639"/>
                </a:lnTo>
                <a:lnTo>
                  <a:pt x="714581" y="952384"/>
                </a:lnTo>
                <a:lnTo>
                  <a:pt x="687762" y="988689"/>
                </a:lnTo>
                <a:lnTo>
                  <a:pt x="661369" y="1025549"/>
                </a:lnTo>
                <a:lnTo>
                  <a:pt x="635407" y="1062956"/>
                </a:lnTo>
                <a:lnTo>
                  <a:pt x="609882" y="1100902"/>
                </a:lnTo>
                <a:lnTo>
                  <a:pt x="584800" y="1139380"/>
                </a:lnTo>
                <a:lnTo>
                  <a:pt x="560165" y="1178384"/>
                </a:lnTo>
                <a:lnTo>
                  <a:pt x="535983" y="1217907"/>
                </a:lnTo>
                <a:lnTo>
                  <a:pt x="512259" y="1257940"/>
                </a:lnTo>
                <a:lnTo>
                  <a:pt x="488999" y="1298478"/>
                </a:lnTo>
                <a:lnTo>
                  <a:pt x="466208" y="1339513"/>
                </a:lnTo>
                <a:lnTo>
                  <a:pt x="443891" y="1381037"/>
                </a:lnTo>
                <a:lnTo>
                  <a:pt x="422054" y="1423044"/>
                </a:lnTo>
                <a:lnTo>
                  <a:pt x="400701" y="1465527"/>
                </a:lnTo>
                <a:lnTo>
                  <a:pt x="379839" y="1508478"/>
                </a:lnTo>
                <a:lnTo>
                  <a:pt x="359472" y="1551891"/>
                </a:lnTo>
                <a:lnTo>
                  <a:pt x="339607" y="1595758"/>
                </a:lnTo>
                <a:lnTo>
                  <a:pt x="320247" y="1640072"/>
                </a:lnTo>
                <a:lnTo>
                  <a:pt x="301399" y="1684826"/>
                </a:lnTo>
                <a:lnTo>
                  <a:pt x="283069" y="1730013"/>
                </a:lnTo>
                <a:lnTo>
                  <a:pt x="265260" y="1775626"/>
                </a:lnTo>
                <a:lnTo>
                  <a:pt x="247979" y="1821658"/>
                </a:lnTo>
                <a:lnTo>
                  <a:pt x="231231" y="1868101"/>
                </a:lnTo>
                <a:lnTo>
                  <a:pt x="215021" y="1914949"/>
                </a:lnTo>
                <a:lnTo>
                  <a:pt x="199355" y="1962194"/>
                </a:lnTo>
                <a:lnTo>
                  <a:pt x="184238" y="2009830"/>
                </a:lnTo>
                <a:lnTo>
                  <a:pt x="169675" y="2057848"/>
                </a:lnTo>
                <a:lnTo>
                  <a:pt x="155672" y="2106243"/>
                </a:lnTo>
                <a:lnTo>
                  <a:pt x="142234" y="2155007"/>
                </a:lnTo>
                <a:lnTo>
                  <a:pt x="129366" y="2204132"/>
                </a:lnTo>
                <a:lnTo>
                  <a:pt x="117074" y="2253612"/>
                </a:lnTo>
                <a:lnTo>
                  <a:pt x="105363" y="2303440"/>
                </a:lnTo>
                <a:lnTo>
                  <a:pt x="94238" y="2353608"/>
                </a:lnTo>
                <a:lnTo>
                  <a:pt x="83705" y="2404110"/>
                </a:lnTo>
                <a:lnTo>
                  <a:pt x="73769" y="2454938"/>
                </a:lnTo>
                <a:lnTo>
                  <a:pt x="64436" y="2506085"/>
                </a:lnTo>
                <a:lnTo>
                  <a:pt x="55709" y="2557544"/>
                </a:lnTo>
                <a:lnTo>
                  <a:pt x="47596" y="2609308"/>
                </a:lnTo>
                <a:lnTo>
                  <a:pt x="40102" y="2661369"/>
                </a:lnTo>
                <a:lnTo>
                  <a:pt x="33231" y="2713722"/>
                </a:lnTo>
                <a:lnTo>
                  <a:pt x="26989" y="2766358"/>
                </a:lnTo>
                <a:lnTo>
                  <a:pt x="21381" y="2819270"/>
                </a:lnTo>
                <a:lnTo>
                  <a:pt x="16414" y="2872452"/>
                </a:lnTo>
                <a:lnTo>
                  <a:pt x="12091" y="2925896"/>
                </a:lnTo>
                <a:lnTo>
                  <a:pt x="8419" y="2979595"/>
                </a:lnTo>
                <a:lnTo>
                  <a:pt x="5402" y="3033543"/>
                </a:lnTo>
                <a:lnTo>
                  <a:pt x="3046" y="3087731"/>
                </a:lnTo>
                <a:lnTo>
                  <a:pt x="1357" y="3142153"/>
                </a:lnTo>
                <a:lnTo>
                  <a:pt x="340" y="3196801"/>
                </a:lnTo>
                <a:lnTo>
                  <a:pt x="0" y="3251669"/>
                </a:lnTo>
                <a:lnTo>
                  <a:pt x="301" y="3303378"/>
                </a:lnTo>
                <a:lnTo>
                  <a:pt x="1202" y="3354892"/>
                </a:lnTo>
                <a:lnTo>
                  <a:pt x="2700" y="3406205"/>
                </a:lnTo>
                <a:lnTo>
                  <a:pt x="4789" y="3457312"/>
                </a:lnTo>
                <a:lnTo>
                  <a:pt x="7465" y="3508206"/>
                </a:lnTo>
                <a:lnTo>
                  <a:pt x="10725" y="3558882"/>
                </a:lnTo>
                <a:lnTo>
                  <a:pt x="14564" y="3609333"/>
                </a:lnTo>
                <a:lnTo>
                  <a:pt x="18978" y="3659554"/>
                </a:lnTo>
                <a:lnTo>
                  <a:pt x="23963" y="3709538"/>
                </a:lnTo>
                <a:lnTo>
                  <a:pt x="29515" y="3759281"/>
                </a:lnTo>
                <a:lnTo>
                  <a:pt x="35630" y="3808776"/>
                </a:lnTo>
                <a:lnTo>
                  <a:pt x="42302" y="3858016"/>
                </a:lnTo>
                <a:lnTo>
                  <a:pt x="49529" y="3906997"/>
                </a:lnTo>
                <a:lnTo>
                  <a:pt x="58420" y="3952875"/>
                </a:lnTo>
                <a:lnTo>
                  <a:pt x="3895725" y="3952875"/>
                </a:lnTo>
                <a:lnTo>
                  <a:pt x="3895725" y="646938"/>
                </a:lnTo>
                <a:lnTo>
                  <a:pt x="3803777" y="555371"/>
                </a:lnTo>
                <a:lnTo>
                  <a:pt x="3764573" y="520794"/>
                </a:lnTo>
                <a:lnTo>
                  <a:pt x="3724846" y="487204"/>
                </a:lnTo>
                <a:lnTo>
                  <a:pt x="3684606" y="454613"/>
                </a:lnTo>
                <a:lnTo>
                  <a:pt x="3643861" y="423034"/>
                </a:lnTo>
                <a:lnTo>
                  <a:pt x="3602622" y="392479"/>
                </a:lnTo>
                <a:lnTo>
                  <a:pt x="3560899" y="362963"/>
                </a:lnTo>
                <a:lnTo>
                  <a:pt x="3518701" y="334499"/>
                </a:lnTo>
                <a:lnTo>
                  <a:pt x="3476038" y="307098"/>
                </a:lnTo>
                <a:lnTo>
                  <a:pt x="3432920" y="280775"/>
                </a:lnTo>
                <a:lnTo>
                  <a:pt x="3389357" y="255542"/>
                </a:lnTo>
                <a:lnTo>
                  <a:pt x="3345358" y="231413"/>
                </a:lnTo>
                <a:lnTo>
                  <a:pt x="3300934" y="208400"/>
                </a:lnTo>
                <a:lnTo>
                  <a:pt x="3256094" y="186517"/>
                </a:lnTo>
                <a:lnTo>
                  <a:pt x="3210847" y="165777"/>
                </a:lnTo>
                <a:lnTo>
                  <a:pt x="3165205" y="146192"/>
                </a:lnTo>
                <a:lnTo>
                  <a:pt x="3119176" y="127777"/>
                </a:lnTo>
                <a:lnTo>
                  <a:pt x="3072770" y="110543"/>
                </a:lnTo>
                <a:lnTo>
                  <a:pt x="3025997" y="94504"/>
                </a:lnTo>
                <a:lnTo>
                  <a:pt x="2978867" y="79673"/>
                </a:lnTo>
                <a:lnTo>
                  <a:pt x="2931390" y="66063"/>
                </a:lnTo>
                <a:lnTo>
                  <a:pt x="2883575" y="53687"/>
                </a:lnTo>
                <a:lnTo>
                  <a:pt x="2835433" y="42559"/>
                </a:lnTo>
                <a:lnTo>
                  <a:pt x="2786972" y="32691"/>
                </a:lnTo>
                <a:lnTo>
                  <a:pt x="2738204" y="24096"/>
                </a:lnTo>
                <a:lnTo>
                  <a:pt x="2689137" y="16788"/>
                </a:lnTo>
                <a:lnTo>
                  <a:pt x="2639781" y="10779"/>
                </a:lnTo>
                <a:lnTo>
                  <a:pt x="2590147" y="6082"/>
                </a:lnTo>
                <a:lnTo>
                  <a:pt x="2540244" y="2712"/>
                </a:lnTo>
                <a:lnTo>
                  <a:pt x="2490081" y="680"/>
                </a:lnTo>
                <a:lnTo>
                  <a:pt x="2439670" y="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1150" y="3124200"/>
            <a:ext cx="3752850" cy="3733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037" y="4462462"/>
            <a:ext cx="8582025" cy="1847850"/>
          </a:xfrm>
          <a:custGeom>
            <a:avLst/>
            <a:gdLst/>
            <a:ahLst/>
            <a:cxnLst/>
            <a:rect l="l" t="t" r="r" b="b"/>
            <a:pathLst>
              <a:path w="8582025" h="1847850">
                <a:moveTo>
                  <a:pt x="0" y="1847850"/>
                </a:moveTo>
                <a:lnTo>
                  <a:pt x="8582025" y="1847850"/>
                </a:lnTo>
                <a:lnTo>
                  <a:pt x="8582025" y="0"/>
                </a:lnTo>
                <a:lnTo>
                  <a:pt x="0" y="0"/>
                </a:lnTo>
                <a:lnTo>
                  <a:pt x="0" y="18478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8125" y="4400550"/>
            <a:ext cx="8705850" cy="1971675"/>
          </a:xfrm>
          <a:custGeom>
            <a:avLst/>
            <a:gdLst/>
            <a:ahLst/>
            <a:cxnLst/>
            <a:rect l="l" t="t" r="r" b="b"/>
            <a:pathLst>
              <a:path w="8705850" h="1971675">
                <a:moveTo>
                  <a:pt x="8643874" y="0"/>
                </a:moveTo>
                <a:lnTo>
                  <a:pt x="61912" y="0"/>
                </a:lnTo>
                <a:lnTo>
                  <a:pt x="37815" y="4859"/>
                </a:lnTo>
                <a:lnTo>
                  <a:pt x="18135" y="18113"/>
                </a:lnTo>
                <a:lnTo>
                  <a:pt x="4866" y="37772"/>
                </a:lnTo>
                <a:lnTo>
                  <a:pt x="0" y="61849"/>
                </a:lnTo>
                <a:lnTo>
                  <a:pt x="0" y="1909762"/>
                </a:lnTo>
                <a:lnTo>
                  <a:pt x="4866" y="1933859"/>
                </a:lnTo>
                <a:lnTo>
                  <a:pt x="18135" y="1953539"/>
                </a:lnTo>
                <a:lnTo>
                  <a:pt x="37815" y="1966808"/>
                </a:lnTo>
                <a:lnTo>
                  <a:pt x="61912" y="1971675"/>
                </a:lnTo>
                <a:lnTo>
                  <a:pt x="8643874" y="1971675"/>
                </a:lnTo>
                <a:lnTo>
                  <a:pt x="8668023" y="1966808"/>
                </a:lnTo>
                <a:lnTo>
                  <a:pt x="8687720" y="1953539"/>
                </a:lnTo>
                <a:lnTo>
                  <a:pt x="8692190" y="1946910"/>
                </a:lnTo>
                <a:lnTo>
                  <a:pt x="61912" y="1946910"/>
                </a:lnTo>
                <a:lnTo>
                  <a:pt x="47455" y="1943989"/>
                </a:lnTo>
                <a:lnTo>
                  <a:pt x="35647" y="1936027"/>
                </a:lnTo>
                <a:lnTo>
                  <a:pt x="27685" y="1924219"/>
                </a:lnTo>
                <a:lnTo>
                  <a:pt x="24764" y="1909762"/>
                </a:lnTo>
                <a:lnTo>
                  <a:pt x="24764" y="61849"/>
                </a:lnTo>
                <a:lnTo>
                  <a:pt x="27685" y="47428"/>
                </a:lnTo>
                <a:lnTo>
                  <a:pt x="35647" y="35639"/>
                </a:lnTo>
                <a:lnTo>
                  <a:pt x="47455" y="27684"/>
                </a:lnTo>
                <a:lnTo>
                  <a:pt x="61912" y="24764"/>
                </a:lnTo>
                <a:lnTo>
                  <a:pt x="8692209" y="24764"/>
                </a:lnTo>
                <a:lnTo>
                  <a:pt x="8687720" y="18113"/>
                </a:lnTo>
                <a:lnTo>
                  <a:pt x="8668023" y="4859"/>
                </a:lnTo>
                <a:lnTo>
                  <a:pt x="8643874" y="0"/>
                </a:lnTo>
                <a:close/>
              </a:path>
              <a:path w="8705850" h="1971675">
                <a:moveTo>
                  <a:pt x="8692209" y="24764"/>
                </a:moveTo>
                <a:lnTo>
                  <a:pt x="8643874" y="24764"/>
                </a:lnTo>
                <a:lnTo>
                  <a:pt x="8658367" y="27684"/>
                </a:lnTo>
                <a:lnTo>
                  <a:pt x="8670194" y="35639"/>
                </a:lnTo>
                <a:lnTo>
                  <a:pt x="8678164" y="47428"/>
                </a:lnTo>
                <a:lnTo>
                  <a:pt x="8681085" y="61849"/>
                </a:lnTo>
                <a:lnTo>
                  <a:pt x="8681085" y="1909762"/>
                </a:lnTo>
                <a:lnTo>
                  <a:pt x="8678164" y="1924219"/>
                </a:lnTo>
                <a:lnTo>
                  <a:pt x="8670194" y="1936027"/>
                </a:lnTo>
                <a:lnTo>
                  <a:pt x="8658367" y="1943989"/>
                </a:lnTo>
                <a:lnTo>
                  <a:pt x="8643874" y="1946910"/>
                </a:lnTo>
                <a:lnTo>
                  <a:pt x="8692190" y="1946910"/>
                </a:lnTo>
                <a:lnTo>
                  <a:pt x="8700988" y="1933859"/>
                </a:lnTo>
                <a:lnTo>
                  <a:pt x="8705850" y="1909762"/>
                </a:lnTo>
                <a:lnTo>
                  <a:pt x="8705850" y="61849"/>
                </a:lnTo>
                <a:lnTo>
                  <a:pt x="8700988" y="37772"/>
                </a:lnTo>
                <a:lnTo>
                  <a:pt x="8692209" y="24764"/>
                </a:lnTo>
                <a:close/>
              </a:path>
              <a:path w="8705850" h="1971675">
                <a:moveTo>
                  <a:pt x="8650732" y="49530"/>
                </a:moveTo>
                <a:lnTo>
                  <a:pt x="55079" y="49530"/>
                </a:lnTo>
                <a:lnTo>
                  <a:pt x="49529" y="55118"/>
                </a:lnTo>
                <a:lnTo>
                  <a:pt x="49529" y="1916595"/>
                </a:lnTo>
                <a:lnTo>
                  <a:pt x="55079" y="1922145"/>
                </a:lnTo>
                <a:lnTo>
                  <a:pt x="8650732" y="1922145"/>
                </a:lnTo>
                <a:lnTo>
                  <a:pt x="8656320" y="1916595"/>
                </a:lnTo>
                <a:lnTo>
                  <a:pt x="8656320" y="1847850"/>
                </a:lnTo>
                <a:lnTo>
                  <a:pt x="123825" y="1847850"/>
                </a:lnTo>
                <a:lnTo>
                  <a:pt x="123825" y="123825"/>
                </a:lnTo>
                <a:lnTo>
                  <a:pt x="8656320" y="123825"/>
                </a:lnTo>
                <a:lnTo>
                  <a:pt x="8656320" y="55118"/>
                </a:lnTo>
                <a:lnTo>
                  <a:pt x="8650732" y="49530"/>
                </a:lnTo>
                <a:close/>
              </a:path>
              <a:path w="8705850" h="1971675">
                <a:moveTo>
                  <a:pt x="8656320" y="123825"/>
                </a:moveTo>
                <a:lnTo>
                  <a:pt x="8582025" y="123825"/>
                </a:lnTo>
                <a:lnTo>
                  <a:pt x="8582025" y="1847850"/>
                </a:lnTo>
                <a:lnTo>
                  <a:pt x="8656320" y="1847850"/>
                </a:lnTo>
                <a:lnTo>
                  <a:pt x="8656320" y="12382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3119" y="5146675"/>
            <a:ext cx="249047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spc="-10" dirty="0">
                <a:solidFill>
                  <a:srgbClr val="FFFFFF"/>
                </a:solidFill>
                <a:latin typeface="Calibri"/>
                <a:cs typeface="Calibri"/>
              </a:rPr>
              <a:t>Iraqi-Kurdish</a:t>
            </a:r>
            <a:r>
              <a:rPr sz="26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Calibri"/>
                <a:cs typeface="Calibri"/>
              </a:rPr>
              <a:t>Wars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275" y="352425"/>
            <a:ext cx="4171950" cy="3752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6300" y="352425"/>
            <a:ext cx="4162425" cy="3752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52825" y="4686300"/>
            <a:ext cx="0" cy="1371600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00"/>
                </a:moveTo>
                <a:lnTo>
                  <a:pt x="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791584" y="4652073"/>
            <a:ext cx="1399540" cy="2545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tabLst>
                <a:tab pos="355600" algn="l"/>
                <a:tab pos="356235" algn="l"/>
              </a:tabLst>
            </a:pPr>
            <a:r>
              <a:rPr sz="1550" spc="30" dirty="0">
                <a:solidFill>
                  <a:srgbClr val="FFFFFF"/>
                </a:solidFill>
                <a:latin typeface="Calibri"/>
                <a:cs typeface="Calibri"/>
              </a:rPr>
              <a:t>1960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–</a:t>
            </a:r>
            <a:r>
              <a:rPr sz="155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35" dirty="0">
                <a:solidFill>
                  <a:srgbClr val="FFFFFF"/>
                </a:solidFill>
                <a:latin typeface="Calibri"/>
                <a:cs typeface="Calibri"/>
              </a:rPr>
              <a:t>1976</a:t>
            </a:r>
            <a:endParaRPr sz="15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91584" y="4928552"/>
            <a:ext cx="4660265" cy="114363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5080" indent="-343535">
              <a:lnSpc>
                <a:spcPts val="1730"/>
              </a:lnSpc>
              <a:spcBef>
                <a:spcPts val="29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first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Iraqi-Kurdish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War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lasted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1550" spc="30" dirty="0">
                <a:solidFill>
                  <a:srgbClr val="FFFFFF"/>
                </a:solidFill>
                <a:latin typeface="Calibri"/>
                <a:cs typeface="Calibri"/>
              </a:rPr>
              <a:t>1960-1971.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It  resulted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Iraqi-Kurdish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Autonomy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Agreement, 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which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promised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autonomy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1550" spc="-10" dirty="0">
                <a:solidFill>
                  <a:srgbClr val="FFFFFF"/>
                </a:solidFill>
                <a:latin typeface="Calibri"/>
                <a:cs typeface="Calibri"/>
              </a:rPr>
              <a:t>delivered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"ethnic 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cleansing." The </a:t>
            </a:r>
            <a:r>
              <a:rPr sz="1550" dirty="0">
                <a:solidFill>
                  <a:srgbClr val="FFFFFF"/>
                </a:solidFill>
                <a:latin typeface="Calibri"/>
                <a:cs typeface="Calibri"/>
              </a:rPr>
              <a:t>second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war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(1974-1975) 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resulted </a:t>
            </a:r>
            <a:r>
              <a:rPr sz="1550" spc="15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the collapse </a:t>
            </a:r>
            <a:r>
              <a:rPr sz="1550" spc="5" dirty="0">
                <a:solidFill>
                  <a:srgbClr val="FFFFFF"/>
                </a:solidFill>
                <a:latin typeface="Calibri"/>
                <a:cs typeface="Calibri"/>
              </a:rPr>
              <a:t>of Kurdish</a:t>
            </a:r>
            <a:r>
              <a:rPr sz="155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FFFFFF"/>
                </a:solidFill>
                <a:latin typeface="Calibri"/>
                <a:cs typeface="Calibri"/>
              </a:rPr>
              <a:t>militias.</a:t>
            </a:r>
            <a:endParaRPr sz="1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0" y="323850"/>
            <a:ext cx="5295900" cy="1962150"/>
          </a:xfrm>
          <a:prstGeom prst="rect">
            <a:avLst/>
          </a:prstGeom>
          <a:solidFill>
            <a:srgbClr val="395155">
              <a:alpha val="94900"/>
            </a:srgbClr>
          </a:solidFill>
        </p:spPr>
        <p:txBody>
          <a:bodyPr vert="horz" wrap="square" lIns="0" tIns="611505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4815"/>
              </a:spcBef>
            </a:pPr>
            <a:r>
              <a:rPr spc="-15" dirty="0"/>
              <a:t>Kurdistan </a:t>
            </a:r>
            <a:r>
              <a:rPr spc="5" dirty="0"/>
              <a:t>and</a:t>
            </a:r>
            <a:r>
              <a:rPr spc="-140" dirty="0"/>
              <a:t> </a:t>
            </a:r>
            <a:r>
              <a:rPr spc="-60" dirty="0"/>
              <a:t>Turkey</a:t>
            </a:r>
          </a:p>
        </p:txBody>
      </p:sp>
      <p:sp>
        <p:nvSpPr>
          <p:cNvPr id="3" name="object 3"/>
          <p:cNvSpPr/>
          <p:nvPr/>
        </p:nvSpPr>
        <p:spPr>
          <a:xfrm>
            <a:off x="247650" y="2457450"/>
            <a:ext cx="5295900" cy="407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67375" y="323850"/>
            <a:ext cx="3238500" cy="6210300"/>
          </a:xfrm>
          <a:custGeom>
            <a:avLst/>
            <a:gdLst/>
            <a:ahLst/>
            <a:cxnLst/>
            <a:rect l="l" t="t" r="r" b="b"/>
            <a:pathLst>
              <a:path w="3238500" h="6210300">
                <a:moveTo>
                  <a:pt x="0" y="6210300"/>
                </a:moveTo>
                <a:lnTo>
                  <a:pt x="3238500" y="6210300"/>
                </a:lnTo>
                <a:lnTo>
                  <a:pt x="3238500" y="0"/>
                </a:lnTo>
                <a:lnTo>
                  <a:pt x="0" y="0"/>
                </a:lnTo>
                <a:lnTo>
                  <a:pt x="0" y="6210300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91276" y="988631"/>
            <a:ext cx="2789555" cy="48558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tabLst>
                <a:tab pos="355600" algn="l"/>
                <a:tab pos="356235" algn="l"/>
              </a:tabLst>
            </a:pPr>
            <a:r>
              <a:rPr sz="2000" spc="25" dirty="0">
                <a:solidFill>
                  <a:srgbClr val="FFFFFF"/>
                </a:solidFill>
                <a:latin typeface="Calibri"/>
                <a:cs typeface="Calibri"/>
              </a:rPr>
              <a:t>1965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0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30" dirty="0">
                <a:solidFill>
                  <a:srgbClr val="FFFFFF"/>
                </a:solidFill>
                <a:latin typeface="Calibri"/>
                <a:cs typeface="Calibri"/>
              </a:rPr>
              <a:t>1992</a:t>
            </a:r>
            <a:endParaRPr sz="2000" dirty="0">
              <a:latin typeface="Calibri"/>
              <a:cs typeface="Calibri"/>
            </a:endParaRPr>
          </a:p>
          <a:p>
            <a:pPr marL="355600" marR="5080" indent="-343535">
              <a:lnSpc>
                <a:spcPct val="80300"/>
              </a:lnSpc>
              <a:spcBef>
                <a:spcPts val="47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Turkey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fought 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against 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Kurdish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separatist 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movement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  numerous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rebellions 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denied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Kurdish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people's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existence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until  </a:t>
            </a:r>
            <a:r>
              <a:rPr sz="2000" spc="30" dirty="0">
                <a:solidFill>
                  <a:srgbClr val="FFFFFF"/>
                </a:solidFill>
                <a:latin typeface="Calibri"/>
                <a:cs typeface="Calibri"/>
              </a:rPr>
              <a:t>1991.</a:t>
            </a:r>
            <a:endParaRPr sz="2000" dirty="0">
              <a:latin typeface="Calibri"/>
              <a:cs typeface="Calibri"/>
            </a:endParaRPr>
          </a:p>
          <a:p>
            <a:pPr marL="355600" marR="12065" indent="-343535">
              <a:lnSpc>
                <a:spcPct val="801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Kurdish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language,  </a:t>
            </a:r>
            <a:r>
              <a:rPr sz="2000" spc="15" dirty="0">
                <a:solidFill>
                  <a:srgbClr val="FFFFFF"/>
                </a:solidFill>
                <a:latin typeface="Calibri"/>
                <a:cs typeface="Calibri"/>
              </a:rPr>
              <a:t>songs,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culture  were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banned.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Political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representation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Kurdistan was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illegal.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Kurdistan was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placed under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Turkish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martial law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000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response </a:t>
            </a:r>
            <a:r>
              <a:rPr sz="2000" spc="10" dirty="0">
                <a:solidFill>
                  <a:srgbClr val="FFFFFF"/>
                </a:solidFill>
                <a:latin typeface="Calibri"/>
                <a:cs typeface="Calibri"/>
              </a:rPr>
              <a:t>to a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guerrilla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war with 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the Kurdistan 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Workers' 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Party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(PKK).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4572000" h="6858000">
                <a:moveTo>
                  <a:pt x="0" y="6858000"/>
                </a:moveTo>
                <a:lnTo>
                  <a:pt x="4572000" y="6858000"/>
                </a:lnTo>
                <a:lnTo>
                  <a:pt x="457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525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46467" y="4551997"/>
            <a:ext cx="2073910" cy="136906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ts val="5260"/>
              </a:lnSpc>
              <a:spcBef>
                <a:spcPts val="325"/>
              </a:spcBef>
            </a:pPr>
            <a:r>
              <a:rPr sz="4400" spc="-30" dirty="0">
                <a:solidFill>
                  <a:srgbClr val="FFFFFF"/>
                </a:solidFill>
                <a:latin typeface="Calibri"/>
                <a:cs typeface="Calibri"/>
              </a:rPr>
              <a:t>Yazidis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spc="20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4400" spc="-5" dirty="0">
                <a:solidFill>
                  <a:srgbClr val="FFFFFF"/>
                </a:solidFill>
                <a:latin typeface="Calibri"/>
                <a:cs typeface="Calibri"/>
              </a:rPr>
              <a:t>Iraq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4572000" h="6858000">
                <a:moveTo>
                  <a:pt x="0" y="6858000"/>
                </a:moveTo>
                <a:lnTo>
                  <a:pt x="4572000" y="6858000"/>
                </a:lnTo>
                <a:lnTo>
                  <a:pt x="457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66775" y="638175"/>
            <a:ext cx="7419848" cy="358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8250" y="4567237"/>
            <a:ext cx="342900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900" y="0"/>
                </a:lnTo>
              </a:path>
            </a:pathLst>
          </a:custGeom>
          <a:ln w="476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34864" y="4712525"/>
            <a:ext cx="2936875" cy="1523622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565"/>
              </a:spcBef>
              <a:tabLst>
                <a:tab pos="403860" algn="l"/>
                <a:tab pos="404495" algn="l"/>
              </a:tabLst>
            </a:pPr>
            <a:r>
              <a:rPr sz="1800" spc="-15" dirty="0">
                <a:latin typeface="Calibri"/>
                <a:cs typeface="Calibri"/>
              </a:rPr>
              <a:t>1975</a:t>
            </a:r>
            <a:endParaRPr sz="1800" dirty="0">
              <a:latin typeface="Calibri"/>
              <a:cs typeface="Calibri"/>
            </a:endParaRPr>
          </a:p>
          <a:p>
            <a:pPr marL="356235" marR="5080" indent="-344170">
              <a:lnSpc>
                <a:spcPct val="100800"/>
              </a:lnSpc>
              <a:spcBef>
                <a:spcPts val="450"/>
              </a:spcBef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lang="en-US" sz="1800" spc="10" dirty="0">
                <a:latin typeface="Calibri"/>
                <a:cs typeface="Calibri"/>
              </a:rPr>
              <a:t>The </a:t>
            </a:r>
            <a:r>
              <a:rPr lang="en-US" spc="10" dirty="0">
                <a:latin typeface="Calibri"/>
                <a:cs typeface="Calibri"/>
              </a:rPr>
              <a:t>m</a:t>
            </a:r>
            <a:r>
              <a:rPr sz="1800" spc="10" dirty="0">
                <a:latin typeface="Calibri"/>
                <a:cs typeface="Calibri"/>
              </a:rPr>
              <a:t>ajority of </a:t>
            </a:r>
            <a:r>
              <a:rPr sz="1800" spc="-15" dirty="0">
                <a:latin typeface="Calibri"/>
                <a:cs typeface="Calibri"/>
              </a:rPr>
              <a:t>Yazidi </a:t>
            </a:r>
            <a:r>
              <a:rPr sz="1800" spc="-5" dirty="0">
                <a:latin typeface="Calibri"/>
                <a:cs typeface="Calibri"/>
              </a:rPr>
              <a:t>Kurds</a:t>
            </a:r>
            <a:r>
              <a:rPr sz="1800" spc="-260" dirty="0">
                <a:latin typeface="Calibri"/>
                <a:cs typeface="Calibri"/>
              </a:rPr>
              <a:t> </a:t>
            </a:r>
            <a:r>
              <a:rPr sz="1800" spc="15" dirty="0">
                <a:latin typeface="Calibri"/>
                <a:cs typeface="Calibri"/>
              </a:rPr>
              <a:t>live in </a:t>
            </a:r>
            <a:r>
              <a:rPr sz="1800" spc="-5" dirty="0">
                <a:latin typeface="Calibri"/>
                <a:cs typeface="Calibri"/>
              </a:rPr>
              <a:t>Iraq </a:t>
            </a:r>
            <a:r>
              <a:rPr sz="1800" spc="-15" dirty="0">
                <a:latin typeface="Calibri"/>
                <a:cs typeface="Calibri"/>
              </a:rPr>
              <a:t>(70,000</a:t>
            </a:r>
            <a:r>
              <a:rPr lang="en-US" sz="1800" spc="-15" dirty="0">
                <a:latin typeface="Calibri"/>
                <a:cs typeface="Calibri"/>
              </a:rPr>
              <a:t>-</a:t>
            </a:r>
            <a:r>
              <a:rPr sz="1800" spc="-15" dirty="0">
                <a:latin typeface="Calibri"/>
                <a:cs typeface="Calibri"/>
              </a:rPr>
              <a:t>500,000) </a:t>
            </a:r>
            <a:r>
              <a:rPr sz="1800" spc="15" dirty="0">
                <a:latin typeface="Calibri"/>
                <a:cs typeface="Calibri"/>
              </a:rPr>
              <a:t>in </a:t>
            </a:r>
            <a:r>
              <a:rPr sz="1800" spc="10" dirty="0">
                <a:latin typeface="Calibri"/>
                <a:cs typeface="Calibri"/>
              </a:rPr>
              <a:t>isolated</a:t>
            </a:r>
            <a:r>
              <a:rPr sz="1800" spc="-165" dirty="0">
                <a:latin typeface="Calibri"/>
                <a:cs typeface="Calibri"/>
              </a:rPr>
              <a:t> </a:t>
            </a:r>
            <a:r>
              <a:rPr sz="1800" spc="10" dirty="0">
                <a:latin typeface="Calibri"/>
                <a:cs typeface="Calibri"/>
              </a:rPr>
              <a:t>villages.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{EC150021-BB81-FD45-9D32-F22C71F65B7E}tf10001063</Template>
  <TotalTime>138</TotalTime>
  <Words>3047</Words>
  <Application>Microsoft Macintosh PowerPoint</Application>
  <PresentationFormat>On-screen Show (4:3)</PresentationFormat>
  <Paragraphs>161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ISIS' Religious  Views of  Yazidis</vt:lpstr>
      <vt:lpstr>What Is  Kurdistan?</vt:lpstr>
      <vt:lpstr>PowerPoint Presentation</vt:lpstr>
      <vt:lpstr>Kurdistan and Turkey</vt:lpstr>
      <vt:lpstr>PowerPoint Presentation</vt:lpstr>
      <vt:lpstr>History of  Persecution</vt:lpstr>
      <vt:lpstr>Yazidis under the Ottoman  Empire</vt:lpstr>
      <vt:lpstr>The Formation of Iraq</vt:lpstr>
      <vt:lpstr>PowerPoint Presentation</vt:lpstr>
      <vt:lpstr>Post-2003 Iraq</vt:lpstr>
      <vt:lpstr>PowerPoint Presentation</vt:lpstr>
      <vt:lpstr>PowerPoint Presentation</vt:lpstr>
      <vt:lpstr>PowerPoint Presentation</vt:lpstr>
      <vt:lpstr>The Start of Genocide:  Sunni Collaboration</vt:lpstr>
      <vt:lpstr>PowerPoint Presentation</vt:lpstr>
      <vt:lpstr>PowerPoint Presentation</vt:lpstr>
      <vt:lpstr>PowerPoint Presentation</vt:lpstr>
      <vt:lpstr>PKK Rescue Missions of  Yazidis</vt:lpstr>
      <vt:lpstr>Prince Tahseen  Said Pleas to  World Leaders</vt:lpstr>
      <vt:lpstr>Yazidi Women and  Children Buried Alive</vt:lpstr>
      <vt:lpstr>Forced  Conversions</vt:lpstr>
      <vt:lpstr>PowerPoint Presentation</vt:lpstr>
      <vt:lpstr>PowerPoint Presentation</vt:lpstr>
      <vt:lpstr>European  Parliament  Recognition</vt:lpstr>
      <vt:lpstr>PowerPoint Presentation</vt:lpstr>
      <vt:lpstr>PowerPoint Presentation</vt:lpstr>
      <vt:lpstr>Other States</vt:lpstr>
      <vt:lpstr>Genocide Is  Ongoing</vt:lpstr>
      <vt:lpstr>Kidnap Victims  Remain Missing</vt:lpstr>
      <vt:lpstr>IDPs in KRI</vt:lpstr>
      <vt:lpstr>Refugees</vt:lpstr>
      <vt:lpstr>Returning to Sinjar</vt:lpstr>
      <vt:lpstr>Gender-Based  Trauma</vt:lpstr>
      <vt:lpstr>ISIS Children</vt:lpstr>
      <vt:lpstr>Nobel Peace Prize  to Yazidi Woman</vt:lpstr>
      <vt:lpstr>Reintegration of Child  Soldiers</vt:lpstr>
      <vt:lpstr>PowerPoint Presentation</vt:lpstr>
      <vt:lpstr>Mass Graves  Found</vt:lpstr>
      <vt:lpstr>PowerPoint Presentation</vt:lpstr>
      <vt:lpstr>Obstacles to Justice</vt:lpstr>
      <vt:lpstr>Taking ISIS to  Court</vt:lpstr>
      <vt:lpstr>UNITAD</vt:lpstr>
      <vt:lpstr>First Yazidi Genocide  Trial in Germany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Sarah Kane</cp:lastModifiedBy>
  <cp:revision>9</cp:revision>
  <dcterms:created xsi:type="dcterms:W3CDTF">2021-01-22T21:00:00Z</dcterms:created>
  <dcterms:modified xsi:type="dcterms:W3CDTF">2021-01-25T17:48:19Z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2020-08-12T00:00:00Z</vt:filetime>
  </property>
  <property fmtid="{D5CDD505-2E9C-101B-9397-08002B2CF9AE}" pid="3" name="LastSaved">
    <vt:filetime>2021-01-22T00:00:00Z</vt:filetime>
  </property>
</Properties>
</file>