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sldIdLst>
    <p:sldId id="330" r:id="rId2"/>
    <p:sldId id="256" r:id="rId3"/>
    <p:sldId id="258" r:id="rId4"/>
    <p:sldId id="260" r:id="rId5"/>
    <p:sldId id="268" r:id="rId6"/>
    <p:sldId id="266" r:id="rId7"/>
    <p:sldId id="272" r:id="rId8"/>
    <p:sldId id="274" r:id="rId9"/>
    <p:sldId id="276" r:id="rId10"/>
    <p:sldId id="282" r:id="rId11"/>
    <p:sldId id="284" r:id="rId12"/>
    <p:sldId id="292" r:id="rId13"/>
    <p:sldId id="298" r:id="rId14"/>
    <p:sldId id="300" r:id="rId15"/>
    <p:sldId id="310" r:id="rId16"/>
    <p:sldId id="290" r:id="rId17"/>
    <p:sldId id="294" r:id="rId18"/>
    <p:sldId id="314" r:id="rId19"/>
    <p:sldId id="316" r:id="rId20"/>
    <p:sldId id="304" r:id="rId21"/>
    <p:sldId id="296" r:id="rId22"/>
    <p:sldId id="288" r:id="rId23"/>
    <p:sldId id="286" r:id="rId24"/>
    <p:sldId id="306" r:id="rId25"/>
    <p:sldId id="262" r:id="rId26"/>
    <p:sldId id="270" r:id="rId27"/>
    <p:sldId id="308" r:id="rId28"/>
    <p:sldId id="264" r:id="rId29"/>
    <p:sldId id="278" r:id="rId30"/>
    <p:sldId id="280" r:id="rId31"/>
    <p:sldId id="312" r:id="rId32"/>
    <p:sldId id="318" r:id="rId33"/>
    <p:sldId id="320" r:id="rId34"/>
    <p:sldId id="322" r:id="rId35"/>
    <p:sldId id="324" r:id="rId36"/>
    <p:sldId id="326" r:id="rId37"/>
    <p:sldId id="32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snapToObjects="1">
      <p:cViewPr varScale="1">
        <p:scale>
          <a:sx n="103" d="100"/>
          <a:sy n="103" d="100"/>
        </p:scale>
        <p:origin x="188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9856860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2555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95189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71106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BCAD085-E8A6-8845-BD4E-CB4CCA059FC4}" type="datetimeFigureOut">
              <a:rPr lang="en-US" smtClean="0"/>
              <a:t>12/8/20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6121197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BCAD085-E8A6-8845-BD4E-CB4CCA059FC4}" type="datetimeFigureOut">
              <a:rPr lang="en-US" smtClean="0"/>
              <a:t>12/8/20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27406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CAD085-E8A6-8845-BD4E-CB4CCA059FC4}" type="datetimeFigureOut">
              <a:rPr lang="en-US" smtClean="0"/>
              <a:t>12/8/20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7660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4465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66797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BCAD085-E8A6-8845-BD4E-CB4CCA059FC4}" type="datetimeFigureOut">
              <a:rPr lang="en-US" smtClean="0"/>
              <a:t>12/8/20</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6161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BCAD085-E8A6-8845-BD4E-CB4CCA059FC4}" type="datetimeFigureOut">
              <a:rPr lang="en-US" smtClean="0"/>
              <a:t>12/8/20</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40407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5BCAD085-E8A6-8845-BD4E-CB4CCA059FC4}" type="datetimeFigureOut">
              <a:rPr lang="en-US" smtClean="0"/>
              <a:t>12/8/20</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40323146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uscirf.gov/news-room/press-releases-statements/uscirf-applauds-global-magnitsky-sanctions-against-senior" TargetMode="External"/><Relationship Id="rId2" Type="http://schemas.openxmlformats.org/officeDocument/2006/relationships/hyperlink" Target="https://www.congress.gov/bill/116th-congress/house-bill/6210?q=%7B%22search%22%3A%5B%22uyghur%22%5D%7D&amp;s=2&amp;r=3" TargetMode="Externa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501" y="640080"/>
            <a:ext cx="8186439"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8">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140" y="802767"/>
            <a:ext cx="7938874"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46CD6A-DB89-4DB0-889B-FC99B6DE898D}"/>
              </a:ext>
            </a:extLst>
          </p:cNvPr>
          <p:cNvSpPr>
            <a:spLocks noGrp="1"/>
          </p:cNvSpPr>
          <p:nvPr>
            <p:ph type="title"/>
          </p:nvPr>
        </p:nvSpPr>
        <p:spPr>
          <a:xfrm>
            <a:off x="840468" y="1122807"/>
            <a:ext cx="7465832" cy="4297680"/>
          </a:xfrm>
          <a:noFill/>
          <a:ln>
            <a:noFill/>
          </a:ln>
        </p:spPr>
        <p:txBody>
          <a:bodyPr vert="horz" lIns="182880" tIns="182880" rIns="182880" bIns="182880" rtlCol="0" anchor="ctr">
            <a:normAutofit/>
          </a:bodyPr>
          <a:lstStyle/>
          <a:p>
            <a:r>
              <a:rPr lang="en-US" sz="5200" kern="1200" cap="all" spc="200" baseline="0" dirty="0">
                <a:solidFill>
                  <a:srgbClr val="FFFFFF"/>
                </a:solidFill>
                <a:latin typeface="+mj-lt"/>
                <a:ea typeface="+mj-ea"/>
                <a:cs typeface="+mj-cs"/>
              </a:rPr>
              <a:t>China’s Genocide of Uyghurs and Turkic Muslims</a:t>
            </a:r>
          </a:p>
        </p:txBody>
      </p:sp>
    </p:spTree>
    <p:extLst>
      <p:ext uri="{BB962C8B-B14F-4D97-AF65-F5344CB8AC3E}">
        <p14:creationId xmlns:p14="http://schemas.microsoft.com/office/powerpoint/2010/main" val="1159403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5504" y="978776"/>
            <a:ext cx="3364992" cy="1174991"/>
          </a:xfrm>
        </p:spPr>
        <p:txBody>
          <a:bodyPr>
            <a:normAutofit/>
          </a:bodyPr>
          <a:lstStyle/>
          <a:p>
            <a:r>
              <a:rPr lang="en-US" sz="1900" dirty="0"/>
              <a:t>Beijing's Policy of 'Preventive Repression'</a:t>
            </a:r>
          </a:p>
        </p:txBody>
      </p:sp>
      <p:pic>
        <p:nvPicPr>
          <p:cNvPr id="4" name="Picture 3" descr="6c20048f93761cc0a61ab16cc40f44bd">
            <a:extLst>
              <a:ext uri="{FF2B5EF4-FFF2-40B4-BE49-F238E27FC236}">
                <a16:creationId xmlns:a16="http://schemas.microsoft.com/office/drawing/2014/main" id="{274FC699-A43E-4396-8D1F-258B62CFA061}"/>
              </a:ext>
            </a:extLst>
          </p:cNvPr>
          <p:cNvPicPr>
            <a:picLocks noChangeAspect="1"/>
          </p:cNvPicPr>
          <p:nvPr/>
        </p:nvPicPr>
        <p:blipFill rotWithShape="1">
          <a:blip r:embed="rId2"/>
          <a:srcRect l="26989" r="28579" b="-1"/>
          <a:stretch/>
        </p:blipFill>
        <p:spPr>
          <a:xfrm>
            <a:off x="20" y="10"/>
            <a:ext cx="4564960" cy="6857990"/>
          </a:xfrm>
          <a:prstGeom prst="rect">
            <a:avLst/>
          </a:prstGeom>
        </p:spPr>
      </p:pic>
      <p:sp>
        <p:nvSpPr>
          <p:cNvPr id="3" name="Content Placeholder 2"/>
          <p:cNvSpPr>
            <a:spLocks noGrp="1"/>
          </p:cNvSpPr>
          <p:nvPr>
            <p:ph idx="1"/>
          </p:nvPr>
        </p:nvSpPr>
        <p:spPr>
          <a:xfrm>
            <a:off x="5175504" y="2640692"/>
            <a:ext cx="3364992" cy="3255252"/>
          </a:xfrm>
        </p:spPr>
        <p:txBody>
          <a:bodyPr>
            <a:normAutofit/>
          </a:bodyPr>
          <a:lstStyle/>
          <a:p>
            <a:pPr marL="0" indent="0">
              <a:lnSpc>
                <a:spcPct val="90000"/>
              </a:lnSpc>
              <a:buNone/>
            </a:pPr>
            <a:r>
              <a:rPr lang="en-US" sz="1500" dirty="0"/>
              <a:t>2014 - Present</a:t>
            </a:r>
          </a:p>
          <a:p>
            <a:pPr>
              <a:lnSpc>
                <a:spcPct val="90000"/>
              </a:lnSpc>
            </a:pPr>
            <a:r>
              <a:rPr lang="en-US" sz="1500" dirty="0"/>
              <a:t>Reports of Uyghur foreign fighters participating in jihadist conflicts exacerbated Beijing's fears. From 2014-2016, Uyghur militants engaged in fighting in Southeast Asia and the Middle East. </a:t>
            </a:r>
          </a:p>
          <a:p>
            <a:pPr>
              <a:lnSpc>
                <a:spcPct val="90000"/>
              </a:lnSpc>
            </a:pPr>
            <a:r>
              <a:rPr lang="en-US" sz="1500" dirty="0"/>
              <a:t>President Xi warned that Uyghur militants could also strike in China and that Uyghurs might now be "infected by an extremist virus" and must be "inoculated" to prevent internal threats from surfacing.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1600" dirty="0">
                <a:solidFill>
                  <a:schemeClr val="bg1"/>
                </a:solidFill>
              </a:rPr>
              <a:t>Strike Hard Campaign Against Violent Terrorism</a:t>
            </a:r>
          </a:p>
        </p:txBody>
      </p:sp>
      <p:pic>
        <p:nvPicPr>
          <p:cNvPr id="4" name="Picture 3" descr="7274e14a625c4c1f3f30f5882cd88be1">
            <a:extLst>
              <a:ext uri="{FF2B5EF4-FFF2-40B4-BE49-F238E27FC236}">
                <a16:creationId xmlns:a16="http://schemas.microsoft.com/office/drawing/2014/main" id="{55553B99-DE5E-4BFE-B9E7-305559D49CFB}"/>
              </a:ext>
            </a:extLst>
          </p:cNvPr>
          <p:cNvPicPr>
            <a:picLocks noChangeAspect="1"/>
          </p:cNvPicPr>
          <p:nvPr/>
        </p:nvPicPr>
        <p:blipFill rotWithShape="1">
          <a:blip r:embed="rId2"/>
          <a:srcRect t="10395" b="28380"/>
          <a:stretch/>
        </p:blipFill>
        <p:spPr>
          <a:xfrm>
            <a:off x="20" y="-2"/>
            <a:ext cx="9143980" cy="3429000"/>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400" dirty="0">
                <a:solidFill>
                  <a:schemeClr val="bg1"/>
                </a:solidFill>
              </a:rPr>
              <a:t>May 2014 - Present</a:t>
            </a:r>
          </a:p>
          <a:p>
            <a:pPr>
              <a:lnSpc>
                <a:spcPct val="90000"/>
              </a:lnSpc>
            </a:pPr>
            <a:r>
              <a:rPr lang="en-US" sz="1400" dirty="0">
                <a:solidFill>
                  <a:schemeClr val="bg1"/>
                </a:solidFill>
              </a:rPr>
              <a:t>As part of the policy of "preventive repression", Beijing launched a new initiative to root out radicalization. The CCP campaign included mass surveillance and arbitrary detentions. This Orwellian crackdown, veiled in the rhetoric of counterterrorism, laid the foundation for the "re-education" internment camps and genocide of the Uyghurs in Xinjiang.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5504" y="978776"/>
            <a:ext cx="3364992" cy="1174991"/>
          </a:xfrm>
        </p:spPr>
        <p:txBody>
          <a:bodyPr>
            <a:normAutofit/>
          </a:bodyPr>
          <a:lstStyle/>
          <a:p>
            <a:r>
              <a:rPr lang="en-US" sz="1800" dirty="0"/>
              <a:t>Biometric Data Collected from Millions in Xinjiang</a:t>
            </a:r>
          </a:p>
        </p:txBody>
      </p:sp>
      <p:pic>
        <p:nvPicPr>
          <p:cNvPr id="4" name="Picture 3" descr="2eff049b9f0ecb876e20fab3ca613013">
            <a:extLst>
              <a:ext uri="{FF2B5EF4-FFF2-40B4-BE49-F238E27FC236}">
                <a16:creationId xmlns:a16="http://schemas.microsoft.com/office/drawing/2014/main" id="{E5B0F297-1FE9-4F03-8295-62A2ACD4C2FA}"/>
              </a:ext>
            </a:extLst>
          </p:cNvPr>
          <p:cNvPicPr>
            <a:picLocks noChangeAspect="1"/>
          </p:cNvPicPr>
          <p:nvPr/>
        </p:nvPicPr>
        <p:blipFill rotWithShape="1">
          <a:blip r:embed="rId2"/>
          <a:srcRect l="34203" r="18702" b="-1"/>
          <a:stretch/>
        </p:blipFill>
        <p:spPr>
          <a:xfrm>
            <a:off x="20" y="10"/>
            <a:ext cx="4564960" cy="6857990"/>
          </a:xfrm>
          <a:prstGeom prst="rect">
            <a:avLst/>
          </a:prstGeom>
        </p:spPr>
      </p:pic>
      <p:sp>
        <p:nvSpPr>
          <p:cNvPr id="3" name="Content Placeholder 2"/>
          <p:cNvSpPr>
            <a:spLocks noGrp="1"/>
          </p:cNvSpPr>
          <p:nvPr>
            <p:ph idx="1"/>
          </p:nvPr>
        </p:nvSpPr>
        <p:spPr>
          <a:xfrm>
            <a:off x="5175504" y="2640692"/>
            <a:ext cx="3364992" cy="3255252"/>
          </a:xfrm>
        </p:spPr>
        <p:txBody>
          <a:bodyPr>
            <a:noAutofit/>
          </a:bodyPr>
          <a:lstStyle/>
          <a:p>
            <a:pPr marL="0" indent="0">
              <a:lnSpc>
                <a:spcPct val="90000"/>
              </a:lnSpc>
              <a:buNone/>
            </a:pPr>
            <a:r>
              <a:rPr lang="en-US" sz="1200" dirty="0"/>
              <a:t>February 2017 - Present</a:t>
            </a:r>
          </a:p>
          <a:p>
            <a:pPr>
              <a:lnSpc>
                <a:spcPct val="90000"/>
              </a:lnSpc>
            </a:pPr>
            <a:r>
              <a:rPr lang="en-US" sz="1200" dirty="0"/>
              <a:t>After initiating the "Population Registration Program,” Chinese officials began collecting the biometric data of Xinjiang residents ages 12-65. </a:t>
            </a:r>
          </a:p>
          <a:p>
            <a:pPr>
              <a:lnSpc>
                <a:spcPct val="90000"/>
              </a:lnSpc>
            </a:pPr>
            <a:r>
              <a:rPr lang="en-US" sz="1200" dirty="0"/>
              <a:t>The program "Physicals for All" took off in July under the guise of free annual physical exams in the Xinjiang region. During the exams, DNA samples and blood types were collected and sent to police.</a:t>
            </a:r>
          </a:p>
          <a:p>
            <a:pPr>
              <a:lnSpc>
                <a:spcPct val="90000"/>
              </a:lnSpc>
            </a:pPr>
            <a:r>
              <a:rPr lang="en-US" sz="1200" dirty="0"/>
              <a:t>Police officers participated in data collection by requesting pictures, fingerprints, iris scans, and personal information during home visits or at checkpoints. </a:t>
            </a:r>
          </a:p>
          <a:p>
            <a:pPr>
              <a:lnSpc>
                <a:spcPct val="90000"/>
              </a:lnSpc>
            </a:pPr>
            <a:r>
              <a:rPr lang="en-US" sz="1200" dirty="0"/>
              <a:t>These physical exams are mandatory, and residents are not told how their medical data will be used. In 2017 alone, 18.8 million people participated in the annual exam.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8b9cb850e1ba6a3fc41a244ab55c71d">
            <a:extLst>
              <a:ext uri="{FF2B5EF4-FFF2-40B4-BE49-F238E27FC236}">
                <a16:creationId xmlns:a16="http://schemas.microsoft.com/office/drawing/2014/main" id="{57179208-BC98-4CBD-BF85-A0C5DB148101}"/>
              </a:ext>
            </a:extLst>
          </p:cNvPr>
          <p:cNvPicPr>
            <a:picLocks noChangeAspect="1"/>
          </p:cNvPicPr>
          <p:nvPr/>
        </p:nvPicPr>
        <p:blipFill rotWithShape="1">
          <a:blip r:embed="rId2">
            <a:alphaModFix amt="40000"/>
          </a:blip>
          <a:srcRect/>
          <a:stretch/>
        </p:blipFill>
        <p:spPr>
          <a:xfrm>
            <a:off x="20" y="10"/>
            <a:ext cx="9143980" cy="6857990"/>
          </a:xfrm>
          <a:prstGeom prst="rect">
            <a:avLst/>
          </a:prstGeom>
        </p:spPr>
      </p:pic>
      <p:sp>
        <p:nvSpPr>
          <p:cNvPr id="2" name="Title 1"/>
          <p:cNvSpPr>
            <a:spLocks noGrp="1"/>
          </p:cNvSpPr>
          <p:nvPr>
            <p:ph type="title"/>
          </p:nvPr>
        </p:nvSpPr>
        <p:spPr>
          <a:xfrm>
            <a:off x="1673352" y="964692"/>
            <a:ext cx="5797296" cy="1188720"/>
          </a:xfrm>
          <a:noFill/>
          <a:ln>
            <a:solidFill>
              <a:schemeClr val="tx1"/>
            </a:solidFill>
          </a:ln>
        </p:spPr>
        <p:txBody>
          <a:bodyPr>
            <a:normAutofit/>
          </a:bodyPr>
          <a:lstStyle/>
          <a:p>
            <a:r>
              <a:rPr lang="en-US" dirty="0">
                <a:solidFill>
                  <a:schemeClr val="tx1"/>
                </a:solidFill>
              </a:rPr>
              <a:t>Forced "Home Stay" Program</a:t>
            </a:r>
          </a:p>
        </p:txBody>
      </p:sp>
      <p:sp>
        <p:nvSpPr>
          <p:cNvPr id="3" name="Content Placeholder 2"/>
          <p:cNvSpPr>
            <a:spLocks noGrp="1"/>
          </p:cNvSpPr>
          <p:nvPr>
            <p:ph idx="1"/>
          </p:nvPr>
        </p:nvSpPr>
        <p:spPr>
          <a:xfrm>
            <a:off x="1673352" y="2638044"/>
            <a:ext cx="5797296" cy="3101983"/>
          </a:xfrm>
        </p:spPr>
        <p:txBody>
          <a:bodyPr>
            <a:noAutofit/>
          </a:bodyPr>
          <a:lstStyle/>
          <a:p>
            <a:pPr>
              <a:lnSpc>
                <a:spcPct val="90000"/>
              </a:lnSpc>
            </a:pPr>
            <a:r>
              <a:rPr lang="en-US" sz="1600" dirty="0"/>
              <a:t>2018 - Present</a:t>
            </a:r>
          </a:p>
          <a:p>
            <a:pPr>
              <a:lnSpc>
                <a:spcPct val="90000"/>
              </a:lnSpc>
            </a:pPr>
            <a:r>
              <a:rPr lang="en-US" sz="1600" dirty="0"/>
              <a:t>As part of China's "Strike Hard Campaign," CCP authorities imposed "home stays" on Uyghur families in the Xinjiang region since early 2018.</a:t>
            </a:r>
          </a:p>
          <a:p>
            <a:pPr>
              <a:lnSpc>
                <a:spcPct val="90000"/>
              </a:lnSpc>
            </a:pPr>
            <a:r>
              <a:rPr lang="en-US" sz="1600" dirty="0"/>
              <a:t>Uyghur families are forced to open their homes to Chinese officials at least five days every two months. More than a million officials have visited Uyghur homes in Xinjiang. </a:t>
            </a:r>
          </a:p>
          <a:p>
            <a:pPr>
              <a:lnSpc>
                <a:spcPct val="90000"/>
              </a:lnSpc>
            </a:pPr>
            <a:r>
              <a:rPr lang="en-US" sz="1600" dirty="0"/>
              <a:t>During visits, families must provide information about their personal lives and political views. Officials enforce political indoctrination and report on any suspicious behavior. </a:t>
            </a:r>
            <a:br>
              <a:rPr lang="en-US" sz="1600" dirty="0"/>
            </a:br>
            <a:r>
              <a:rPr lang="en-US" sz="1600" dirty="0"/>
              <a:t>Reportedly, Uyghur women whose husbands have been detained must share a bed with the government officials monitoring them.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descr="62b99b0d1e3604af04c610d4483903c9">
            <a:extLst>
              <a:ext uri="{FF2B5EF4-FFF2-40B4-BE49-F238E27FC236}">
                <a16:creationId xmlns:a16="http://schemas.microsoft.com/office/drawing/2014/main" id="{38B676DD-5D26-4783-ABF6-5609D8104D7C}"/>
              </a:ext>
            </a:extLst>
          </p:cNvPr>
          <p:cNvPicPr>
            <a:picLocks noChangeAspect="1"/>
          </p:cNvPicPr>
          <p:nvPr/>
        </p:nvPicPr>
        <p:blipFill rotWithShape="1">
          <a:blip r:embed="rId2"/>
          <a:srcRect l="12811"/>
          <a:stretch/>
        </p:blipFill>
        <p:spPr>
          <a:xfrm>
            <a:off x="20" y="4571996"/>
            <a:ext cx="3986275" cy="2286002"/>
          </a:xfrm>
          <a:prstGeom prst="rect">
            <a:avLst/>
          </a:prstGeom>
        </p:spPr>
      </p:pic>
      <p:sp>
        <p:nvSpPr>
          <p:cNvPr id="34" name="Rectangle 33">
            <a:extLst>
              <a:ext uri="{FF2B5EF4-FFF2-40B4-BE49-F238E27FC236}">
                <a16:creationId xmlns:a16="http://schemas.microsoft.com/office/drawing/2014/main" id="{98D49316-27CF-4C3D-BE8C-042F06B89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89799" y="1290025"/>
            <a:ext cx="3968495" cy="1188720"/>
          </a:xfrm>
          <a:solidFill>
            <a:srgbClr val="FFFFFF"/>
          </a:solidFill>
          <a:ln>
            <a:solidFill>
              <a:srgbClr val="404040"/>
            </a:solidFill>
          </a:ln>
        </p:spPr>
        <p:txBody>
          <a:bodyPr>
            <a:normAutofit/>
          </a:bodyPr>
          <a:lstStyle/>
          <a:p>
            <a:r>
              <a:rPr lang="en-US" sz="2000" dirty="0"/>
              <a:t>Integrated Joint Operations Platform (IJOP)</a:t>
            </a:r>
          </a:p>
        </p:txBody>
      </p:sp>
      <p:pic>
        <p:nvPicPr>
          <p:cNvPr id="16" name="Picture 15" descr="9d384d28d04dc6234f4bf88b800cf2d9">
            <a:extLst>
              <a:ext uri="{FF2B5EF4-FFF2-40B4-BE49-F238E27FC236}">
                <a16:creationId xmlns:a16="http://schemas.microsoft.com/office/drawing/2014/main" id="{CC50CAB2-9494-4C6E-B91C-30BA8F931BF3}"/>
              </a:ext>
            </a:extLst>
          </p:cNvPr>
          <p:cNvPicPr>
            <a:picLocks noChangeAspect="1"/>
          </p:cNvPicPr>
          <p:nvPr/>
        </p:nvPicPr>
        <p:blipFill rotWithShape="1">
          <a:blip r:embed="rId3"/>
          <a:srcRect t="16409" r="3" b="26246"/>
          <a:stretch/>
        </p:blipFill>
        <p:spPr>
          <a:xfrm>
            <a:off x="0" y="2285994"/>
            <a:ext cx="3986275" cy="2286000"/>
          </a:xfrm>
          <a:prstGeom prst="rect">
            <a:avLst/>
          </a:prstGeom>
        </p:spPr>
      </p:pic>
      <p:pic>
        <p:nvPicPr>
          <p:cNvPr id="4" name="Picture 3" descr="7de465ebc20160c526fae4bc0c4ead34">
            <a:extLst>
              <a:ext uri="{FF2B5EF4-FFF2-40B4-BE49-F238E27FC236}">
                <a16:creationId xmlns:a16="http://schemas.microsoft.com/office/drawing/2014/main" id="{70C18AE7-2AC3-473A-81C6-EC2417995E14}"/>
              </a:ext>
            </a:extLst>
          </p:cNvPr>
          <p:cNvPicPr>
            <a:picLocks noChangeAspect="1"/>
          </p:cNvPicPr>
          <p:nvPr/>
        </p:nvPicPr>
        <p:blipFill rotWithShape="1">
          <a:blip r:embed="rId4"/>
          <a:srcRect t="3369" r="3" b="10072"/>
          <a:stretch/>
        </p:blipFill>
        <p:spPr>
          <a:xfrm>
            <a:off x="20" y="-7"/>
            <a:ext cx="3986275" cy="2285999"/>
          </a:xfrm>
          <a:prstGeom prst="rect">
            <a:avLst/>
          </a:prstGeom>
        </p:spPr>
      </p:pic>
      <p:sp>
        <p:nvSpPr>
          <p:cNvPr id="3" name="Content Placeholder 2"/>
          <p:cNvSpPr>
            <a:spLocks noGrp="1"/>
          </p:cNvSpPr>
          <p:nvPr>
            <p:ph idx="1"/>
          </p:nvPr>
        </p:nvSpPr>
        <p:spPr>
          <a:xfrm>
            <a:off x="4589799" y="2847597"/>
            <a:ext cx="3964343" cy="3042547"/>
          </a:xfrm>
        </p:spPr>
        <p:txBody>
          <a:bodyPr>
            <a:noAutofit/>
          </a:bodyPr>
          <a:lstStyle/>
          <a:p>
            <a:pPr marL="0" indent="0">
              <a:lnSpc>
                <a:spcPct val="90000"/>
              </a:lnSpc>
              <a:buNone/>
            </a:pPr>
            <a:r>
              <a:rPr lang="en-US" sz="1200" dirty="0">
                <a:solidFill>
                  <a:srgbClr val="FFFFFF"/>
                </a:solidFill>
              </a:rPr>
              <a:t>February 2018 - Present</a:t>
            </a:r>
          </a:p>
          <a:p>
            <a:pPr>
              <a:lnSpc>
                <a:spcPct val="90000"/>
              </a:lnSpc>
            </a:pPr>
            <a:r>
              <a:rPr lang="en-US" sz="1200" dirty="0">
                <a:solidFill>
                  <a:srgbClr val="FFFFFF"/>
                </a:solidFill>
              </a:rPr>
              <a:t>The Integrated Joint Operations Platform (IJOP) is the central system for mass surveillance in Xinjiang. Officials have been using a mobile app connected to IJOP to track Uyghurs and other Muslims. </a:t>
            </a:r>
          </a:p>
          <a:p>
            <a:pPr>
              <a:lnSpc>
                <a:spcPct val="90000"/>
              </a:lnSpc>
            </a:pPr>
            <a:r>
              <a:rPr lang="en-US" sz="1200" dirty="0">
                <a:solidFill>
                  <a:srgbClr val="FFFFFF"/>
                </a:solidFill>
              </a:rPr>
              <a:t>The app is used by authorities to collect personal data and identify suspicious individuals. Residents are asked about their political views, use of birth control, communications with relatives abroad, etc. </a:t>
            </a:r>
          </a:p>
          <a:p>
            <a:pPr>
              <a:lnSpc>
                <a:spcPct val="90000"/>
              </a:lnSpc>
            </a:pPr>
            <a:r>
              <a:rPr lang="en-US" sz="1200" dirty="0">
                <a:solidFill>
                  <a:srgbClr val="FFFFFF"/>
                </a:solidFill>
              </a:rPr>
              <a:t>"Data doors" set up at thousands of checkpoints around Xinjiang passively collect information from the phones of residents and send the information to IJOP. Mostly Uyghurs are stopped at these checkpoints. </a:t>
            </a:r>
          </a:p>
          <a:p>
            <a:pPr>
              <a:lnSpc>
                <a:spcPct val="90000"/>
              </a:lnSpc>
            </a:pPr>
            <a:r>
              <a:rPr lang="en-US" sz="1200" dirty="0">
                <a:solidFill>
                  <a:srgbClr val="FFFFFF"/>
                </a:solidFill>
              </a:rPr>
              <a:t>The data sent to IJOP allows it to categorize residents according to how suspicious or "abnormal" their behavior is. Once a suspicious individual has been identified, IJOP prompts local officials to visit the individual and detain them.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59" y="640079"/>
            <a:ext cx="2551898" cy="5272242"/>
          </a:xfrm>
        </p:spPr>
        <p:txBody>
          <a:bodyPr>
            <a:normAutofit/>
          </a:bodyPr>
          <a:lstStyle/>
          <a:p>
            <a:r>
              <a:rPr lang="en-US" sz="2200" dirty="0"/>
              <a:t>Massive Database Discovered of GPS Surveillance</a:t>
            </a:r>
          </a:p>
        </p:txBody>
      </p:sp>
      <p:sp>
        <p:nvSpPr>
          <p:cNvPr id="3" name="Content Placeholder 2"/>
          <p:cNvSpPr>
            <a:spLocks noGrp="1"/>
          </p:cNvSpPr>
          <p:nvPr>
            <p:ph idx="1"/>
          </p:nvPr>
        </p:nvSpPr>
        <p:spPr>
          <a:xfrm>
            <a:off x="3504077" y="640080"/>
            <a:ext cx="5162304" cy="1624958"/>
          </a:xfrm>
        </p:spPr>
        <p:txBody>
          <a:bodyPr>
            <a:noAutofit/>
          </a:bodyPr>
          <a:lstStyle/>
          <a:p>
            <a:pPr marL="0" indent="0">
              <a:lnSpc>
                <a:spcPct val="90000"/>
              </a:lnSpc>
              <a:buNone/>
            </a:pPr>
            <a:r>
              <a:rPr lang="en-US" sz="1200" dirty="0"/>
              <a:t>February 13, 2019</a:t>
            </a:r>
          </a:p>
          <a:p>
            <a:pPr>
              <a:lnSpc>
                <a:spcPct val="90000"/>
              </a:lnSpc>
            </a:pPr>
            <a:r>
              <a:rPr lang="en-US" sz="1200" dirty="0"/>
              <a:t>In February 2019,  Victor Gevers, a security researcher, found a massive Uyghur database monitored by the Chinese firm SenseNets. </a:t>
            </a:r>
          </a:p>
          <a:p>
            <a:pPr>
              <a:lnSpc>
                <a:spcPct val="90000"/>
              </a:lnSpc>
            </a:pPr>
            <a:r>
              <a:rPr lang="en-US" sz="1200" dirty="0"/>
              <a:t>The database included highly sensitive information on residents of Xinjiang including their names, ID numbers, addresses, dates of birth, and employers. The database also tracked the GPS coordinates of over 2 million individuals with public cameras. In a single 24-hour period, as many as 6.7 million GPS coordinates were recorded. </a:t>
            </a:r>
          </a:p>
          <a:p>
            <a:pPr>
              <a:lnSpc>
                <a:spcPct val="90000"/>
              </a:lnSpc>
            </a:pPr>
            <a:r>
              <a:rPr lang="en-US" sz="1200" dirty="0"/>
              <a:t>When Gevers notified SenseNets of this data breach, the company restricted the database from being accessed by non-Chinese IPs. </a:t>
            </a:r>
          </a:p>
        </p:txBody>
      </p:sp>
      <p:pic>
        <p:nvPicPr>
          <p:cNvPr id="4" name="Picture 3" descr="f68d85bdeb5f817b44c29f6daa77298e">
            <a:extLst>
              <a:ext uri="{FF2B5EF4-FFF2-40B4-BE49-F238E27FC236}">
                <a16:creationId xmlns:a16="http://schemas.microsoft.com/office/drawing/2014/main" id="{6421ECB7-9257-4D9B-960F-B5CBA84BD963}"/>
              </a:ext>
            </a:extLst>
          </p:cNvPr>
          <p:cNvPicPr>
            <a:picLocks noChangeAspect="1"/>
          </p:cNvPicPr>
          <p:nvPr/>
        </p:nvPicPr>
        <p:blipFill>
          <a:blip r:embed="rId2"/>
          <a:stretch>
            <a:fillRect/>
          </a:stretch>
        </p:blipFill>
        <p:spPr>
          <a:xfrm>
            <a:off x="3784208" y="2969507"/>
            <a:ext cx="4390487" cy="2942813"/>
          </a:xfrm>
          <a:prstGeom prst="rect">
            <a:avLst/>
          </a:prstGeom>
          <a:ln w="31750" cap="sq">
            <a:solidFill>
              <a:srgbClr val="FFFFFF"/>
            </a:solidFill>
            <a:miter lim="800000"/>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8419" y="643467"/>
            <a:ext cx="2522980" cy="1728044"/>
          </a:xfrm>
          <a:noFill/>
          <a:ln>
            <a:solidFill>
              <a:schemeClr val="bg1"/>
            </a:solidFill>
          </a:ln>
        </p:spPr>
        <p:txBody>
          <a:bodyPr wrap="square">
            <a:normAutofit/>
          </a:bodyPr>
          <a:lstStyle/>
          <a:p>
            <a:r>
              <a:rPr lang="en-US" sz="2400" dirty="0">
                <a:solidFill>
                  <a:schemeClr val="bg1"/>
                </a:solidFill>
              </a:rPr>
              <a:t>"Re-Education" Internment Camps</a:t>
            </a:r>
          </a:p>
        </p:txBody>
      </p:sp>
      <p:pic>
        <p:nvPicPr>
          <p:cNvPr id="4" name="Picture 3" descr="16d07b784bc9363bdab5c461f4f30a7d">
            <a:extLst>
              <a:ext uri="{FF2B5EF4-FFF2-40B4-BE49-F238E27FC236}">
                <a16:creationId xmlns:a16="http://schemas.microsoft.com/office/drawing/2014/main" id="{593BF778-9C73-4078-93C8-42B2BB0F469E}"/>
              </a:ext>
            </a:extLst>
          </p:cNvPr>
          <p:cNvPicPr>
            <a:picLocks noChangeAspect="1"/>
          </p:cNvPicPr>
          <p:nvPr/>
        </p:nvPicPr>
        <p:blipFill>
          <a:blip r:embed="rId2"/>
          <a:stretch>
            <a:fillRect/>
          </a:stretch>
        </p:blipFill>
        <p:spPr>
          <a:xfrm>
            <a:off x="482601" y="1490916"/>
            <a:ext cx="4688076" cy="3715300"/>
          </a:xfrm>
          <a:prstGeom prst="rect">
            <a:avLst/>
          </a:prstGeom>
        </p:spPr>
      </p:pic>
      <p:sp>
        <p:nvSpPr>
          <p:cNvPr id="3" name="Content Placeholder 2"/>
          <p:cNvSpPr>
            <a:spLocks noGrp="1"/>
          </p:cNvSpPr>
          <p:nvPr>
            <p:ph idx="1"/>
          </p:nvPr>
        </p:nvSpPr>
        <p:spPr>
          <a:xfrm>
            <a:off x="6138418" y="2638044"/>
            <a:ext cx="2522981" cy="3415622"/>
          </a:xfrm>
        </p:spPr>
        <p:txBody>
          <a:bodyPr>
            <a:normAutofit/>
          </a:bodyPr>
          <a:lstStyle/>
          <a:p>
            <a:pPr marL="0" indent="0">
              <a:lnSpc>
                <a:spcPct val="90000"/>
              </a:lnSpc>
              <a:buNone/>
            </a:pPr>
            <a:r>
              <a:rPr lang="en-US" sz="1500" dirty="0">
                <a:solidFill>
                  <a:schemeClr val="bg1"/>
                </a:solidFill>
              </a:rPr>
              <a:t>2017 - Present</a:t>
            </a:r>
          </a:p>
          <a:p>
            <a:pPr>
              <a:lnSpc>
                <a:spcPct val="90000"/>
              </a:lnSpc>
            </a:pPr>
            <a:r>
              <a:rPr lang="en-US" sz="1500" dirty="0">
                <a:solidFill>
                  <a:schemeClr val="bg1"/>
                </a:solidFill>
              </a:rPr>
              <a:t>Since 2017, authorities in Xinjiang have arbitrarily detained an estimated 1-3 million Uyghurs. </a:t>
            </a:r>
          </a:p>
          <a:p>
            <a:pPr>
              <a:lnSpc>
                <a:spcPct val="90000"/>
              </a:lnSpc>
            </a:pPr>
            <a:r>
              <a:rPr lang="en-US" sz="1500" dirty="0">
                <a:solidFill>
                  <a:schemeClr val="bg1"/>
                </a:solidFill>
              </a:rPr>
              <a:t>CCP propaganda claims that the vast network of internment camps are voluntary "vocational schools" in an outrageous and loosely veiled attempt to deny their genocidal campaign.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59840" y="964692"/>
            <a:ext cx="3357604" cy="1188720"/>
          </a:xfrm>
        </p:spPr>
        <p:txBody>
          <a:bodyPr>
            <a:normAutofit/>
          </a:bodyPr>
          <a:lstStyle/>
          <a:p>
            <a:r>
              <a:rPr lang="en-US" dirty="0"/>
              <a:t>China Cables</a:t>
            </a:r>
          </a:p>
        </p:txBody>
      </p:sp>
      <p:sp>
        <p:nvSpPr>
          <p:cNvPr id="32" name="Rectangle 27">
            <a:extLst>
              <a:ext uri="{FF2B5EF4-FFF2-40B4-BE49-F238E27FC236}">
                <a16:creationId xmlns:a16="http://schemas.microsoft.com/office/drawing/2014/main" id="{DE6656AB-B8B3-4895-AD32-B928A43C4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70"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9">
            <a:extLst>
              <a:ext uri="{FF2B5EF4-FFF2-40B4-BE49-F238E27FC236}">
                <a16:creationId xmlns:a16="http://schemas.microsoft.com/office/drawing/2014/main" id="{188BDAE2-5EE0-4B2F-9C9B-7E86A0B4C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889"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29e309a4b58dcbf30cdc5c314fb8c945">
            <a:extLst>
              <a:ext uri="{FF2B5EF4-FFF2-40B4-BE49-F238E27FC236}">
                <a16:creationId xmlns:a16="http://schemas.microsoft.com/office/drawing/2014/main" id="{3D787A97-CDE6-414D-BF2A-7616A2B6AE44}"/>
              </a:ext>
            </a:extLst>
          </p:cNvPr>
          <p:cNvPicPr>
            <a:picLocks noChangeAspect="1"/>
          </p:cNvPicPr>
          <p:nvPr/>
        </p:nvPicPr>
        <p:blipFill>
          <a:blip r:embed="rId2"/>
          <a:stretch>
            <a:fillRect/>
          </a:stretch>
        </p:blipFill>
        <p:spPr>
          <a:xfrm>
            <a:off x="865458" y="1588892"/>
            <a:ext cx="3586734" cy="3688158"/>
          </a:xfrm>
          <a:prstGeom prst="rect">
            <a:avLst/>
          </a:prstGeom>
        </p:spPr>
      </p:pic>
      <p:sp>
        <p:nvSpPr>
          <p:cNvPr id="3" name="Content Placeholder 2"/>
          <p:cNvSpPr>
            <a:spLocks noGrp="1"/>
          </p:cNvSpPr>
          <p:nvPr>
            <p:ph idx="1"/>
          </p:nvPr>
        </p:nvSpPr>
        <p:spPr>
          <a:xfrm>
            <a:off x="5158769" y="2638044"/>
            <a:ext cx="3369699" cy="3263206"/>
          </a:xfrm>
        </p:spPr>
        <p:txBody>
          <a:bodyPr>
            <a:normAutofit/>
          </a:bodyPr>
          <a:lstStyle/>
          <a:p>
            <a:pPr marL="0" indent="0">
              <a:lnSpc>
                <a:spcPct val="90000"/>
              </a:lnSpc>
              <a:buNone/>
            </a:pPr>
            <a:r>
              <a:rPr lang="en-US" sz="1400" dirty="0"/>
              <a:t>November 2017 – November 2019</a:t>
            </a:r>
          </a:p>
          <a:p>
            <a:pPr>
              <a:lnSpc>
                <a:spcPct val="90000"/>
              </a:lnSpc>
            </a:pPr>
            <a:r>
              <a:rPr lang="en-US" sz="1400" dirty="0"/>
              <a:t>The "China Cables", China's Operating Manual for Uyghur "re-education", were released to the International Consortium of Investigative Journalists. </a:t>
            </a:r>
          </a:p>
          <a:p>
            <a:pPr>
              <a:lnSpc>
                <a:spcPct val="90000"/>
              </a:lnSpc>
            </a:pPr>
            <a:r>
              <a:rPr lang="en-US" sz="1400" dirty="0"/>
              <a:t>These directions include: "never allow escapes", "increase discipline and punishment of behavioral violations", "promote repentance and confession", "make remedial Mandarin studies the top priority", "encourage students to truly transform",  and "[ensure] full video surveillance coverage of dormitories and classrooms free of blind spots."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3364992" cy="1174991"/>
          </a:xfrm>
        </p:spPr>
        <p:txBody>
          <a:bodyPr>
            <a:normAutofit/>
          </a:bodyPr>
          <a:lstStyle/>
          <a:p>
            <a:r>
              <a:rPr lang="en-US" sz="1900" dirty="0"/>
              <a:t>The Xinjiang Papers in the New York Times</a:t>
            </a:r>
          </a:p>
        </p:txBody>
      </p:sp>
      <p:sp>
        <p:nvSpPr>
          <p:cNvPr id="3" name="Content Placeholder 2"/>
          <p:cNvSpPr>
            <a:spLocks noGrp="1"/>
          </p:cNvSpPr>
          <p:nvPr>
            <p:ph idx="1"/>
          </p:nvPr>
        </p:nvSpPr>
        <p:spPr>
          <a:xfrm>
            <a:off x="603504" y="2640692"/>
            <a:ext cx="3364992" cy="3255252"/>
          </a:xfrm>
        </p:spPr>
        <p:txBody>
          <a:bodyPr>
            <a:normAutofit/>
          </a:bodyPr>
          <a:lstStyle/>
          <a:p>
            <a:pPr marL="0" indent="0">
              <a:buNone/>
            </a:pPr>
            <a:r>
              <a:rPr dirty="0"/>
              <a:t>Nov</a:t>
            </a:r>
            <a:r>
              <a:rPr lang="en-US" dirty="0"/>
              <a:t>ember</a:t>
            </a:r>
            <a:r>
              <a:rPr dirty="0"/>
              <a:t> 2019</a:t>
            </a:r>
          </a:p>
          <a:p>
            <a:r>
              <a:rPr dirty="0"/>
              <a:t>The "Xinjiang Papers", released to the New York Times, describe private speeches by President Xi Jinping </a:t>
            </a:r>
            <a:r>
              <a:rPr lang="en-US" dirty="0"/>
              <a:t>that </a:t>
            </a:r>
            <a:r>
              <a:rPr dirty="0"/>
              <a:t>further his rhetoric</a:t>
            </a:r>
            <a:r>
              <a:rPr lang="en-US" dirty="0"/>
              <a:t> of</a:t>
            </a:r>
            <a:r>
              <a:rPr dirty="0"/>
              <a:t> labeling his campaign against Uyghurs as a campaign against Islamic Terrorism, demanding "absolutely no mercy".</a:t>
            </a:r>
          </a:p>
        </p:txBody>
      </p:sp>
      <p:pic>
        <p:nvPicPr>
          <p:cNvPr id="4" name="Picture 3" descr="219b0b80d29a04478a195c3322eecbd4">
            <a:extLst>
              <a:ext uri="{FF2B5EF4-FFF2-40B4-BE49-F238E27FC236}">
                <a16:creationId xmlns:a16="http://schemas.microsoft.com/office/drawing/2014/main" id="{3D4BB4A8-E545-4533-B885-F7CBF0040E17}"/>
              </a:ext>
            </a:extLst>
          </p:cNvPr>
          <p:cNvPicPr>
            <a:picLocks noChangeAspect="1"/>
          </p:cNvPicPr>
          <p:nvPr/>
        </p:nvPicPr>
        <p:blipFill rotWithShape="1">
          <a:blip r:embed="rId2"/>
          <a:srcRect l="2555" r="8556"/>
          <a:stretch/>
        </p:blipFill>
        <p:spPr>
          <a:xfrm>
            <a:off x="4572000" y="10"/>
            <a:ext cx="4572000" cy="68579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53b8c71cfe448e6c36b143a0a6a71a8f">
            <a:extLst>
              <a:ext uri="{FF2B5EF4-FFF2-40B4-BE49-F238E27FC236}">
                <a16:creationId xmlns:a16="http://schemas.microsoft.com/office/drawing/2014/main" id="{809E4C3D-56A7-4516-A2C5-B6042F7068CA}"/>
              </a:ext>
            </a:extLst>
          </p:cNvPr>
          <p:cNvPicPr>
            <a:picLocks noChangeAspect="1"/>
          </p:cNvPicPr>
          <p:nvPr/>
        </p:nvPicPr>
        <p:blipFill rotWithShape="1">
          <a:blip r:embed="rId2"/>
          <a:srcRect l="38909" r="16590" b="-1"/>
          <a:stretch/>
        </p:blipFill>
        <p:spPr>
          <a:xfrm>
            <a:off x="481" y="10"/>
            <a:ext cx="4572000" cy="6857990"/>
          </a:xfrm>
          <a:prstGeom prst="rect">
            <a:avLst/>
          </a:prstGeom>
        </p:spPr>
      </p:pic>
      <p:sp>
        <p:nvSpPr>
          <p:cNvPr id="2" name="Title 1"/>
          <p:cNvSpPr>
            <a:spLocks noGrp="1"/>
          </p:cNvSpPr>
          <p:nvPr>
            <p:ph type="title"/>
          </p:nvPr>
        </p:nvSpPr>
        <p:spPr>
          <a:xfrm>
            <a:off x="603504" y="2841505"/>
            <a:ext cx="3365473" cy="1174991"/>
          </a:xfrm>
          <a:solidFill>
            <a:schemeClr val="tx1">
              <a:alpha val="60000"/>
            </a:schemeClr>
          </a:solidFill>
          <a:ln>
            <a:solidFill>
              <a:schemeClr val="bg1"/>
            </a:solidFill>
          </a:ln>
        </p:spPr>
        <p:txBody>
          <a:bodyPr>
            <a:normAutofit/>
          </a:bodyPr>
          <a:lstStyle/>
          <a:p>
            <a:r>
              <a:rPr lang="en-US" sz="1900" dirty="0">
                <a:solidFill>
                  <a:schemeClr val="bg1"/>
                </a:solidFill>
              </a:rPr>
              <a:t>Directives by the CCP on Dealing with Students</a:t>
            </a:r>
          </a:p>
        </p:txBody>
      </p:sp>
      <p:sp>
        <p:nvSpPr>
          <p:cNvPr id="3" name="Content Placeholder 2"/>
          <p:cNvSpPr>
            <a:spLocks noGrp="1"/>
          </p:cNvSpPr>
          <p:nvPr>
            <p:ph idx="1"/>
          </p:nvPr>
        </p:nvSpPr>
        <p:spPr>
          <a:xfrm>
            <a:off x="5057955" y="976129"/>
            <a:ext cx="3603699" cy="4919815"/>
          </a:xfrm>
        </p:spPr>
        <p:txBody>
          <a:bodyPr anchor="ctr">
            <a:normAutofit/>
          </a:bodyPr>
          <a:lstStyle/>
          <a:p>
            <a:pPr marL="0" indent="0">
              <a:buNone/>
            </a:pPr>
            <a:r>
              <a:rPr dirty="0"/>
              <a:t>Nov</a:t>
            </a:r>
            <a:r>
              <a:rPr lang="en-US" dirty="0"/>
              <a:t>ember</a:t>
            </a:r>
            <a:r>
              <a:rPr dirty="0"/>
              <a:t> 2019</a:t>
            </a:r>
          </a:p>
          <a:p>
            <a:r>
              <a:rPr dirty="0"/>
              <a:t>Included in the "Xinjiang Papers" are directives on how to deal with "students" who have been taken to "re-education" camps. Students are told to appreciate the CCP for providing free education. </a:t>
            </a:r>
            <a:endParaRPr lang="en-US" dirty="0"/>
          </a:p>
          <a:p>
            <a:r>
              <a:rPr dirty="0"/>
              <a:t>The CCP also makes it clear that those who are in the camps are being "cured</a:t>
            </a:r>
            <a:r>
              <a:rPr lang="en-US" dirty="0"/>
              <a:t>"</a:t>
            </a:r>
            <a:r>
              <a:rPr dirty="0"/>
              <a:t> from extremism and cannot leave the camps o</a:t>
            </a:r>
            <a:r>
              <a:rPr lang="en-US" dirty="0"/>
              <a:t>f</a:t>
            </a:r>
            <a:r>
              <a:rPr dirty="0"/>
              <a:t> their own volition.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643467"/>
            <a:ext cx="2522980" cy="1728044"/>
          </a:xfrm>
          <a:noFill/>
          <a:ln>
            <a:solidFill>
              <a:schemeClr val="bg1"/>
            </a:solidFill>
          </a:ln>
        </p:spPr>
        <p:txBody>
          <a:bodyPr wrap="square">
            <a:normAutofit/>
          </a:bodyPr>
          <a:lstStyle/>
          <a:p>
            <a:r>
              <a:rPr lang="en-US" sz="1800" dirty="0">
                <a:solidFill>
                  <a:schemeClr val="bg1"/>
                </a:solidFill>
              </a:rPr>
              <a:t>Pre-Chinese History of Uyghurs in East Turkestan</a:t>
            </a:r>
          </a:p>
        </p:txBody>
      </p:sp>
      <p:sp>
        <p:nvSpPr>
          <p:cNvPr id="3" name="Content Placeholder 2"/>
          <p:cNvSpPr>
            <a:spLocks noGrp="1"/>
          </p:cNvSpPr>
          <p:nvPr>
            <p:ph idx="1"/>
          </p:nvPr>
        </p:nvSpPr>
        <p:spPr>
          <a:xfrm>
            <a:off x="482601" y="2638044"/>
            <a:ext cx="2522980" cy="3415622"/>
          </a:xfrm>
        </p:spPr>
        <p:txBody>
          <a:bodyPr>
            <a:normAutofit/>
          </a:bodyPr>
          <a:lstStyle/>
          <a:p>
            <a:pPr marL="0" indent="0">
              <a:lnSpc>
                <a:spcPct val="90000"/>
              </a:lnSpc>
              <a:buNone/>
            </a:pPr>
            <a:r>
              <a:rPr lang="en-US" sz="1400" dirty="0">
                <a:solidFill>
                  <a:schemeClr val="bg1"/>
                </a:solidFill>
              </a:rPr>
              <a:t>1000 - 1884</a:t>
            </a:r>
          </a:p>
          <a:p>
            <a:pPr>
              <a:lnSpc>
                <a:spcPct val="90000"/>
              </a:lnSpc>
            </a:pPr>
            <a:r>
              <a:rPr lang="en-US" sz="1400" dirty="0">
                <a:solidFill>
                  <a:schemeClr val="bg1"/>
                </a:solidFill>
              </a:rPr>
              <a:t>The Uyghurs are an ethnic Turkic people (similar to many central Asian ethnic groups), that have lived in East Turkestan (modern-day Xinjiang) for more than 1,500 years. </a:t>
            </a:r>
          </a:p>
          <a:p>
            <a:pPr>
              <a:lnSpc>
                <a:spcPct val="90000"/>
              </a:lnSpc>
            </a:pPr>
            <a:r>
              <a:rPr lang="en-US" sz="1400" dirty="0">
                <a:solidFill>
                  <a:schemeClr val="bg1"/>
                </a:solidFill>
              </a:rPr>
              <a:t>In the 11th century, Sufi Islam became the primary religion among the population and the region was ruled according to a system of Islamic city states run by local caliphs.</a:t>
            </a:r>
          </a:p>
        </p:txBody>
      </p:sp>
      <p:pic>
        <p:nvPicPr>
          <p:cNvPr id="4" name="Picture 3" descr="c6db4454dbd5ad03ecb9d2ff987e425a">
            <a:extLst>
              <a:ext uri="{FF2B5EF4-FFF2-40B4-BE49-F238E27FC236}">
                <a16:creationId xmlns:a16="http://schemas.microsoft.com/office/drawing/2014/main" id="{E2BA8DAE-4281-4B26-B8AD-60FB03A3DC55}"/>
              </a:ext>
            </a:extLst>
          </p:cNvPr>
          <p:cNvPicPr>
            <a:picLocks noChangeAspect="1"/>
          </p:cNvPicPr>
          <p:nvPr/>
        </p:nvPicPr>
        <p:blipFill>
          <a:blip r:embed="rId2"/>
          <a:stretch>
            <a:fillRect/>
          </a:stretch>
        </p:blipFill>
        <p:spPr>
          <a:xfrm>
            <a:off x="3973322" y="1409362"/>
            <a:ext cx="4688077" cy="38784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3364992" cy="1174991"/>
          </a:xfrm>
        </p:spPr>
        <p:txBody>
          <a:bodyPr>
            <a:normAutofit/>
          </a:bodyPr>
          <a:lstStyle/>
          <a:p>
            <a:r>
              <a:rPr lang="en-US" sz="2100" dirty="0"/>
              <a:t>BBC Investigation into Camps</a:t>
            </a:r>
          </a:p>
        </p:txBody>
      </p:sp>
      <p:sp>
        <p:nvSpPr>
          <p:cNvPr id="3" name="Content Placeholder 2"/>
          <p:cNvSpPr>
            <a:spLocks noGrp="1"/>
          </p:cNvSpPr>
          <p:nvPr>
            <p:ph idx="1"/>
          </p:nvPr>
        </p:nvSpPr>
        <p:spPr>
          <a:xfrm>
            <a:off x="603504" y="2640692"/>
            <a:ext cx="3364992" cy="3255252"/>
          </a:xfrm>
        </p:spPr>
        <p:txBody>
          <a:bodyPr>
            <a:normAutofit/>
          </a:bodyPr>
          <a:lstStyle/>
          <a:p>
            <a:pPr marL="0" indent="0">
              <a:lnSpc>
                <a:spcPct val="90000"/>
              </a:lnSpc>
              <a:buNone/>
            </a:pPr>
            <a:r>
              <a:rPr lang="en-US" sz="1700" dirty="0"/>
              <a:t>October 2018</a:t>
            </a:r>
          </a:p>
          <a:p>
            <a:pPr>
              <a:lnSpc>
                <a:spcPct val="90000"/>
              </a:lnSpc>
            </a:pPr>
            <a:r>
              <a:rPr lang="en-US" sz="1700" dirty="0"/>
              <a:t>A BBC investigation into Xinjiang showed a culture of fear, with family disowning each other to prevent being sent to camps.</a:t>
            </a:r>
          </a:p>
          <a:p>
            <a:pPr>
              <a:lnSpc>
                <a:spcPct val="90000"/>
              </a:lnSpc>
            </a:pPr>
            <a:r>
              <a:rPr lang="en-US" sz="1700" dirty="0"/>
              <a:t>Citizens said those in the camps "have some problems with their thoughts" and the BBC reports the camps are designed to treat extremism and separatism as part of Uyghur culture, and more broadly, a part of Islam. </a:t>
            </a:r>
          </a:p>
        </p:txBody>
      </p:sp>
      <p:pic>
        <p:nvPicPr>
          <p:cNvPr id="4" name="Picture 3" descr="c771a642432458eb81171f14025f34c8">
            <a:extLst>
              <a:ext uri="{FF2B5EF4-FFF2-40B4-BE49-F238E27FC236}">
                <a16:creationId xmlns:a16="http://schemas.microsoft.com/office/drawing/2014/main" id="{69D8255A-B711-48C1-86B8-C9B9C1E1391C}"/>
              </a:ext>
            </a:extLst>
          </p:cNvPr>
          <p:cNvPicPr>
            <a:picLocks noChangeAspect="1"/>
          </p:cNvPicPr>
          <p:nvPr/>
        </p:nvPicPr>
        <p:blipFill rotWithShape="1">
          <a:blip r:embed="rId2"/>
          <a:srcRect l="21876" r="33623" b="-1"/>
          <a:stretch/>
        </p:blipFill>
        <p:spPr>
          <a:xfrm>
            <a:off x="4572000" y="10"/>
            <a:ext cx="4572000" cy="68579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1600" dirty="0">
                <a:solidFill>
                  <a:schemeClr val="bg1"/>
                </a:solidFill>
              </a:rPr>
              <a:t>Increase in Security Facility Construction</a:t>
            </a:r>
          </a:p>
        </p:txBody>
      </p:sp>
      <p:pic>
        <p:nvPicPr>
          <p:cNvPr id="4" name="Picture 3" descr="93c2cf495b1e60a420d39b4512bb2bfb">
            <a:extLst>
              <a:ext uri="{FF2B5EF4-FFF2-40B4-BE49-F238E27FC236}">
                <a16:creationId xmlns:a16="http://schemas.microsoft.com/office/drawing/2014/main" id="{86FF6ED3-129A-46B9-8885-246B5A069F65}"/>
              </a:ext>
            </a:extLst>
          </p:cNvPr>
          <p:cNvPicPr>
            <a:picLocks noChangeAspect="1"/>
          </p:cNvPicPr>
          <p:nvPr/>
        </p:nvPicPr>
        <p:blipFill rotWithShape="1">
          <a:blip r:embed="rId2"/>
          <a:srcRect t="28677" b="11323"/>
          <a:stretch/>
        </p:blipFill>
        <p:spPr>
          <a:xfrm>
            <a:off x="20" y="-2"/>
            <a:ext cx="9143980" cy="3429000"/>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400" dirty="0">
                <a:solidFill>
                  <a:schemeClr val="bg1"/>
                </a:solidFill>
              </a:rPr>
              <a:t>2018 - Present</a:t>
            </a:r>
          </a:p>
          <a:p>
            <a:pPr>
              <a:lnSpc>
                <a:spcPct val="90000"/>
              </a:lnSpc>
            </a:pPr>
            <a:r>
              <a:rPr lang="en-US" sz="1400" dirty="0">
                <a:solidFill>
                  <a:schemeClr val="bg1"/>
                </a:solidFill>
              </a:rPr>
              <a:t>Using satellite imagery, the BBC reported the expansion of security facilities across Xinjiang.</a:t>
            </a:r>
          </a:p>
          <a:p>
            <a:pPr>
              <a:lnSpc>
                <a:spcPct val="90000"/>
              </a:lnSpc>
            </a:pPr>
            <a:r>
              <a:rPr lang="en-US" sz="1400" dirty="0">
                <a:solidFill>
                  <a:schemeClr val="bg1"/>
                </a:solidFill>
              </a:rPr>
              <a:t>Prior to 2016, an average of four new detention centers were built each year, but in 2017, Xinjiang officials built 15 facilities and in 2018, they constructed another 10 to build the infrastructure necessary for their internment campaign.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643467"/>
            <a:ext cx="2522980" cy="1728044"/>
          </a:xfrm>
          <a:noFill/>
          <a:ln>
            <a:solidFill>
              <a:schemeClr val="bg1"/>
            </a:solidFill>
          </a:ln>
        </p:spPr>
        <p:txBody>
          <a:bodyPr wrap="square">
            <a:normAutofit/>
          </a:bodyPr>
          <a:lstStyle/>
          <a:p>
            <a:r>
              <a:rPr lang="en-US" dirty="0">
                <a:solidFill>
                  <a:schemeClr val="bg1"/>
                </a:solidFill>
              </a:rPr>
              <a:t>Labor Transfer Program</a:t>
            </a:r>
          </a:p>
        </p:txBody>
      </p:sp>
      <p:sp>
        <p:nvSpPr>
          <p:cNvPr id="3" name="Content Placeholder 2"/>
          <p:cNvSpPr>
            <a:spLocks noGrp="1"/>
          </p:cNvSpPr>
          <p:nvPr>
            <p:ph idx="1"/>
          </p:nvPr>
        </p:nvSpPr>
        <p:spPr>
          <a:xfrm>
            <a:off x="482601" y="2638044"/>
            <a:ext cx="2522980" cy="3415622"/>
          </a:xfrm>
        </p:spPr>
        <p:txBody>
          <a:bodyPr>
            <a:normAutofit/>
          </a:bodyPr>
          <a:lstStyle/>
          <a:p>
            <a:pPr marL="0" indent="0">
              <a:lnSpc>
                <a:spcPct val="90000"/>
              </a:lnSpc>
              <a:buNone/>
            </a:pPr>
            <a:r>
              <a:rPr lang="en-US" sz="1400" dirty="0">
                <a:solidFill>
                  <a:schemeClr val="bg1"/>
                </a:solidFill>
              </a:rPr>
              <a:t>2017 - Present</a:t>
            </a:r>
          </a:p>
          <a:p>
            <a:pPr>
              <a:lnSpc>
                <a:spcPct val="90000"/>
              </a:lnSpc>
            </a:pPr>
            <a:r>
              <a:rPr lang="en-US" sz="1400" dirty="0">
                <a:solidFill>
                  <a:schemeClr val="bg1"/>
                </a:solidFill>
              </a:rPr>
              <a:t>The labor transfer program relocated Xinjiang's Uyghurs. More than 80,000 Uyghurs have been transferred out of Xinjiang between 2017 and 2019. The labor transfer program is not consensual and is forced migration. </a:t>
            </a:r>
          </a:p>
          <a:p>
            <a:pPr>
              <a:lnSpc>
                <a:spcPct val="90000"/>
              </a:lnSpc>
            </a:pPr>
            <a:r>
              <a:rPr lang="en-US" sz="1400" dirty="0">
                <a:solidFill>
                  <a:schemeClr val="bg1"/>
                </a:solidFill>
              </a:rPr>
              <a:t>Companies advertise transferable Uyghur workers to other Chinese companies. Uyghur transfers spiked in 2017 and 2018.</a:t>
            </a:r>
          </a:p>
        </p:txBody>
      </p:sp>
      <p:pic>
        <p:nvPicPr>
          <p:cNvPr id="4" name="Picture 3" descr="f5a451a3a05ed4ffb58a5719fbc0737e">
            <a:extLst>
              <a:ext uri="{FF2B5EF4-FFF2-40B4-BE49-F238E27FC236}">
                <a16:creationId xmlns:a16="http://schemas.microsoft.com/office/drawing/2014/main" id="{7ED6820B-0F94-4392-8F16-025FC13EFB5D}"/>
              </a:ext>
            </a:extLst>
          </p:cNvPr>
          <p:cNvPicPr>
            <a:picLocks noChangeAspect="1"/>
          </p:cNvPicPr>
          <p:nvPr/>
        </p:nvPicPr>
        <p:blipFill rotWithShape="1">
          <a:blip r:embed="rId2"/>
          <a:srcRect l="4067" r="5266" b="-1"/>
          <a:stretch/>
        </p:blipFill>
        <p:spPr>
          <a:xfrm>
            <a:off x="3973322" y="1590528"/>
            <a:ext cx="4688077" cy="35160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64692"/>
            <a:ext cx="3357604" cy="1188720"/>
          </a:xfrm>
        </p:spPr>
        <p:txBody>
          <a:bodyPr>
            <a:normAutofit/>
          </a:bodyPr>
          <a:lstStyle/>
          <a:p>
            <a:r>
              <a:rPr lang="en-US" dirty="0"/>
              <a:t>Uyghur Forced Labor</a:t>
            </a:r>
          </a:p>
        </p:txBody>
      </p:sp>
      <p:sp>
        <p:nvSpPr>
          <p:cNvPr id="3" name="Content Placeholder 2"/>
          <p:cNvSpPr>
            <a:spLocks noGrp="1"/>
          </p:cNvSpPr>
          <p:nvPr>
            <p:ph idx="1"/>
          </p:nvPr>
        </p:nvSpPr>
        <p:spPr>
          <a:xfrm>
            <a:off x="602433" y="2474053"/>
            <a:ext cx="3729951" cy="3263206"/>
          </a:xfrm>
        </p:spPr>
        <p:txBody>
          <a:bodyPr>
            <a:noAutofit/>
          </a:bodyPr>
          <a:lstStyle/>
          <a:p>
            <a:pPr marL="0" indent="0">
              <a:lnSpc>
                <a:spcPct val="90000"/>
              </a:lnSpc>
              <a:buNone/>
            </a:pPr>
            <a:r>
              <a:rPr lang="en-US" sz="1100" dirty="0"/>
              <a:t>2017 - Present</a:t>
            </a:r>
          </a:p>
          <a:p>
            <a:pPr>
              <a:lnSpc>
                <a:spcPct val="90000"/>
              </a:lnSpc>
            </a:pPr>
            <a:r>
              <a:rPr lang="en-US" sz="1100" dirty="0"/>
              <a:t>Of the 11 International Labour Organization (ILO) indicators of forced labor, the Australian Strategic Policy Institute identified 6 relevant indicators for Uyghurs: </a:t>
            </a:r>
          </a:p>
          <a:p>
            <a:pPr>
              <a:lnSpc>
                <a:spcPct val="90000"/>
              </a:lnSpc>
              <a:buAutoNum type="arabicParenR"/>
            </a:pPr>
            <a:r>
              <a:rPr lang="en-US" sz="1100" dirty="0"/>
              <a:t>Being subjected to intimidation and threats, through arbitrary detention and invasive surveillance</a:t>
            </a:r>
          </a:p>
          <a:p>
            <a:pPr>
              <a:lnSpc>
                <a:spcPct val="90000"/>
              </a:lnSpc>
              <a:buAutoNum type="arabicParenR"/>
            </a:pPr>
            <a:r>
              <a:rPr lang="en-US" sz="1100" dirty="0"/>
              <a:t>Being placed in a position of dependency and vulnerability, such as by threats to family members</a:t>
            </a:r>
          </a:p>
          <a:p>
            <a:pPr>
              <a:lnSpc>
                <a:spcPct val="90000"/>
              </a:lnSpc>
              <a:buAutoNum type="arabicParenR"/>
            </a:pPr>
            <a:r>
              <a:rPr lang="en-US" sz="1100" dirty="0"/>
              <a:t>Having freedom of movement restricted, such as by fences, high tech surveillance, living in segregated dormitories, and being transported in dedicated trains</a:t>
            </a:r>
          </a:p>
          <a:p>
            <a:pPr>
              <a:lnSpc>
                <a:spcPct val="90000"/>
              </a:lnSpc>
              <a:buAutoNum type="arabicParenR"/>
            </a:pPr>
            <a:r>
              <a:rPr lang="en-US" sz="1100" dirty="0"/>
              <a:t>Abusive working conditions, such as political indoctrination, police guard posts in factories, ‘military-style’ management, and a ban on religious practices</a:t>
            </a:r>
          </a:p>
          <a:p>
            <a:pPr>
              <a:lnSpc>
                <a:spcPct val="90000"/>
              </a:lnSpc>
              <a:buAutoNum type="arabicParenR"/>
            </a:pPr>
            <a:r>
              <a:rPr lang="en-US" sz="1100" dirty="0"/>
              <a:t>Excessive hours, such as after-work Mandarin language classes and political indoctrination sessions that are part of job assignments</a:t>
            </a:r>
          </a:p>
        </p:txBody>
      </p:sp>
      <p:sp>
        <p:nvSpPr>
          <p:cNvPr id="21" name="Rectangle 20">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703"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024"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21b3f6df5230a3ecca6ed00b9cbdd91c">
            <a:extLst>
              <a:ext uri="{FF2B5EF4-FFF2-40B4-BE49-F238E27FC236}">
                <a16:creationId xmlns:a16="http://schemas.microsoft.com/office/drawing/2014/main" id="{7D75FD24-CF3F-40F6-B0E2-2271B143EFCA}"/>
              </a:ext>
            </a:extLst>
          </p:cNvPr>
          <p:cNvPicPr>
            <a:picLocks noChangeAspect="1"/>
          </p:cNvPicPr>
          <p:nvPr/>
        </p:nvPicPr>
        <p:blipFill rotWithShape="1">
          <a:blip r:embed="rId2"/>
          <a:srcRect l="10263" r="15883"/>
          <a:stretch/>
        </p:blipFill>
        <p:spPr>
          <a:xfrm>
            <a:off x="4593882" y="1928567"/>
            <a:ext cx="3829870" cy="32553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8419" y="643467"/>
            <a:ext cx="2522980" cy="1728044"/>
          </a:xfrm>
          <a:noFill/>
          <a:ln>
            <a:solidFill>
              <a:schemeClr val="bg1"/>
            </a:solidFill>
          </a:ln>
        </p:spPr>
        <p:txBody>
          <a:bodyPr wrap="square">
            <a:normAutofit/>
          </a:bodyPr>
          <a:lstStyle/>
          <a:p>
            <a:r>
              <a:rPr lang="en-US" sz="2200" dirty="0">
                <a:solidFill>
                  <a:schemeClr val="bg1"/>
                </a:solidFill>
              </a:rPr>
              <a:t>Uyghur Forced Labor Supply Chain</a:t>
            </a:r>
          </a:p>
        </p:txBody>
      </p:sp>
      <p:pic>
        <p:nvPicPr>
          <p:cNvPr id="4" name="Picture 3" descr="5580d48886fc18f087da002ee42b30c9">
            <a:extLst>
              <a:ext uri="{FF2B5EF4-FFF2-40B4-BE49-F238E27FC236}">
                <a16:creationId xmlns:a16="http://schemas.microsoft.com/office/drawing/2014/main" id="{DE875036-366D-4A35-A92F-76B250913615}"/>
              </a:ext>
            </a:extLst>
          </p:cNvPr>
          <p:cNvPicPr>
            <a:picLocks noChangeAspect="1"/>
          </p:cNvPicPr>
          <p:nvPr/>
        </p:nvPicPr>
        <p:blipFill>
          <a:blip r:embed="rId2"/>
          <a:stretch>
            <a:fillRect/>
          </a:stretch>
        </p:blipFill>
        <p:spPr>
          <a:xfrm>
            <a:off x="322943" y="1598852"/>
            <a:ext cx="5014103" cy="3660295"/>
          </a:xfrm>
          <a:prstGeom prst="rect">
            <a:avLst/>
          </a:prstGeom>
        </p:spPr>
      </p:pic>
      <p:sp>
        <p:nvSpPr>
          <p:cNvPr id="3" name="Content Placeholder 2"/>
          <p:cNvSpPr>
            <a:spLocks noGrp="1"/>
          </p:cNvSpPr>
          <p:nvPr>
            <p:ph idx="1"/>
          </p:nvPr>
        </p:nvSpPr>
        <p:spPr>
          <a:xfrm>
            <a:off x="6138418" y="2638044"/>
            <a:ext cx="2522981" cy="3415622"/>
          </a:xfrm>
        </p:spPr>
        <p:txBody>
          <a:bodyPr>
            <a:noAutofit/>
          </a:bodyPr>
          <a:lstStyle/>
          <a:p>
            <a:pPr marL="0" indent="0">
              <a:lnSpc>
                <a:spcPct val="90000"/>
              </a:lnSpc>
              <a:buNone/>
            </a:pPr>
            <a:r>
              <a:rPr lang="en-US" sz="1400" dirty="0">
                <a:solidFill>
                  <a:schemeClr val="bg1"/>
                </a:solidFill>
              </a:rPr>
              <a:t>2019 - Present</a:t>
            </a:r>
          </a:p>
          <a:p>
            <a:pPr>
              <a:lnSpc>
                <a:spcPct val="90000"/>
              </a:lnSpc>
            </a:pPr>
            <a:r>
              <a:rPr lang="en-US" sz="1400" dirty="0">
                <a:solidFill>
                  <a:schemeClr val="bg1"/>
                </a:solidFill>
              </a:rPr>
              <a:t>At least 82 well-known brands use forced Uyghur labor, including Apple, BMW, Gap, Nike, Sony, Samsung, and Volkswagen. </a:t>
            </a:r>
          </a:p>
          <a:p>
            <a:pPr>
              <a:lnSpc>
                <a:spcPct val="90000"/>
              </a:lnSpc>
            </a:pPr>
            <a:r>
              <a:rPr lang="en-US" sz="1400" dirty="0">
                <a:solidFill>
                  <a:schemeClr val="bg1"/>
                </a:solidFill>
              </a:rPr>
              <a:t>Once Uyghurs "graduate" from "re-education camps", many are sent to factories outside of Xinjiang. </a:t>
            </a:r>
          </a:p>
          <a:p>
            <a:pPr>
              <a:lnSpc>
                <a:spcPct val="90000"/>
              </a:lnSpc>
            </a:pPr>
            <a:r>
              <a:rPr lang="en-US" sz="1400" dirty="0">
                <a:solidFill>
                  <a:schemeClr val="bg1"/>
                </a:solidFill>
              </a:rPr>
              <a:t>American companies often outsource their production, adding a layer of plausible deniability in that they do not know they are using forced labor, but this is highly unlikely.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4443982" cy="1174991"/>
          </a:xfrm>
        </p:spPr>
        <p:txBody>
          <a:bodyPr>
            <a:normAutofit/>
          </a:bodyPr>
          <a:lstStyle/>
          <a:p>
            <a:r>
              <a:rPr lang="en-US" sz="2100" dirty="0"/>
              <a:t>Cultural Genocide is Genocide</a:t>
            </a:r>
          </a:p>
        </p:txBody>
      </p:sp>
      <p:sp>
        <p:nvSpPr>
          <p:cNvPr id="3" name="Content Placeholder 2"/>
          <p:cNvSpPr>
            <a:spLocks noGrp="1"/>
          </p:cNvSpPr>
          <p:nvPr>
            <p:ph idx="1"/>
          </p:nvPr>
        </p:nvSpPr>
        <p:spPr>
          <a:xfrm>
            <a:off x="603504" y="2640692"/>
            <a:ext cx="4443982" cy="3255252"/>
          </a:xfrm>
        </p:spPr>
        <p:txBody>
          <a:bodyPr>
            <a:normAutofit lnSpcReduction="10000"/>
          </a:bodyPr>
          <a:lstStyle/>
          <a:p>
            <a:pPr marL="0" indent="0">
              <a:buNone/>
            </a:pPr>
            <a:r>
              <a:rPr lang="en-US" dirty="0"/>
              <a:t>1948</a:t>
            </a:r>
          </a:p>
          <a:p>
            <a:r>
              <a:rPr lang="en-US" dirty="0"/>
              <a:t>Raphael Lemkin was a Polish-Jewish lawyer best known for his coinage of the term "genocide" and his instrumental work on the 1948 UN Genocide Convention.</a:t>
            </a:r>
          </a:p>
          <a:p>
            <a:r>
              <a:rPr lang="en-US" dirty="0"/>
              <a:t>Cultural genocide, while ultimately not included in the Convention, is included in Lemkin's genocide definition. </a:t>
            </a:r>
          </a:p>
          <a:p>
            <a:r>
              <a:rPr lang="en-US" dirty="0"/>
              <a:t>Genocide Watch similarly defines genocide according to Lemkin's vision and considers cultural genocide to be genocide. </a:t>
            </a:r>
          </a:p>
        </p:txBody>
      </p:sp>
      <p:pic>
        <p:nvPicPr>
          <p:cNvPr id="4" name="Picture 3" descr="21e5ad125ac90d3a3a557b2f36adc3aa">
            <a:extLst>
              <a:ext uri="{FF2B5EF4-FFF2-40B4-BE49-F238E27FC236}">
                <a16:creationId xmlns:a16="http://schemas.microsoft.com/office/drawing/2014/main" id="{A3143430-B733-4A44-AEE0-169699078B93}"/>
              </a:ext>
            </a:extLst>
          </p:cNvPr>
          <p:cNvPicPr>
            <a:picLocks noChangeAspect="1"/>
          </p:cNvPicPr>
          <p:nvPr/>
        </p:nvPicPr>
        <p:blipFill rotWithShape="1">
          <a:blip r:embed="rId2"/>
          <a:srcRect l="13671" r="33411"/>
          <a:stretch/>
        </p:blipFill>
        <p:spPr>
          <a:xfrm>
            <a:off x="5650990" y="10"/>
            <a:ext cx="3493009" cy="68579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7">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1900" dirty="0">
                <a:solidFill>
                  <a:schemeClr val="bg1"/>
                </a:solidFill>
              </a:rPr>
              <a:t>Religious Persecution Documented</a:t>
            </a:r>
          </a:p>
        </p:txBody>
      </p:sp>
      <p:pic>
        <p:nvPicPr>
          <p:cNvPr id="4" name="Picture 3" descr="aac6b33f501d098f67533ec1b81a9068">
            <a:extLst>
              <a:ext uri="{FF2B5EF4-FFF2-40B4-BE49-F238E27FC236}">
                <a16:creationId xmlns:a16="http://schemas.microsoft.com/office/drawing/2014/main" id="{B0D292CA-8B3E-4B33-AAC0-B6D5C064ECFD}"/>
              </a:ext>
            </a:extLst>
          </p:cNvPr>
          <p:cNvPicPr>
            <a:picLocks noChangeAspect="1"/>
          </p:cNvPicPr>
          <p:nvPr/>
        </p:nvPicPr>
        <p:blipFill rotWithShape="1">
          <a:blip r:embed="rId2"/>
          <a:srcRect t="28333" b="5000"/>
          <a:stretch/>
        </p:blipFill>
        <p:spPr>
          <a:xfrm>
            <a:off x="20" y="-2"/>
            <a:ext cx="9143980" cy="3429000"/>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400" dirty="0">
                <a:solidFill>
                  <a:schemeClr val="bg1"/>
                </a:solidFill>
              </a:rPr>
              <a:t>2005 - Present</a:t>
            </a:r>
          </a:p>
          <a:p>
            <a:pPr>
              <a:lnSpc>
                <a:spcPct val="90000"/>
              </a:lnSpc>
            </a:pPr>
            <a:r>
              <a:rPr lang="en-US" sz="1400" dirty="0">
                <a:solidFill>
                  <a:schemeClr val="bg1"/>
                </a:solidFill>
              </a:rPr>
              <a:t>In 2005, Human Rights Watch reported on religious persecution of Uyghurs, making it difficult for Uyghurs to practice their religion. </a:t>
            </a:r>
          </a:p>
          <a:p>
            <a:pPr>
              <a:lnSpc>
                <a:spcPct val="90000"/>
              </a:lnSpc>
            </a:pPr>
            <a:r>
              <a:rPr lang="en-US" sz="1400" dirty="0">
                <a:solidFill>
                  <a:schemeClr val="bg1"/>
                </a:solidFill>
              </a:rPr>
              <a:t>HRW reported mandatory registration of religious groups, religious freedom being conditional on support for party leaders ensured through required annual political education seminars for Imam's, and the demolition of major Mosques.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1900" dirty="0">
                <a:solidFill>
                  <a:schemeClr val="bg1"/>
                </a:solidFill>
              </a:rPr>
              <a:t>Destruction of Uyghur Cemeteries</a:t>
            </a:r>
          </a:p>
        </p:txBody>
      </p:sp>
      <p:pic>
        <p:nvPicPr>
          <p:cNvPr id="4" name="Picture 3" descr="9c3577f0f5fa67c58c98376668968315">
            <a:extLst>
              <a:ext uri="{FF2B5EF4-FFF2-40B4-BE49-F238E27FC236}">
                <a16:creationId xmlns:a16="http://schemas.microsoft.com/office/drawing/2014/main" id="{C8510D5F-3862-42B2-853F-66046CCB3337}"/>
              </a:ext>
            </a:extLst>
          </p:cNvPr>
          <p:cNvPicPr>
            <a:picLocks noChangeAspect="1"/>
          </p:cNvPicPr>
          <p:nvPr/>
        </p:nvPicPr>
        <p:blipFill rotWithShape="1">
          <a:blip r:embed="rId2"/>
          <a:srcRect t="17425" r="9323" b="15908"/>
          <a:stretch/>
        </p:blipFill>
        <p:spPr>
          <a:xfrm>
            <a:off x="0" y="-49897"/>
            <a:ext cx="9143999" cy="3478897"/>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400" dirty="0">
                <a:solidFill>
                  <a:schemeClr val="bg1"/>
                </a:solidFill>
              </a:rPr>
              <a:t>2019 </a:t>
            </a:r>
          </a:p>
          <a:p>
            <a:pPr>
              <a:lnSpc>
                <a:spcPct val="90000"/>
              </a:lnSpc>
            </a:pPr>
            <a:r>
              <a:rPr lang="en-US" sz="1400" dirty="0">
                <a:solidFill>
                  <a:schemeClr val="bg1"/>
                </a:solidFill>
              </a:rPr>
              <a:t>CNN reported on the destruction of Uyghur Cemeteries all across Xinjiang. Using satellite imagery, CNN identified more than 100 destroyed Uyghur graveyards. </a:t>
            </a:r>
          </a:p>
          <a:p>
            <a:pPr>
              <a:lnSpc>
                <a:spcPct val="90000"/>
              </a:lnSpc>
            </a:pPr>
            <a:r>
              <a:rPr lang="en-US" sz="1400" dirty="0">
                <a:solidFill>
                  <a:schemeClr val="bg1"/>
                </a:solidFill>
              </a:rPr>
              <a:t>The government acknowledged these destroyed cemeteries, claiming they were "relocated", though the relocated cemeteries have not been identified yet.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5504" y="978776"/>
            <a:ext cx="3364992" cy="1174991"/>
          </a:xfrm>
        </p:spPr>
        <p:txBody>
          <a:bodyPr>
            <a:normAutofit/>
          </a:bodyPr>
          <a:lstStyle/>
          <a:p>
            <a:r>
              <a:rPr lang="en-US" sz="1900" dirty="0"/>
              <a:t>Forced Sterilization is Genocide</a:t>
            </a:r>
          </a:p>
        </p:txBody>
      </p:sp>
      <p:pic>
        <p:nvPicPr>
          <p:cNvPr id="4" name="Picture 3" descr="55e2c2a86820deeb612b48f1db34521d">
            <a:extLst>
              <a:ext uri="{FF2B5EF4-FFF2-40B4-BE49-F238E27FC236}">
                <a16:creationId xmlns:a16="http://schemas.microsoft.com/office/drawing/2014/main" id="{5903BFFF-5977-4E7C-9E63-03A70B47E643}"/>
              </a:ext>
            </a:extLst>
          </p:cNvPr>
          <p:cNvPicPr>
            <a:picLocks noChangeAspect="1"/>
          </p:cNvPicPr>
          <p:nvPr/>
        </p:nvPicPr>
        <p:blipFill rotWithShape="1">
          <a:blip r:embed="rId2"/>
          <a:srcRect l="28654" r="33904"/>
          <a:stretch/>
        </p:blipFill>
        <p:spPr>
          <a:xfrm>
            <a:off x="20" y="10"/>
            <a:ext cx="4564960" cy="6857990"/>
          </a:xfrm>
          <a:prstGeom prst="rect">
            <a:avLst/>
          </a:prstGeom>
        </p:spPr>
      </p:pic>
      <p:sp>
        <p:nvSpPr>
          <p:cNvPr id="3" name="Content Placeholder 2"/>
          <p:cNvSpPr>
            <a:spLocks noGrp="1"/>
          </p:cNvSpPr>
          <p:nvPr>
            <p:ph idx="1"/>
          </p:nvPr>
        </p:nvSpPr>
        <p:spPr>
          <a:xfrm>
            <a:off x="5175504" y="2640692"/>
            <a:ext cx="3364992" cy="3255252"/>
          </a:xfrm>
        </p:spPr>
        <p:txBody>
          <a:bodyPr>
            <a:normAutofit/>
          </a:bodyPr>
          <a:lstStyle/>
          <a:p>
            <a:pPr marL="0" indent="0">
              <a:lnSpc>
                <a:spcPct val="90000"/>
              </a:lnSpc>
              <a:buNone/>
            </a:pPr>
            <a:r>
              <a:rPr lang="en-US" sz="1500" dirty="0"/>
              <a:t>December 9, 1948 – Present</a:t>
            </a:r>
          </a:p>
          <a:p>
            <a:pPr>
              <a:lnSpc>
                <a:spcPct val="90000"/>
              </a:lnSpc>
            </a:pPr>
            <a:r>
              <a:rPr lang="en-US" sz="1500" dirty="0"/>
              <a:t>China's cultural genocide of the Uyghurs already met Genocide Watch's definition of genocide, but the recently unearthed CCP policy of forced mass sterilization of Uyghurs now also rises to genocide according to international law. </a:t>
            </a:r>
          </a:p>
          <a:p>
            <a:pPr>
              <a:lnSpc>
                <a:spcPct val="90000"/>
              </a:lnSpc>
            </a:pPr>
            <a:r>
              <a:rPr lang="en-US" sz="1500" dirty="0"/>
              <a:t>The 1948 Genocide Convention, to which China is a signatory, explicitly includes “imposing measures intended to prevent births within the group" as genocide.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2" y="962056"/>
            <a:ext cx="2983760" cy="1191711"/>
          </a:xfrm>
        </p:spPr>
        <p:txBody>
          <a:bodyPr>
            <a:normAutofit/>
          </a:bodyPr>
          <a:lstStyle/>
          <a:p>
            <a:r>
              <a:rPr lang="en-US" sz="1400" dirty="0"/>
              <a:t>Uyghur Women Arrested For Having Too Many Children</a:t>
            </a:r>
          </a:p>
        </p:txBody>
      </p:sp>
      <p:sp>
        <p:nvSpPr>
          <p:cNvPr id="3" name="Content Placeholder 2"/>
          <p:cNvSpPr>
            <a:spLocks noGrp="1"/>
          </p:cNvSpPr>
          <p:nvPr>
            <p:ph idx="1"/>
          </p:nvPr>
        </p:nvSpPr>
        <p:spPr>
          <a:xfrm>
            <a:off x="603502" y="2471880"/>
            <a:ext cx="2983760" cy="3255252"/>
          </a:xfrm>
        </p:spPr>
        <p:txBody>
          <a:bodyPr>
            <a:noAutofit/>
          </a:bodyPr>
          <a:lstStyle/>
          <a:p>
            <a:pPr marL="0" indent="0">
              <a:lnSpc>
                <a:spcPct val="90000"/>
              </a:lnSpc>
              <a:buNone/>
            </a:pPr>
            <a:r>
              <a:rPr lang="en-US" sz="1400" dirty="0"/>
              <a:t>2014 – Present</a:t>
            </a:r>
          </a:p>
          <a:p>
            <a:pPr>
              <a:lnSpc>
                <a:spcPct val="90000"/>
              </a:lnSpc>
            </a:pPr>
            <a:r>
              <a:rPr lang="en-US" sz="1400" dirty="0"/>
              <a:t>Along with the arrests of Uyghur men, women have also been targeted for having too many children. </a:t>
            </a:r>
          </a:p>
          <a:p>
            <a:pPr>
              <a:lnSpc>
                <a:spcPct val="90000"/>
              </a:lnSpc>
            </a:pPr>
            <a:r>
              <a:rPr lang="en-US" sz="1400" dirty="0"/>
              <a:t>Women who have three or more children are sent to detention centers as punishment. The only way to escape arrest is to pay a large fine that can be 3x the annual disposable income of the county. </a:t>
            </a:r>
          </a:p>
          <a:p>
            <a:pPr>
              <a:lnSpc>
                <a:spcPct val="90000"/>
              </a:lnSpc>
            </a:pPr>
            <a:r>
              <a:rPr lang="en-US" sz="1400" dirty="0"/>
              <a:t>Chinese officials raid the homes of Uyghur women in order to find hidden children. Women are threatened with detention if they do not register their children. Local governments reward those who report illegal births. </a:t>
            </a:r>
          </a:p>
        </p:txBody>
      </p:sp>
      <p:pic>
        <p:nvPicPr>
          <p:cNvPr id="4" name="Picture 3" descr="c68f73f125368b6e748d8b667a282e08">
            <a:extLst>
              <a:ext uri="{FF2B5EF4-FFF2-40B4-BE49-F238E27FC236}">
                <a16:creationId xmlns:a16="http://schemas.microsoft.com/office/drawing/2014/main" id="{138F78CD-7E50-4F25-9D24-67798CD96E48}"/>
              </a:ext>
            </a:extLst>
          </p:cNvPr>
          <p:cNvPicPr>
            <a:picLocks noChangeAspect="1"/>
          </p:cNvPicPr>
          <p:nvPr/>
        </p:nvPicPr>
        <p:blipFill rotWithShape="1">
          <a:blip r:embed="rId2"/>
          <a:srcRect l="40492" r="12993"/>
          <a:stretch/>
        </p:blipFill>
        <p:spPr>
          <a:xfrm>
            <a:off x="4346917" y="10"/>
            <a:ext cx="4797083" cy="68579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59" y="640079"/>
            <a:ext cx="2551898" cy="5272242"/>
          </a:xfrm>
        </p:spPr>
        <p:txBody>
          <a:bodyPr>
            <a:normAutofit/>
          </a:bodyPr>
          <a:lstStyle/>
          <a:p>
            <a:r>
              <a:rPr lang="en-US" dirty="0"/>
              <a:t>Xinjiang Province</a:t>
            </a:r>
          </a:p>
        </p:txBody>
      </p:sp>
      <p:sp>
        <p:nvSpPr>
          <p:cNvPr id="3" name="Content Placeholder 2"/>
          <p:cNvSpPr>
            <a:spLocks noGrp="1"/>
          </p:cNvSpPr>
          <p:nvPr>
            <p:ph idx="1"/>
          </p:nvPr>
        </p:nvSpPr>
        <p:spPr>
          <a:xfrm>
            <a:off x="3504077" y="640080"/>
            <a:ext cx="5162304" cy="1624958"/>
          </a:xfrm>
        </p:spPr>
        <p:txBody>
          <a:bodyPr>
            <a:noAutofit/>
          </a:bodyPr>
          <a:lstStyle/>
          <a:p>
            <a:pPr marL="0" indent="0">
              <a:lnSpc>
                <a:spcPct val="90000"/>
              </a:lnSpc>
              <a:buNone/>
            </a:pPr>
            <a:r>
              <a:rPr lang="en-US" sz="1400" dirty="0"/>
              <a:t>November 1884 </a:t>
            </a:r>
          </a:p>
          <a:p>
            <a:pPr>
              <a:lnSpc>
                <a:spcPct val="90000"/>
              </a:lnSpc>
            </a:pPr>
            <a:r>
              <a:rPr lang="en-US" sz="1400" dirty="0"/>
              <a:t>After violently subduing local rebellions, the Qing Dynasty incorporated the region into the Manchu Empire as Xinjiang ("New Frontier") Province. The Qing invasion and occupation of the territory ended centuries of Uyghur self-rule in the region. </a:t>
            </a:r>
          </a:p>
          <a:p>
            <a:pPr>
              <a:lnSpc>
                <a:spcPct val="90000"/>
              </a:lnSpc>
            </a:pPr>
            <a:r>
              <a:rPr lang="en-US" sz="1400" dirty="0"/>
              <a:t>In 1955, the province officially became Xinjiang Uighur Autonomous Region, although the actual level of autonomy in the region has been largely non-existent.</a:t>
            </a:r>
          </a:p>
        </p:txBody>
      </p:sp>
      <p:pic>
        <p:nvPicPr>
          <p:cNvPr id="4" name="Picture 3" descr="cfe2cb9e9c8befe8019b419870bdb84d">
            <a:extLst>
              <a:ext uri="{FF2B5EF4-FFF2-40B4-BE49-F238E27FC236}">
                <a16:creationId xmlns:a16="http://schemas.microsoft.com/office/drawing/2014/main" id="{59C7D472-5696-4DB7-BAEA-9DE37C42C69A}"/>
              </a:ext>
            </a:extLst>
          </p:cNvPr>
          <p:cNvPicPr>
            <a:picLocks noChangeAspect="1"/>
          </p:cNvPicPr>
          <p:nvPr/>
        </p:nvPicPr>
        <p:blipFill>
          <a:blip r:embed="rId2"/>
          <a:stretch>
            <a:fillRect/>
          </a:stretch>
        </p:blipFill>
        <p:spPr>
          <a:xfrm>
            <a:off x="3504077" y="2787896"/>
            <a:ext cx="5162303" cy="2903795"/>
          </a:xfrm>
          <a:prstGeom prst="rect">
            <a:avLst/>
          </a:prstGeom>
          <a:ln w="31750" cap="sq">
            <a:solidFill>
              <a:srgbClr val="FFFFFF"/>
            </a:solidFill>
            <a:miter lim="800000"/>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4122" y="978776"/>
            <a:ext cx="4443982" cy="1174991"/>
          </a:xfrm>
        </p:spPr>
        <p:txBody>
          <a:bodyPr>
            <a:normAutofit/>
          </a:bodyPr>
          <a:lstStyle/>
          <a:p>
            <a:r>
              <a:rPr lang="en-US" sz="2100" dirty="0"/>
              <a:t>Sterilization Campaign Against Uyghur Women</a:t>
            </a:r>
          </a:p>
        </p:txBody>
      </p:sp>
      <p:pic>
        <p:nvPicPr>
          <p:cNvPr id="4" name="Picture 3" descr="e1d12961cedfb8b9954825c009540638">
            <a:extLst>
              <a:ext uri="{FF2B5EF4-FFF2-40B4-BE49-F238E27FC236}">
                <a16:creationId xmlns:a16="http://schemas.microsoft.com/office/drawing/2014/main" id="{EF82DD4F-0C18-4A27-BE6E-81ED8AD376F5}"/>
              </a:ext>
            </a:extLst>
          </p:cNvPr>
          <p:cNvPicPr>
            <a:picLocks noChangeAspect="1"/>
          </p:cNvPicPr>
          <p:nvPr/>
        </p:nvPicPr>
        <p:blipFill rotWithShape="1">
          <a:blip r:embed="rId2"/>
          <a:srcRect l="50239" r="21239"/>
          <a:stretch/>
        </p:blipFill>
        <p:spPr>
          <a:xfrm>
            <a:off x="20" y="10"/>
            <a:ext cx="3492988" cy="6857990"/>
          </a:xfrm>
          <a:prstGeom prst="rect">
            <a:avLst/>
          </a:prstGeom>
        </p:spPr>
      </p:pic>
      <p:sp>
        <p:nvSpPr>
          <p:cNvPr id="3" name="Content Placeholder 2"/>
          <p:cNvSpPr>
            <a:spLocks noGrp="1"/>
          </p:cNvSpPr>
          <p:nvPr>
            <p:ph idx="1"/>
          </p:nvPr>
        </p:nvSpPr>
        <p:spPr>
          <a:xfrm>
            <a:off x="4084122" y="2640692"/>
            <a:ext cx="4443982" cy="3255252"/>
          </a:xfrm>
        </p:spPr>
        <p:txBody>
          <a:bodyPr>
            <a:noAutofit/>
          </a:bodyPr>
          <a:lstStyle/>
          <a:p>
            <a:pPr marL="0" indent="0">
              <a:lnSpc>
                <a:spcPct val="90000"/>
              </a:lnSpc>
              <a:buNone/>
            </a:pPr>
            <a:r>
              <a:rPr lang="en-US" sz="1400" dirty="0"/>
              <a:t>2014 – Present</a:t>
            </a:r>
          </a:p>
          <a:p>
            <a:pPr>
              <a:lnSpc>
                <a:spcPct val="90000"/>
              </a:lnSpc>
            </a:pPr>
            <a:r>
              <a:rPr lang="en-US" sz="1400" dirty="0"/>
              <a:t>In 2014, the CCP began a massive campaign to subject thousands of Uyghur women to non-consensual pregnancy checks, insertion of IUDs, sterilizations, and abortions.  </a:t>
            </a:r>
          </a:p>
          <a:p>
            <a:pPr>
              <a:lnSpc>
                <a:spcPct val="90000"/>
              </a:lnSpc>
            </a:pPr>
            <a:r>
              <a:rPr lang="en-US" sz="1400" dirty="0"/>
              <a:t>In the detention centers, women are given shots that prevent pregnancy or sterilize them completely. Pregnant women are forced to have abortions. Women are also forced to attend family planning lectures.</a:t>
            </a:r>
          </a:p>
          <a:p>
            <a:pPr>
              <a:lnSpc>
                <a:spcPct val="90000"/>
              </a:lnSpc>
            </a:pPr>
            <a:r>
              <a:rPr lang="en-US" sz="1400" dirty="0"/>
              <a:t>The use of IUDs and sterilization has fallen in China but risen in the Xinjiang region. The birth rate in the Uyghur regions of Xinjiang has fallen more than 60% since 2015. </a:t>
            </a:r>
          </a:p>
          <a:p>
            <a:pPr>
              <a:lnSpc>
                <a:spcPct val="90000"/>
              </a:lnSpc>
            </a:pPr>
            <a:r>
              <a:rPr lang="en-US" sz="1400" dirty="0"/>
              <a:t>Under Article II(d) of the Genocide Convention, preventing births within a group is evidence of genocide.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3364992" cy="1174991"/>
          </a:xfrm>
        </p:spPr>
        <p:txBody>
          <a:bodyPr>
            <a:normAutofit/>
          </a:bodyPr>
          <a:lstStyle/>
          <a:p>
            <a:r>
              <a:rPr lang="en-US" sz="1800" dirty="0"/>
              <a:t>23 Countries Condemn China at UN General Assembly</a:t>
            </a:r>
          </a:p>
        </p:txBody>
      </p:sp>
      <p:sp>
        <p:nvSpPr>
          <p:cNvPr id="3" name="Content Placeholder 2"/>
          <p:cNvSpPr>
            <a:spLocks noGrp="1"/>
          </p:cNvSpPr>
          <p:nvPr>
            <p:ph idx="1"/>
          </p:nvPr>
        </p:nvSpPr>
        <p:spPr>
          <a:xfrm>
            <a:off x="603504" y="2640692"/>
            <a:ext cx="3364992" cy="3255252"/>
          </a:xfrm>
        </p:spPr>
        <p:txBody>
          <a:bodyPr>
            <a:noAutofit/>
          </a:bodyPr>
          <a:lstStyle/>
          <a:p>
            <a:pPr marL="0" indent="0">
              <a:lnSpc>
                <a:spcPct val="90000"/>
              </a:lnSpc>
              <a:buNone/>
            </a:pPr>
            <a:r>
              <a:rPr lang="en-US" sz="1400" dirty="0"/>
              <a:t>October 29, 2019</a:t>
            </a:r>
          </a:p>
          <a:p>
            <a:pPr>
              <a:lnSpc>
                <a:spcPct val="90000"/>
              </a:lnSpc>
            </a:pPr>
            <a:r>
              <a:rPr lang="en-US" sz="1400" dirty="0"/>
              <a:t>British UN Ambassador Karen Pierce delivered a joint statement on the persecution of Uyghurs at the UN General Assembly on behalf of 23 countries, including the US. </a:t>
            </a:r>
          </a:p>
          <a:p>
            <a:pPr>
              <a:lnSpc>
                <a:spcPct val="90000"/>
              </a:lnSpc>
            </a:pPr>
            <a:r>
              <a:rPr lang="en-US" sz="1400" dirty="0"/>
              <a:t>The countries expressed shared concerns regarding reports of mass detention, restrictions on cultural and religious practices, mass surveillance, and other human rights violations. </a:t>
            </a:r>
          </a:p>
          <a:p>
            <a:pPr>
              <a:lnSpc>
                <a:spcPct val="90000"/>
              </a:lnSpc>
            </a:pPr>
            <a:r>
              <a:rPr lang="en-US" sz="1400" dirty="0"/>
              <a:t>They called on China to "uphold its national and international obligations to respect human rights," and to allow UN monitors access to detention centers.  </a:t>
            </a:r>
          </a:p>
        </p:txBody>
      </p:sp>
      <p:pic>
        <p:nvPicPr>
          <p:cNvPr id="4" name="Picture 3" descr="285334e337f0391a9b89838cb2128150">
            <a:extLst>
              <a:ext uri="{FF2B5EF4-FFF2-40B4-BE49-F238E27FC236}">
                <a16:creationId xmlns:a16="http://schemas.microsoft.com/office/drawing/2014/main" id="{E3865963-1010-455F-9F41-43C57E74F477}"/>
              </a:ext>
            </a:extLst>
          </p:cNvPr>
          <p:cNvPicPr>
            <a:picLocks noChangeAspect="1"/>
          </p:cNvPicPr>
          <p:nvPr/>
        </p:nvPicPr>
        <p:blipFill rotWithShape="1">
          <a:blip r:embed="rId2"/>
          <a:srcRect l="35382" r="27118"/>
          <a:stretch/>
        </p:blipFill>
        <p:spPr>
          <a:xfrm>
            <a:off x="4572000" y="10"/>
            <a:ext cx="4572000" cy="685799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e1a55cad9c3c36fe390adb63ccbf479">
            <a:extLst>
              <a:ext uri="{FF2B5EF4-FFF2-40B4-BE49-F238E27FC236}">
                <a16:creationId xmlns:a16="http://schemas.microsoft.com/office/drawing/2014/main" id="{A43141F6-F0E7-409E-A42A-7206D93BF408}"/>
              </a:ext>
            </a:extLst>
          </p:cNvPr>
          <p:cNvPicPr>
            <a:picLocks noChangeAspect="1"/>
          </p:cNvPicPr>
          <p:nvPr/>
        </p:nvPicPr>
        <p:blipFill rotWithShape="1">
          <a:blip r:embed="rId2"/>
          <a:srcRect l="28682" r="24950"/>
          <a:stretch/>
        </p:blipFill>
        <p:spPr>
          <a:xfrm>
            <a:off x="20" y="10"/>
            <a:ext cx="5653258" cy="6857990"/>
          </a:xfrm>
          <a:prstGeom prst="rect">
            <a:avLst/>
          </a:prstGeom>
        </p:spPr>
      </p:pic>
      <p:sp>
        <p:nvSpPr>
          <p:cNvPr id="2" name="Title 1"/>
          <p:cNvSpPr>
            <a:spLocks noGrp="1"/>
          </p:cNvSpPr>
          <p:nvPr>
            <p:ph type="title"/>
          </p:nvPr>
        </p:nvSpPr>
        <p:spPr>
          <a:xfrm>
            <a:off x="603504" y="2844368"/>
            <a:ext cx="4446270" cy="1188720"/>
          </a:xfrm>
          <a:solidFill>
            <a:schemeClr val="bg1">
              <a:alpha val="80000"/>
            </a:schemeClr>
          </a:solidFill>
          <a:ln>
            <a:solidFill>
              <a:schemeClr val="tx1">
                <a:lumMod val="75000"/>
                <a:lumOff val="25000"/>
              </a:schemeClr>
            </a:solidFill>
          </a:ln>
        </p:spPr>
        <p:txBody>
          <a:bodyPr>
            <a:normAutofit/>
          </a:bodyPr>
          <a:lstStyle/>
          <a:p>
            <a:r>
              <a:rPr lang="en-US" dirty="0">
                <a:solidFill>
                  <a:schemeClr val="tx1">
                    <a:lumMod val="85000"/>
                    <a:lumOff val="15000"/>
                  </a:schemeClr>
                </a:solidFill>
              </a:rPr>
              <a:t>Uyghur Human Rights Policy Act</a:t>
            </a:r>
          </a:p>
        </p:txBody>
      </p:sp>
      <p:sp>
        <p:nvSpPr>
          <p:cNvPr id="9" name="Rectangle 8">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674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950634" y="973600"/>
            <a:ext cx="2761672" cy="4924280"/>
          </a:xfrm>
        </p:spPr>
        <p:txBody>
          <a:bodyPr anchor="ctr">
            <a:normAutofit/>
          </a:bodyPr>
          <a:lstStyle/>
          <a:p>
            <a:pPr>
              <a:lnSpc>
                <a:spcPct val="90000"/>
              </a:lnSpc>
            </a:pPr>
            <a:r>
              <a:rPr lang="en-US" sz="1500" dirty="0">
                <a:solidFill>
                  <a:srgbClr val="FFFFFF"/>
                </a:solidFill>
              </a:rPr>
              <a:t>June 17, 2020</a:t>
            </a:r>
          </a:p>
          <a:p>
            <a:pPr>
              <a:lnSpc>
                <a:spcPct val="90000"/>
              </a:lnSpc>
            </a:pPr>
            <a:r>
              <a:rPr lang="en-US" sz="1500" dirty="0">
                <a:solidFill>
                  <a:srgbClr val="FFFFFF"/>
                </a:solidFill>
              </a:rPr>
              <a:t>The Uyghur Human Rights Policy Act was signed into law on June 17, 2020. </a:t>
            </a:r>
          </a:p>
          <a:p>
            <a:pPr>
              <a:lnSpc>
                <a:spcPct val="90000"/>
              </a:lnSpc>
            </a:pPr>
            <a:r>
              <a:rPr lang="en-US" sz="1500" dirty="0">
                <a:solidFill>
                  <a:srgbClr val="FFFFFF"/>
                </a:solidFill>
              </a:rPr>
              <a:t>The law authorizes the U.S. to impose sanctions and visa bans against Chinese officials responsible for human rights violations against Uyghurs and other Muslim ethnic groups. </a:t>
            </a:r>
            <a:br>
              <a:rPr lang="en-US" sz="1500" dirty="0">
                <a:solidFill>
                  <a:srgbClr val="FFFFFF"/>
                </a:solidFill>
              </a:rPr>
            </a:br>
            <a:endParaRPr lang="en-US" sz="1500" dirty="0">
              <a:solidFill>
                <a:srgbClr val="FFFFFF"/>
              </a:solidFill>
            </a:endParaRPr>
          </a:p>
          <a:p>
            <a:pPr>
              <a:lnSpc>
                <a:spcPct val="90000"/>
              </a:lnSpc>
            </a:pPr>
            <a:r>
              <a:rPr lang="en-US" sz="1500" dirty="0">
                <a:solidFill>
                  <a:srgbClr val="FFFFFF"/>
                </a:solidFill>
              </a:rPr>
              <a:t>The law also requires periodic reports be sent to Congress about human rights abuses against Uyghurs, and the protection of U.S. citizens and Chinese nationals from abuse or harassment by the CCP.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2" y="978776"/>
            <a:ext cx="2283715" cy="1174991"/>
          </a:xfrm>
        </p:spPr>
        <p:txBody>
          <a:bodyPr>
            <a:normAutofit/>
          </a:bodyPr>
          <a:lstStyle/>
          <a:p>
            <a:r>
              <a:rPr lang="en-US" sz="1100" dirty="0"/>
              <a:t>Chinese Senior Officials Sanctioned with Global Magnitsky Act</a:t>
            </a:r>
          </a:p>
        </p:txBody>
      </p:sp>
      <p:sp>
        <p:nvSpPr>
          <p:cNvPr id="3" name="Content Placeholder 2"/>
          <p:cNvSpPr>
            <a:spLocks noGrp="1"/>
          </p:cNvSpPr>
          <p:nvPr>
            <p:ph idx="1"/>
          </p:nvPr>
        </p:nvSpPr>
        <p:spPr>
          <a:xfrm>
            <a:off x="603502" y="2443744"/>
            <a:ext cx="2283714" cy="3255252"/>
          </a:xfrm>
        </p:spPr>
        <p:txBody>
          <a:bodyPr>
            <a:noAutofit/>
          </a:bodyPr>
          <a:lstStyle/>
          <a:p>
            <a:pPr marL="0" indent="0">
              <a:lnSpc>
                <a:spcPct val="90000"/>
              </a:lnSpc>
              <a:buNone/>
            </a:pPr>
            <a:r>
              <a:rPr lang="en-US" sz="1200" dirty="0"/>
              <a:t>July 9, 2020 </a:t>
            </a:r>
          </a:p>
          <a:p>
            <a:pPr>
              <a:lnSpc>
                <a:spcPct val="90000"/>
              </a:lnSpc>
            </a:pPr>
            <a:r>
              <a:rPr lang="en-US" sz="1200" dirty="0"/>
              <a:t>The U.S. Department of Treasury imposed targeted sanctions against four senior Chinese officials responsible for human rights violations in Xinjiang. </a:t>
            </a:r>
          </a:p>
          <a:p>
            <a:pPr>
              <a:lnSpc>
                <a:spcPct val="90000"/>
              </a:lnSpc>
            </a:pPr>
            <a:r>
              <a:rPr lang="en-US" sz="1200" dirty="0"/>
              <a:t>The officials added to the Global Magnitsky Act designations list included Chen Quanguo, Communist Party Secretary for Xinjiang, and Wang Mingshan, director of the Xinjiang Public Security Bureau. </a:t>
            </a:r>
          </a:p>
          <a:p>
            <a:pPr>
              <a:lnSpc>
                <a:spcPct val="90000"/>
              </a:lnSpc>
            </a:pPr>
            <a:r>
              <a:rPr lang="en-US" sz="1200" dirty="0"/>
              <a:t>The State Department's visa restrictions also prevent the four senior officials and their families from entering or accessing their assets in the U.S.</a:t>
            </a:r>
          </a:p>
        </p:txBody>
      </p:sp>
      <p:pic>
        <p:nvPicPr>
          <p:cNvPr id="4" name="Picture 3" descr="68ddaa10df7a87eec054dd0819977a0f">
            <a:extLst>
              <a:ext uri="{FF2B5EF4-FFF2-40B4-BE49-F238E27FC236}">
                <a16:creationId xmlns:a16="http://schemas.microsoft.com/office/drawing/2014/main" id="{D110F9D5-C202-4D10-BB55-42AACB1C6048}"/>
              </a:ext>
            </a:extLst>
          </p:cNvPr>
          <p:cNvPicPr>
            <a:picLocks noChangeAspect="1"/>
          </p:cNvPicPr>
          <p:nvPr/>
        </p:nvPicPr>
        <p:blipFill rotWithShape="1">
          <a:blip r:embed="rId2"/>
          <a:srcRect l="18738" r="26237" b="-1"/>
          <a:stretch/>
        </p:blipFill>
        <p:spPr>
          <a:xfrm>
            <a:off x="3490722" y="10"/>
            <a:ext cx="5653278" cy="685799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CE8B9BA-24C1-4E5A-9093-9889A9711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89799" y="1290025"/>
            <a:ext cx="3968495" cy="1188720"/>
          </a:xfrm>
          <a:solidFill>
            <a:srgbClr val="FFFFFF"/>
          </a:solidFill>
          <a:ln>
            <a:solidFill>
              <a:srgbClr val="404040"/>
            </a:solidFill>
          </a:ln>
        </p:spPr>
        <p:txBody>
          <a:bodyPr>
            <a:normAutofit/>
          </a:bodyPr>
          <a:lstStyle/>
          <a:p>
            <a:r>
              <a:rPr lang="en-US" sz="2000" dirty="0"/>
              <a:t>US Blacklists 11 Firms Over Treatment of Uyghurs</a:t>
            </a:r>
          </a:p>
        </p:txBody>
      </p:sp>
      <p:sp>
        <p:nvSpPr>
          <p:cNvPr id="18" name="Rectangle 17">
            <a:extLst>
              <a:ext uri="{FF2B5EF4-FFF2-40B4-BE49-F238E27FC236}">
                <a16:creationId xmlns:a16="http://schemas.microsoft.com/office/drawing/2014/main" id="{B9C72BE9-6CCE-4BA0-86B7-77E743ED2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748" y="640080"/>
            <a:ext cx="301294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36037B0-5738-4712-B214-7927C9134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335" y="806357"/>
            <a:ext cx="2763774"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4" name="Picture 3" descr="9c89cd31cfca562894c80d56d684f795">
            <a:extLst>
              <a:ext uri="{FF2B5EF4-FFF2-40B4-BE49-F238E27FC236}">
                <a16:creationId xmlns:a16="http://schemas.microsoft.com/office/drawing/2014/main" id="{7D7997EB-5C19-4D3E-810A-3F9B69EB693E}"/>
              </a:ext>
            </a:extLst>
          </p:cNvPr>
          <p:cNvPicPr>
            <a:picLocks noChangeAspect="1"/>
          </p:cNvPicPr>
          <p:nvPr/>
        </p:nvPicPr>
        <p:blipFill>
          <a:blip r:embed="rId2"/>
          <a:stretch>
            <a:fillRect/>
          </a:stretch>
        </p:blipFill>
        <p:spPr>
          <a:xfrm>
            <a:off x="745779" y="2004798"/>
            <a:ext cx="2516886" cy="2531734"/>
          </a:xfrm>
          <a:prstGeom prst="rect">
            <a:avLst/>
          </a:prstGeom>
        </p:spPr>
      </p:pic>
      <p:sp>
        <p:nvSpPr>
          <p:cNvPr id="3" name="Content Placeholder 2"/>
          <p:cNvSpPr>
            <a:spLocks noGrp="1"/>
          </p:cNvSpPr>
          <p:nvPr>
            <p:ph idx="1"/>
          </p:nvPr>
        </p:nvSpPr>
        <p:spPr>
          <a:xfrm>
            <a:off x="4589799" y="2858703"/>
            <a:ext cx="3964343" cy="3042547"/>
          </a:xfrm>
        </p:spPr>
        <p:txBody>
          <a:bodyPr>
            <a:normAutofit/>
          </a:bodyPr>
          <a:lstStyle/>
          <a:p>
            <a:pPr marL="0" indent="0">
              <a:lnSpc>
                <a:spcPct val="90000"/>
              </a:lnSpc>
              <a:buNone/>
            </a:pPr>
            <a:r>
              <a:rPr lang="en-US" sz="1300" dirty="0">
                <a:solidFill>
                  <a:srgbClr val="FFFFFF"/>
                </a:solidFill>
              </a:rPr>
              <a:t>July 20, 2020 </a:t>
            </a:r>
          </a:p>
          <a:p>
            <a:pPr>
              <a:lnSpc>
                <a:spcPct val="90000"/>
              </a:lnSpc>
            </a:pPr>
            <a:r>
              <a:rPr lang="en-US" sz="1300" dirty="0">
                <a:solidFill>
                  <a:srgbClr val="FFFFFF"/>
                </a:solidFill>
              </a:rPr>
              <a:t>The U.S. Department of Commerce blacklisted 11 Chinese firms for their connection to human rights violations against Uyghurs in Xinjiang. The 11 firms joined 37 other blacklisted Chinese companies. </a:t>
            </a:r>
          </a:p>
          <a:p>
            <a:pPr>
              <a:lnSpc>
                <a:spcPct val="90000"/>
              </a:lnSpc>
            </a:pPr>
            <a:r>
              <a:rPr lang="en-US" sz="1300" dirty="0">
                <a:solidFill>
                  <a:srgbClr val="FFFFFF"/>
                </a:solidFill>
              </a:rPr>
              <a:t>The blacklisted companies were involved in using forced labor of Uyghurs and other Turkic minorities. The sanctions prevent the Chinese companies from purchasing American technology or products. </a:t>
            </a:r>
          </a:p>
          <a:p>
            <a:pPr>
              <a:lnSpc>
                <a:spcPct val="90000"/>
              </a:lnSpc>
            </a:pPr>
            <a:r>
              <a:rPr lang="en-US" sz="1300" dirty="0">
                <a:solidFill>
                  <a:srgbClr val="FFFFFF"/>
                </a:solidFill>
              </a:rPr>
              <a:t>The list of sanctioned companies included suppliers for major international brands such as Apple, Ralph Lauren, Google, etc.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1600" dirty="0">
                <a:solidFill>
                  <a:schemeClr val="bg1"/>
                </a:solidFill>
              </a:rPr>
              <a:t>U.S. Sanctions Xinjiang Production and Construction Corps</a:t>
            </a:r>
          </a:p>
        </p:txBody>
      </p:sp>
      <p:pic>
        <p:nvPicPr>
          <p:cNvPr id="4" name="Picture 3" descr="7ebb39117caba7219dcf09752197dfbf">
            <a:extLst>
              <a:ext uri="{FF2B5EF4-FFF2-40B4-BE49-F238E27FC236}">
                <a16:creationId xmlns:a16="http://schemas.microsoft.com/office/drawing/2014/main" id="{363BAF85-AF51-46A0-A0E4-CC441247F53A}"/>
              </a:ext>
            </a:extLst>
          </p:cNvPr>
          <p:cNvPicPr>
            <a:picLocks noChangeAspect="1"/>
          </p:cNvPicPr>
          <p:nvPr/>
        </p:nvPicPr>
        <p:blipFill rotWithShape="1">
          <a:blip r:embed="rId2"/>
          <a:srcRect t="14953" b="14954"/>
          <a:stretch/>
        </p:blipFill>
        <p:spPr>
          <a:xfrm>
            <a:off x="20" y="-2"/>
            <a:ext cx="9143980" cy="3429000"/>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200" dirty="0">
                <a:solidFill>
                  <a:schemeClr val="bg1"/>
                </a:solidFill>
              </a:rPr>
              <a:t>July 31, 2020 </a:t>
            </a:r>
          </a:p>
          <a:p>
            <a:pPr>
              <a:lnSpc>
                <a:spcPct val="90000"/>
              </a:lnSpc>
            </a:pPr>
            <a:r>
              <a:rPr lang="en-US" sz="1200" dirty="0">
                <a:solidFill>
                  <a:schemeClr val="bg1"/>
                </a:solidFill>
              </a:rPr>
              <a:t>The U.S. Department of Treasury sanctioned Xinjiang Production and Construction Corps (XPCC) and two senior officials under the Global Magnitsky Act for human rights abuses against Uyghurs. </a:t>
            </a:r>
            <a:br>
              <a:rPr lang="en-US" sz="1200" dirty="0">
                <a:solidFill>
                  <a:schemeClr val="bg1"/>
                </a:solidFill>
              </a:rPr>
            </a:br>
            <a:r>
              <a:rPr lang="en-US" sz="1200">
                <a:solidFill>
                  <a:schemeClr val="bg1"/>
                </a:solidFill>
              </a:rPr>
              <a:t>XPCC </a:t>
            </a:r>
            <a:r>
              <a:rPr lang="en-US" sz="1200" dirty="0">
                <a:solidFill>
                  <a:schemeClr val="bg1"/>
                </a:solidFill>
              </a:rPr>
              <a:t>is a paramilitary organization under the direct control of the Chinese government. It operates schools, hospitals, and prisons in Xinjiang. XPCC is involved with implementing mass surveillance, mass detention, and forced labor in Xinjiang.</a:t>
            </a:r>
            <a:br>
              <a:rPr lang="en-US" sz="1200" dirty="0">
                <a:solidFill>
                  <a:schemeClr val="bg1"/>
                </a:solidFill>
              </a:rPr>
            </a:br>
            <a:r>
              <a:rPr lang="en-US" sz="1200" dirty="0">
                <a:solidFill>
                  <a:schemeClr val="bg1"/>
                </a:solidFill>
              </a:rPr>
              <a:t>This sanction is more than just symbolic as it puts economic pressure on XPCC and CCP.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64692"/>
            <a:ext cx="3357604" cy="1188720"/>
          </a:xfrm>
        </p:spPr>
        <p:txBody>
          <a:bodyPr>
            <a:normAutofit/>
          </a:bodyPr>
          <a:lstStyle/>
          <a:p>
            <a:r>
              <a:rPr dirty="0"/>
              <a:t>Ten Stages of Genocide</a:t>
            </a:r>
          </a:p>
        </p:txBody>
      </p:sp>
      <p:sp>
        <p:nvSpPr>
          <p:cNvPr id="3" name="Content Placeholder 2"/>
          <p:cNvSpPr>
            <a:spLocks noGrp="1"/>
          </p:cNvSpPr>
          <p:nvPr>
            <p:ph idx="1"/>
          </p:nvPr>
        </p:nvSpPr>
        <p:spPr>
          <a:xfrm>
            <a:off x="602433" y="2638044"/>
            <a:ext cx="3369699" cy="3263206"/>
          </a:xfrm>
        </p:spPr>
        <p:txBody>
          <a:bodyPr>
            <a:normAutofit/>
          </a:bodyPr>
          <a:lstStyle/>
          <a:p>
            <a:pPr marL="0" indent="0">
              <a:lnSpc>
                <a:spcPct val="90000"/>
              </a:lnSpc>
              <a:buNone/>
            </a:pPr>
            <a:r>
              <a:rPr lang="en-US" sz="1700" dirty="0"/>
              <a:t>Dr. Gregory H. Stanton, Founding President of Genocide Watch, uses the Ten Stages of Genocide to describe and explain the genocidal process. </a:t>
            </a:r>
            <a:br>
              <a:rPr lang="en-US" sz="1700" dirty="0"/>
            </a:br>
            <a:endParaRPr lang="en-US" sz="1700" dirty="0"/>
          </a:p>
          <a:p>
            <a:pPr marL="0" indent="0">
              <a:lnSpc>
                <a:spcPct val="90000"/>
              </a:lnSpc>
              <a:buNone/>
            </a:pPr>
            <a:r>
              <a:rPr lang="en-US" sz="1700" dirty="0"/>
              <a:t>The stages are: (1) Classification, (2) Symbolization, (3) Discrimination, (4) Dehumanization, (5) Organization, (6) Polarization, (7) Preparation, (8) Persecution, (9) Extermination, and (10) Denial.</a:t>
            </a:r>
          </a:p>
        </p:txBody>
      </p:sp>
      <p:sp>
        <p:nvSpPr>
          <p:cNvPr id="16" name="Rectangle 15">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703"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024"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10;&#10;Description automatically generated">
            <a:extLst>
              <a:ext uri="{FF2B5EF4-FFF2-40B4-BE49-F238E27FC236}">
                <a16:creationId xmlns:a16="http://schemas.microsoft.com/office/drawing/2014/main" id="{F081EC8D-CE2A-4BED-8184-C51B829F4538}"/>
              </a:ext>
            </a:extLst>
          </p:cNvPr>
          <p:cNvPicPr>
            <a:picLocks noChangeAspect="1"/>
          </p:cNvPicPr>
          <p:nvPr/>
        </p:nvPicPr>
        <p:blipFill>
          <a:blip r:embed="rId2"/>
          <a:stretch>
            <a:fillRect/>
          </a:stretch>
        </p:blipFill>
        <p:spPr>
          <a:xfrm>
            <a:off x="4704591" y="1612294"/>
            <a:ext cx="3586734" cy="36413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78776"/>
            <a:ext cx="4443982" cy="1174991"/>
          </a:xfrm>
        </p:spPr>
        <p:txBody>
          <a:bodyPr>
            <a:normAutofit/>
          </a:bodyPr>
          <a:lstStyle/>
          <a:p>
            <a:r>
              <a:rPr lang="en-US" sz="2100" dirty="0"/>
              <a:t>Conclusion</a:t>
            </a:r>
          </a:p>
        </p:txBody>
      </p:sp>
      <p:sp>
        <p:nvSpPr>
          <p:cNvPr id="3" name="Content Placeholder 2"/>
          <p:cNvSpPr>
            <a:spLocks noGrp="1"/>
          </p:cNvSpPr>
          <p:nvPr>
            <p:ph idx="1"/>
          </p:nvPr>
        </p:nvSpPr>
        <p:spPr>
          <a:xfrm>
            <a:off x="603504" y="2640692"/>
            <a:ext cx="4443982" cy="3255252"/>
          </a:xfrm>
        </p:spPr>
        <p:txBody>
          <a:bodyPr>
            <a:normAutofit fontScale="70000" lnSpcReduction="20000"/>
          </a:bodyPr>
          <a:lstStyle/>
          <a:p>
            <a:pPr marL="0" indent="0">
              <a:lnSpc>
                <a:spcPct val="90000"/>
              </a:lnSpc>
              <a:buNone/>
            </a:pPr>
            <a:r>
              <a:rPr lang="en-US" sz="2000" dirty="0"/>
              <a:t>According to Genocide Watch's Ten Stages of Genocide, the CCP's genocidal campaign against the Uyghur minority in Xinjiang is a Genocide Emergency. </a:t>
            </a:r>
          </a:p>
          <a:p>
            <a:pPr marL="0" indent="0">
              <a:lnSpc>
                <a:spcPct val="90000"/>
              </a:lnSpc>
              <a:buNone/>
            </a:pPr>
            <a:r>
              <a:rPr lang="en-US" sz="2000" dirty="0"/>
              <a:t>The Uyghur genocide has progressed to Stage 8: Persecution, Stage 9: Extermination, and Stage 10: Denial. </a:t>
            </a:r>
          </a:p>
          <a:p>
            <a:pPr marL="0" indent="0">
              <a:lnSpc>
                <a:spcPct val="90000"/>
              </a:lnSpc>
              <a:buNone/>
            </a:pPr>
            <a:r>
              <a:rPr lang="en-US" sz="2000" dirty="0"/>
              <a:t>It is imperative that the international community act to stop the ongoing genocide and seek justice for the Uyghur victims before it is too late.</a:t>
            </a:r>
          </a:p>
          <a:p>
            <a:pPr marL="0" indent="0">
              <a:lnSpc>
                <a:spcPct val="90000"/>
              </a:lnSpc>
              <a:buNone/>
            </a:pPr>
            <a:r>
              <a:rPr lang="en-US" sz="2000" dirty="0"/>
              <a:t>Genocide Watch recommends: </a:t>
            </a:r>
          </a:p>
          <a:p>
            <a:pPr>
              <a:lnSpc>
                <a:spcPct val="90000"/>
              </a:lnSpc>
            </a:pPr>
            <a:r>
              <a:rPr lang="en-US" sz="2000" dirty="0"/>
              <a:t>The U.S. Senate should pass the </a:t>
            </a:r>
            <a:r>
              <a:rPr lang="en-US" sz="2000" dirty="0">
                <a:hlinkClick r:id="rId2"/>
              </a:rPr>
              <a:t>Uyghur Forced Labor Prevention Act</a:t>
            </a:r>
            <a:r>
              <a:rPr lang="en-US" sz="2000" dirty="0"/>
              <a:t> to prevent the import of goods from Xinjiang.</a:t>
            </a:r>
          </a:p>
          <a:p>
            <a:pPr fontAlgn="base"/>
            <a:r>
              <a:rPr lang="en-US" sz="2000" dirty="0"/>
              <a:t>The U.S. government should continue </a:t>
            </a:r>
            <a:r>
              <a:rPr lang="en-US" sz="2000" dirty="0">
                <a:hlinkClick r:id="rId3"/>
              </a:rPr>
              <a:t>targeted sanctions</a:t>
            </a:r>
            <a:r>
              <a:rPr lang="en-US" sz="2000" dirty="0"/>
              <a:t> against Chinese officials responsible for severe religious freedom violations. </a:t>
            </a:r>
            <a:endParaRPr lang="en-US" dirty="0"/>
          </a:p>
        </p:txBody>
      </p:sp>
      <p:pic>
        <p:nvPicPr>
          <p:cNvPr id="4" name="Picture 3" descr="164b8241d2f706d87aad14383f522f8f">
            <a:extLst>
              <a:ext uri="{FF2B5EF4-FFF2-40B4-BE49-F238E27FC236}">
                <a16:creationId xmlns:a16="http://schemas.microsoft.com/office/drawing/2014/main" id="{6F51BFD9-4DB3-4B82-9B62-6D585B88DBF2}"/>
              </a:ext>
            </a:extLst>
          </p:cNvPr>
          <p:cNvPicPr>
            <a:picLocks noChangeAspect="1"/>
          </p:cNvPicPr>
          <p:nvPr/>
        </p:nvPicPr>
        <p:blipFill rotWithShape="1">
          <a:blip r:embed="rId4"/>
          <a:srcRect l="36830" r="34520"/>
          <a:stretch/>
        </p:blipFill>
        <p:spPr>
          <a:xfrm>
            <a:off x="5650990" y="10"/>
            <a:ext cx="3493009" cy="68579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1600" dirty="0">
                <a:solidFill>
                  <a:schemeClr val="bg1"/>
                </a:solidFill>
              </a:rPr>
              <a:t>East Turkestan Independence Movements</a:t>
            </a:r>
          </a:p>
        </p:txBody>
      </p:sp>
      <p:pic>
        <p:nvPicPr>
          <p:cNvPr id="4" name="Picture 3" descr="0ad21c7b3df7f246797d123c1318934f">
            <a:extLst>
              <a:ext uri="{FF2B5EF4-FFF2-40B4-BE49-F238E27FC236}">
                <a16:creationId xmlns:a16="http://schemas.microsoft.com/office/drawing/2014/main" id="{D5C89D4B-9EE4-436D-AB5E-A90251434E2A}"/>
              </a:ext>
            </a:extLst>
          </p:cNvPr>
          <p:cNvPicPr>
            <a:picLocks noChangeAspect="1"/>
          </p:cNvPicPr>
          <p:nvPr/>
        </p:nvPicPr>
        <p:blipFill rotWithShape="1">
          <a:blip r:embed="rId2"/>
          <a:srcRect t="22003" b="21817"/>
          <a:stretch/>
        </p:blipFill>
        <p:spPr>
          <a:xfrm>
            <a:off x="20" y="0"/>
            <a:ext cx="9143980" cy="3429000"/>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400" dirty="0">
                <a:solidFill>
                  <a:schemeClr val="bg1"/>
                </a:solidFill>
              </a:rPr>
              <a:t>1933 - 1949 </a:t>
            </a:r>
          </a:p>
          <a:p>
            <a:pPr>
              <a:lnSpc>
                <a:spcPct val="90000"/>
              </a:lnSpc>
            </a:pPr>
            <a:r>
              <a:rPr lang="en-US" sz="1400" dirty="0">
                <a:solidFill>
                  <a:schemeClr val="bg1"/>
                </a:solidFill>
              </a:rPr>
              <a:t>To quell rebellions in Xinjiang, Beijing has turned to "Sinicization" campaigns. In response, a Uyghur independence movement emerged to combat the attempts to erase their culture. In this effort, Uyghur nationalists achieved brief successes, forming the First East Turkestan Republic (1933-1934) and the Second Republic (1944-1949) before once again falling under Chinese rule.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964692"/>
            <a:ext cx="3357604" cy="1188720"/>
          </a:xfrm>
        </p:spPr>
        <p:txBody>
          <a:bodyPr>
            <a:normAutofit/>
          </a:bodyPr>
          <a:lstStyle/>
          <a:p>
            <a:r>
              <a:rPr lang="en-US" sz="2000" dirty="0"/>
              <a:t>CCP Crackdown on Religious Freedom</a:t>
            </a:r>
          </a:p>
        </p:txBody>
      </p:sp>
      <p:sp>
        <p:nvSpPr>
          <p:cNvPr id="3" name="Content Placeholder 2"/>
          <p:cNvSpPr>
            <a:spLocks noGrp="1"/>
          </p:cNvSpPr>
          <p:nvPr>
            <p:ph idx="1"/>
          </p:nvPr>
        </p:nvSpPr>
        <p:spPr>
          <a:xfrm>
            <a:off x="602433" y="2638044"/>
            <a:ext cx="3369699" cy="3263206"/>
          </a:xfrm>
        </p:spPr>
        <p:txBody>
          <a:bodyPr>
            <a:normAutofit lnSpcReduction="10000"/>
          </a:bodyPr>
          <a:lstStyle/>
          <a:p>
            <a:pPr marL="0" indent="0">
              <a:lnSpc>
                <a:spcPct val="90000"/>
              </a:lnSpc>
              <a:buNone/>
            </a:pPr>
            <a:r>
              <a:rPr lang="en-US" sz="1500" dirty="0"/>
              <a:t>1949 - Present</a:t>
            </a:r>
          </a:p>
          <a:p>
            <a:pPr>
              <a:lnSpc>
                <a:spcPct val="90000"/>
              </a:lnSpc>
            </a:pPr>
            <a:r>
              <a:rPr lang="en-US" sz="1500" dirty="0"/>
              <a:t>Since its inception, the Chinese Communist Party (CCP) has aggressively pushed for secularism in an effort to root out religion in the country. </a:t>
            </a:r>
          </a:p>
          <a:p>
            <a:pPr>
              <a:lnSpc>
                <a:spcPct val="90000"/>
              </a:lnSpc>
            </a:pPr>
            <a:r>
              <a:rPr lang="en-US" sz="1500" dirty="0"/>
              <a:t>The CCP has systematically persecuted Christians, Muslims, Buddhists, and the Falun Gong, among others. </a:t>
            </a:r>
          </a:p>
          <a:p>
            <a:pPr>
              <a:lnSpc>
                <a:spcPct val="90000"/>
              </a:lnSpc>
            </a:pPr>
            <a:r>
              <a:rPr lang="en-US" sz="1500" dirty="0"/>
              <a:t>While these hardline policies were eased in the 1980s, religious minorities are once again subject to severe persecution by Beijing.</a:t>
            </a:r>
          </a:p>
        </p:txBody>
      </p:sp>
      <p:sp>
        <p:nvSpPr>
          <p:cNvPr id="9" name="Rectangle 8">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7703" y="964692"/>
            <a:ext cx="408051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3024" y="1128683"/>
            <a:ext cx="382987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wearing a military uniform&#10;&#10;Description automatically generated">
            <a:extLst>
              <a:ext uri="{FF2B5EF4-FFF2-40B4-BE49-F238E27FC236}">
                <a16:creationId xmlns:a16="http://schemas.microsoft.com/office/drawing/2014/main" id="{21EF51A2-526D-4917-9B5E-0B8E8D139878}"/>
              </a:ext>
            </a:extLst>
          </p:cNvPr>
          <p:cNvPicPr>
            <a:picLocks noChangeAspect="1"/>
          </p:cNvPicPr>
          <p:nvPr/>
        </p:nvPicPr>
        <p:blipFill rotWithShape="1">
          <a:blip r:embed="rId2"/>
          <a:srcRect l="25177" r="27995"/>
          <a:stretch/>
        </p:blipFill>
        <p:spPr>
          <a:xfrm>
            <a:off x="4583024" y="1120741"/>
            <a:ext cx="3829870" cy="46085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deb67cea56f62b27de62d1e5bbc4d47">
            <a:extLst>
              <a:ext uri="{FF2B5EF4-FFF2-40B4-BE49-F238E27FC236}">
                <a16:creationId xmlns:a16="http://schemas.microsoft.com/office/drawing/2014/main" id="{D099654B-84A1-491D-9383-CE4D020860E7}"/>
              </a:ext>
            </a:extLst>
          </p:cNvPr>
          <p:cNvPicPr>
            <a:picLocks noChangeAspect="1"/>
          </p:cNvPicPr>
          <p:nvPr/>
        </p:nvPicPr>
        <p:blipFill rotWithShape="1">
          <a:blip r:embed="rId2">
            <a:alphaModFix amt="40000"/>
          </a:blip>
          <a:srcRect l="8537" r="17797" b="1"/>
          <a:stretch/>
        </p:blipFill>
        <p:spPr>
          <a:xfrm>
            <a:off x="20" y="10"/>
            <a:ext cx="9143980" cy="6857990"/>
          </a:xfrm>
          <a:prstGeom prst="rect">
            <a:avLst/>
          </a:prstGeom>
        </p:spPr>
      </p:pic>
      <p:sp>
        <p:nvSpPr>
          <p:cNvPr id="2" name="Title 1"/>
          <p:cNvSpPr>
            <a:spLocks noGrp="1"/>
          </p:cNvSpPr>
          <p:nvPr>
            <p:ph type="title"/>
          </p:nvPr>
        </p:nvSpPr>
        <p:spPr>
          <a:xfrm>
            <a:off x="1673352" y="964692"/>
            <a:ext cx="5797296" cy="1188720"/>
          </a:xfrm>
          <a:noFill/>
          <a:ln>
            <a:solidFill>
              <a:schemeClr val="tx1"/>
            </a:solidFill>
          </a:ln>
        </p:spPr>
        <p:txBody>
          <a:bodyPr>
            <a:normAutofit/>
          </a:bodyPr>
          <a:lstStyle/>
          <a:p>
            <a:r>
              <a:rPr lang="en-US" dirty="0">
                <a:solidFill>
                  <a:schemeClr val="tx1"/>
                </a:solidFill>
              </a:rPr>
              <a:t>Planned Demographic Shifts in Xinjiang</a:t>
            </a:r>
          </a:p>
        </p:txBody>
      </p:sp>
      <p:sp>
        <p:nvSpPr>
          <p:cNvPr id="3" name="Content Placeholder 2"/>
          <p:cNvSpPr>
            <a:spLocks noGrp="1"/>
          </p:cNvSpPr>
          <p:nvPr>
            <p:ph idx="1"/>
          </p:nvPr>
        </p:nvSpPr>
        <p:spPr>
          <a:xfrm>
            <a:off x="1673352" y="2638044"/>
            <a:ext cx="5797296" cy="3101983"/>
          </a:xfrm>
        </p:spPr>
        <p:txBody>
          <a:bodyPr>
            <a:normAutofit/>
          </a:bodyPr>
          <a:lstStyle/>
          <a:p>
            <a:pPr marL="0" indent="0">
              <a:buNone/>
            </a:pPr>
            <a:r>
              <a:rPr lang="en-US" dirty="0"/>
              <a:t>1949 - 2000</a:t>
            </a:r>
          </a:p>
          <a:p>
            <a:r>
              <a:rPr lang="en-US" dirty="0"/>
              <a:t>From 1950-1970, the CCP launched a "systematic and organized effort" to increase the Han population of Xinjiang by economically incentivizing Han migration. </a:t>
            </a:r>
          </a:p>
          <a:p>
            <a:r>
              <a:rPr lang="en-US" dirty="0"/>
              <a:t>This process has continued more naturally in recent decades but has had the same effect of marginalizing the native Uyghur population. Immigration to Xinjiang Province has diluted the Uyghur population from 6.7% in 1949 to 40% by 2008.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584d893a3bbb5662e81a47c08722e039">
            <a:extLst>
              <a:ext uri="{FF2B5EF4-FFF2-40B4-BE49-F238E27FC236}">
                <a16:creationId xmlns:a16="http://schemas.microsoft.com/office/drawing/2014/main" id="{6BAB275E-8AFD-4581-92E1-073240168413}"/>
              </a:ext>
            </a:extLst>
          </p:cNvPr>
          <p:cNvPicPr>
            <a:picLocks noChangeAspect="1"/>
          </p:cNvPicPr>
          <p:nvPr/>
        </p:nvPicPr>
        <p:blipFill rotWithShape="1">
          <a:blip r:embed="rId2">
            <a:alphaModFix amt="40000"/>
          </a:blip>
          <a:srcRect l="17354" r="2647" b="1"/>
          <a:stretch/>
        </p:blipFill>
        <p:spPr>
          <a:xfrm>
            <a:off x="20" y="10"/>
            <a:ext cx="9143980" cy="6857990"/>
          </a:xfrm>
          <a:prstGeom prst="rect">
            <a:avLst/>
          </a:prstGeom>
        </p:spPr>
      </p:pic>
      <p:sp>
        <p:nvSpPr>
          <p:cNvPr id="2" name="Title 1"/>
          <p:cNvSpPr>
            <a:spLocks noGrp="1"/>
          </p:cNvSpPr>
          <p:nvPr>
            <p:ph type="title"/>
          </p:nvPr>
        </p:nvSpPr>
        <p:spPr>
          <a:xfrm>
            <a:off x="1673352" y="964692"/>
            <a:ext cx="5797296" cy="1188720"/>
          </a:xfrm>
          <a:noFill/>
          <a:ln>
            <a:solidFill>
              <a:srgbClr val="FFFFFF"/>
            </a:solidFill>
          </a:ln>
        </p:spPr>
        <p:txBody>
          <a:bodyPr>
            <a:normAutofit/>
          </a:bodyPr>
          <a:lstStyle/>
          <a:p>
            <a:r>
              <a:rPr lang="en-US" dirty="0">
                <a:solidFill>
                  <a:schemeClr val="tx1"/>
                </a:solidFill>
              </a:rPr>
              <a:t>East Turkestan Islamic Movement (ETIM)</a:t>
            </a:r>
          </a:p>
        </p:txBody>
      </p:sp>
      <p:sp>
        <p:nvSpPr>
          <p:cNvPr id="3" name="Content Placeholder 2"/>
          <p:cNvSpPr>
            <a:spLocks noGrp="1"/>
          </p:cNvSpPr>
          <p:nvPr>
            <p:ph idx="1"/>
          </p:nvPr>
        </p:nvSpPr>
        <p:spPr>
          <a:xfrm>
            <a:off x="1673352" y="2638044"/>
            <a:ext cx="5797296" cy="3101983"/>
          </a:xfrm>
        </p:spPr>
        <p:txBody>
          <a:bodyPr>
            <a:normAutofit/>
          </a:bodyPr>
          <a:lstStyle/>
          <a:p>
            <a:pPr marL="0" indent="0">
              <a:buNone/>
            </a:pPr>
            <a:r>
              <a:rPr lang="en-US" dirty="0"/>
              <a:t>1997 - Present</a:t>
            </a:r>
          </a:p>
          <a:p>
            <a:r>
              <a:rPr lang="en-US" dirty="0"/>
              <a:t>In the late 1990s, a small group of hardline and militant Uyghur separatists formed the ETIM. While the ETIM remained a fringe group, its goals were both "both Islamist and nationalist". </a:t>
            </a:r>
          </a:p>
          <a:p>
            <a:r>
              <a:rPr lang="en-US" dirty="0"/>
              <a:t>By 1999, a small number of ETIM militants traveled from Xinjiang to Afghanistan and Pakistan to fight alongside Al-Qaeda. China has accused the ETIM of committing terrorist attacks within the country, killing a total of 162 people.</a:t>
            </a:r>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3352" y="3781241"/>
            <a:ext cx="5797296" cy="855406"/>
          </a:xfrm>
          <a:noFill/>
          <a:ln>
            <a:solidFill>
              <a:schemeClr val="bg1"/>
            </a:solidFill>
          </a:ln>
        </p:spPr>
        <p:txBody>
          <a:bodyPr>
            <a:normAutofit/>
          </a:bodyPr>
          <a:lstStyle/>
          <a:p>
            <a:r>
              <a:rPr lang="en-US" sz="2100" dirty="0">
                <a:solidFill>
                  <a:schemeClr val="bg1"/>
                </a:solidFill>
              </a:rPr>
              <a:t>Ürümqi Riots</a:t>
            </a:r>
          </a:p>
        </p:txBody>
      </p:sp>
      <p:pic>
        <p:nvPicPr>
          <p:cNvPr id="4" name="Picture 3" descr="f5d32d8dd3b1c950d45b06578d93703d">
            <a:extLst>
              <a:ext uri="{FF2B5EF4-FFF2-40B4-BE49-F238E27FC236}">
                <a16:creationId xmlns:a16="http://schemas.microsoft.com/office/drawing/2014/main" id="{E93AF3C0-92AA-4AF4-ADE9-CAF71FE829E0}"/>
              </a:ext>
            </a:extLst>
          </p:cNvPr>
          <p:cNvPicPr>
            <a:picLocks noChangeAspect="1"/>
          </p:cNvPicPr>
          <p:nvPr/>
        </p:nvPicPr>
        <p:blipFill rotWithShape="1">
          <a:blip r:embed="rId2"/>
          <a:srcRect t="4717" b="39103"/>
          <a:stretch/>
        </p:blipFill>
        <p:spPr>
          <a:xfrm>
            <a:off x="20" y="-2"/>
            <a:ext cx="9143980" cy="3429000"/>
          </a:xfrm>
          <a:prstGeom prst="rect">
            <a:avLst/>
          </a:prstGeom>
        </p:spPr>
      </p:pic>
      <p:sp>
        <p:nvSpPr>
          <p:cNvPr id="3" name="Content Placeholder 2"/>
          <p:cNvSpPr>
            <a:spLocks noGrp="1"/>
          </p:cNvSpPr>
          <p:nvPr>
            <p:ph idx="1"/>
          </p:nvPr>
        </p:nvSpPr>
        <p:spPr>
          <a:xfrm>
            <a:off x="1678809" y="4846076"/>
            <a:ext cx="5786382" cy="1271556"/>
          </a:xfrm>
        </p:spPr>
        <p:txBody>
          <a:bodyPr>
            <a:noAutofit/>
          </a:bodyPr>
          <a:lstStyle/>
          <a:p>
            <a:pPr marL="0" indent="0">
              <a:lnSpc>
                <a:spcPct val="90000"/>
              </a:lnSpc>
              <a:buNone/>
            </a:pPr>
            <a:r>
              <a:rPr lang="en-US" sz="1400" dirty="0">
                <a:solidFill>
                  <a:schemeClr val="bg1"/>
                </a:solidFill>
              </a:rPr>
              <a:t>July 05, 2009 </a:t>
            </a:r>
          </a:p>
          <a:p>
            <a:pPr>
              <a:lnSpc>
                <a:spcPct val="90000"/>
              </a:lnSpc>
            </a:pPr>
            <a:r>
              <a:rPr lang="en-US" sz="1400" dirty="0">
                <a:solidFill>
                  <a:schemeClr val="bg1"/>
                </a:solidFill>
              </a:rPr>
              <a:t>Rioting in Ürümqi left 197 mostly Han residents of the city dead after peaceful Uyghur protest turned into a violent clash between Uyghurs and Han. In response, Beijing deployed security forces to repress the protests and quell the violence. The government also cut phone and internet access to the region for nearly a year to crackdown on dissent.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643467"/>
            <a:ext cx="2522980" cy="1728044"/>
          </a:xfrm>
          <a:noFill/>
          <a:ln>
            <a:solidFill>
              <a:schemeClr val="bg1"/>
            </a:solidFill>
          </a:ln>
        </p:spPr>
        <p:txBody>
          <a:bodyPr wrap="square">
            <a:normAutofit/>
          </a:bodyPr>
          <a:lstStyle/>
          <a:p>
            <a:r>
              <a:rPr lang="en-US" sz="1800" dirty="0">
                <a:solidFill>
                  <a:schemeClr val="bg1"/>
                </a:solidFill>
              </a:rPr>
              <a:t>Belt and Road Initiative (BRI) and Xinjiang</a:t>
            </a:r>
          </a:p>
        </p:txBody>
      </p:sp>
      <p:sp>
        <p:nvSpPr>
          <p:cNvPr id="3" name="Content Placeholder 2"/>
          <p:cNvSpPr>
            <a:spLocks noGrp="1"/>
          </p:cNvSpPr>
          <p:nvPr>
            <p:ph idx="1"/>
          </p:nvPr>
        </p:nvSpPr>
        <p:spPr>
          <a:xfrm>
            <a:off x="482601" y="2638044"/>
            <a:ext cx="2522980" cy="3415622"/>
          </a:xfrm>
        </p:spPr>
        <p:txBody>
          <a:bodyPr>
            <a:normAutofit/>
          </a:bodyPr>
          <a:lstStyle/>
          <a:p>
            <a:pPr marL="0" indent="0">
              <a:lnSpc>
                <a:spcPct val="90000"/>
              </a:lnSpc>
              <a:buNone/>
            </a:pPr>
            <a:r>
              <a:rPr lang="en-US" sz="1200" dirty="0">
                <a:solidFill>
                  <a:schemeClr val="bg1"/>
                </a:solidFill>
              </a:rPr>
              <a:t>2013 - Present</a:t>
            </a:r>
          </a:p>
          <a:p>
            <a:pPr>
              <a:lnSpc>
                <a:spcPct val="90000"/>
              </a:lnSpc>
            </a:pPr>
            <a:r>
              <a:rPr lang="en-US" sz="1200" dirty="0">
                <a:solidFill>
                  <a:schemeClr val="bg1"/>
                </a:solidFill>
              </a:rPr>
              <a:t>In 2013 Beijing unveiled its plans for a massive global trade, infrastructure, and development project (BRI).  As part of the $1 trillion long-term endeavor, Xinjiang features heavily in connecting China to central Asia. </a:t>
            </a:r>
          </a:p>
          <a:p>
            <a:pPr>
              <a:lnSpc>
                <a:spcPct val="90000"/>
              </a:lnSpc>
            </a:pPr>
            <a:r>
              <a:rPr lang="en-US" sz="1200" dirty="0">
                <a:solidFill>
                  <a:schemeClr val="bg1"/>
                </a:solidFill>
              </a:rPr>
              <a:t>CCP officials believe that Uyghur autonomy could stand in the way of the successful implementation of this economic plan, increasing the importance according to Beijing to pacify, or even eliminate, the Uyghurs in Xinjiang. </a:t>
            </a:r>
          </a:p>
        </p:txBody>
      </p:sp>
      <p:pic>
        <p:nvPicPr>
          <p:cNvPr id="4" name="Picture 3" descr="1b6540c46b15284d494d84bc78fe608a">
            <a:extLst>
              <a:ext uri="{FF2B5EF4-FFF2-40B4-BE49-F238E27FC236}">
                <a16:creationId xmlns:a16="http://schemas.microsoft.com/office/drawing/2014/main" id="{926A8AE0-D82B-4AC5-A1F4-519B175BD3A7}"/>
              </a:ext>
            </a:extLst>
          </p:cNvPr>
          <p:cNvPicPr>
            <a:picLocks noChangeAspect="1"/>
          </p:cNvPicPr>
          <p:nvPr/>
        </p:nvPicPr>
        <p:blipFill>
          <a:blip r:embed="rId2"/>
          <a:stretch>
            <a:fillRect/>
          </a:stretch>
        </p:blipFill>
        <p:spPr>
          <a:xfrm>
            <a:off x="3973322" y="1426455"/>
            <a:ext cx="4688077" cy="3844223"/>
          </a:xfrm>
          <a:prstGeom prst="rect">
            <a:avLst/>
          </a:prstGeom>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39</TotalTime>
  <Words>3151</Words>
  <Application>Microsoft Macintosh PowerPoint</Application>
  <PresentationFormat>On-screen Show (4:3)</PresentationFormat>
  <Paragraphs>162</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Gill Sans MT</vt:lpstr>
      <vt:lpstr>Parcel</vt:lpstr>
      <vt:lpstr>China’s Genocide of Uyghurs and Turkic Muslims</vt:lpstr>
      <vt:lpstr>Pre-Chinese History of Uyghurs in East Turkestan</vt:lpstr>
      <vt:lpstr>Xinjiang Province</vt:lpstr>
      <vt:lpstr>East Turkestan Independence Movements</vt:lpstr>
      <vt:lpstr>CCP Crackdown on Religious Freedom</vt:lpstr>
      <vt:lpstr>Planned Demographic Shifts in Xinjiang</vt:lpstr>
      <vt:lpstr>East Turkestan Islamic Movement (ETIM)</vt:lpstr>
      <vt:lpstr>Ürümqi Riots</vt:lpstr>
      <vt:lpstr>Belt and Road Initiative (BRI) and Xinjiang</vt:lpstr>
      <vt:lpstr>Beijing's Policy of 'Preventive Repression'</vt:lpstr>
      <vt:lpstr>Strike Hard Campaign Against Violent Terrorism</vt:lpstr>
      <vt:lpstr>Biometric Data Collected from Millions in Xinjiang</vt:lpstr>
      <vt:lpstr>Forced "Home Stay" Program</vt:lpstr>
      <vt:lpstr>Integrated Joint Operations Platform (IJOP)</vt:lpstr>
      <vt:lpstr>Massive Database Discovered of GPS Surveillance</vt:lpstr>
      <vt:lpstr>"Re-Education" Internment Camps</vt:lpstr>
      <vt:lpstr>China Cables</vt:lpstr>
      <vt:lpstr>The Xinjiang Papers in the New York Times</vt:lpstr>
      <vt:lpstr>Directives by the CCP on Dealing with Students</vt:lpstr>
      <vt:lpstr>BBC Investigation into Camps</vt:lpstr>
      <vt:lpstr>Increase in Security Facility Construction</vt:lpstr>
      <vt:lpstr>Labor Transfer Program</vt:lpstr>
      <vt:lpstr>Uyghur Forced Labor</vt:lpstr>
      <vt:lpstr>Uyghur Forced Labor Supply Chain</vt:lpstr>
      <vt:lpstr>Cultural Genocide is Genocide</vt:lpstr>
      <vt:lpstr>Religious Persecution Documented</vt:lpstr>
      <vt:lpstr>Destruction of Uyghur Cemeteries</vt:lpstr>
      <vt:lpstr>Forced Sterilization is Genocide</vt:lpstr>
      <vt:lpstr>Uyghur Women Arrested For Having Too Many Children</vt:lpstr>
      <vt:lpstr>Sterilization Campaign Against Uyghur Women</vt:lpstr>
      <vt:lpstr>23 Countries Condemn China at UN General Assembly</vt:lpstr>
      <vt:lpstr>Uyghur Human Rights Policy Act</vt:lpstr>
      <vt:lpstr>Chinese Senior Officials Sanctioned with Global Magnitsky Act</vt:lpstr>
      <vt:lpstr>US Blacklists 11 Firms Over Treatment of Uyghurs</vt:lpstr>
      <vt:lpstr>U.S. Sanctions Xinjiang Production and Construction Corps</vt:lpstr>
      <vt:lpstr>Ten Stages of Genocide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China’s Genocide of Uyghurs and Turkic Muslims</dc:title>
  <dc:creator>Linda Zheng</dc:creator>
  <cp:lastModifiedBy>Sarah Kane</cp:lastModifiedBy>
  <cp:revision>9</cp:revision>
  <dcterms:created xsi:type="dcterms:W3CDTF">2020-11-02T23:18:38Z</dcterms:created>
  <dcterms:modified xsi:type="dcterms:W3CDTF">2020-12-08T19:57:16Z</dcterms:modified>
</cp:coreProperties>
</file>