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56" r:id="rId3"/>
    <p:sldId id="258" r:id="rId4"/>
    <p:sldId id="260" r:id="rId5"/>
    <p:sldId id="262" r:id="rId6"/>
    <p:sldId id="268" r:id="rId7"/>
    <p:sldId id="270" r:id="rId8"/>
    <p:sldId id="272" r:id="rId9"/>
    <p:sldId id="274" r:id="rId10"/>
    <p:sldId id="277" r:id="rId11"/>
    <p:sldId id="279" r:id="rId12"/>
    <p:sldId id="281" r:id="rId13"/>
    <p:sldId id="283" r:id="rId14"/>
    <p:sldId id="285" r:id="rId15"/>
    <p:sldId id="287" r:id="rId16"/>
    <p:sldId id="289" r:id="rId17"/>
    <p:sldId id="291" r:id="rId18"/>
    <p:sldId id="296" r:id="rId19"/>
    <p:sldId id="299" r:id="rId20"/>
    <p:sldId id="301" r:id="rId21"/>
    <p:sldId id="303" r:id="rId22"/>
    <p:sldId id="306" r:id="rId23"/>
    <p:sldId id="308" r:id="rId24"/>
    <p:sldId id="310" r:id="rId25"/>
    <p:sldId id="312" r:id="rId26"/>
    <p:sldId id="314" r:id="rId27"/>
    <p:sldId id="315" r:id="rId28"/>
    <p:sldId id="317" r:id="rId29"/>
    <p:sldId id="319" r:id="rId30"/>
    <p:sldId id="321" r:id="rId31"/>
    <p:sldId id="323" r:id="rId32"/>
    <p:sldId id="325" r:id="rId33"/>
    <p:sldId id="327" r:id="rId34"/>
    <p:sldId id="329" r:id="rId35"/>
    <p:sldId id="331" r:id="rId36"/>
    <p:sldId id="333" r:id="rId37"/>
    <p:sldId id="335" r:id="rId38"/>
    <p:sldId id="337" r:id="rId39"/>
    <p:sldId id="339" r:id="rId40"/>
    <p:sldId id="341" r:id="rId41"/>
    <p:sldId id="343" r:id="rId42"/>
    <p:sldId id="345" r:id="rId43"/>
    <p:sldId id="347" r:id="rId44"/>
    <p:sldId id="349" r:id="rId45"/>
    <p:sldId id="351" r:id="rId46"/>
    <p:sldId id="353" r:id="rId47"/>
    <p:sldId id="357" r:id="rId48"/>
    <p:sldId id="359" r:id="rId49"/>
    <p:sldId id="361" r:id="rId50"/>
    <p:sldId id="363" r:id="rId51"/>
    <p:sldId id="365" r:id="rId52"/>
    <p:sldId id="367" r:id="rId53"/>
    <p:sldId id="369" r:id="rId54"/>
    <p:sldId id="371" r:id="rId55"/>
    <p:sldId id="373" r:id="rId56"/>
    <p:sldId id="375" r:id="rId57"/>
    <p:sldId id="377" r:id="rId58"/>
    <p:sldId id="379" r:id="rId59"/>
    <p:sldId id="381" r:id="rId60"/>
    <p:sldId id="385" r:id="rId61"/>
    <p:sldId id="387" r:id="rId62"/>
    <p:sldId id="393" r:id="rId63"/>
    <p:sldId id="395" r:id="rId64"/>
    <p:sldId id="389" r:id="rId65"/>
    <p:sldId id="391" r:id="rId66"/>
    <p:sldId id="397" r:id="rId67"/>
    <p:sldId id="399" r:id="rId68"/>
    <p:sldId id="401" r:id="rId69"/>
    <p:sldId id="403" r:id="rId70"/>
    <p:sldId id="405" r:id="rId71"/>
    <p:sldId id="407" r:id="rId72"/>
    <p:sldId id="409" r:id="rId73"/>
    <p:sldId id="411" r:id="rId74"/>
    <p:sldId id="413" r:id="rId75"/>
    <p:sldId id="414" r:id="rId76"/>
    <p:sldId id="416" r:id="rId77"/>
    <p:sldId id="418" r:id="rId78"/>
    <p:sldId id="420" r:id="rId79"/>
    <p:sldId id="422" r:id="rId80"/>
    <p:sldId id="424" r:id="rId81"/>
    <p:sldId id="426" r:id="rId82"/>
    <p:sldId id="428" r:id="rId83"/>
    <p:sldId id="430" r:id="rId84"/>
    <p:sldId id="432" r:id="rId85"/>
    <p:sldId id="434" r:id="rId86"/>
    <p:sldId id="436" r:id="rId87"/>
    <p:sldId id="438" r:id="rId88"/>
    <p:sldId id="440" r:id="rId89"/>
    <p:sldId id="442" r:id="rId90"/>
    <p:sldId id="444" r:id="rId91"/>
    <p:sldId id="446" r:id="rId92"/>
    <p:sldId id="448" r:id="rId93"/>
    <p:sldId id="450" r:id="rId94"/>
    <p:sldId id="454" r:id="rId95"/>
    <p:sldId id="452" r:id="rId96"/>
    <p:sldId id="456" r:id="rId97"/>
    <p:sldId id="458" r:id="rId98"/>
    <p:sldId id="459" r:id="rId99"/>
    <p:sldId id="460" r:id="rId100"/>
    <p:sldId id="462" r:id="rId101"/>
    <p:sldId id="464" r:id="rId102"/>
    <p:sldId id="468" r:id="rId103"/>
    <p:sldId id="466"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75"/>
  </p:normalViewPr>
  <p:slideViewPr>
    <p:cSldViewPr snapToGrid="0" snapToObjects="1">
      <p:cViewPr varScale="1">
        <p:scale>
          <a:sx n="103" d="100"/>
          <a:sy n="103" d="100"/>
        </p:scale>
        <p:origin x="188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1/8/21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C344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Country Profile</a:t>
            </a:r>
          </a:p>
        </p:txBody>
      </p:sp>
      <p:pic>
        <p:nvPicPr>
          <p:cNvPr id="4" name="Picture 3" descr="154edd544300284ad27cb8603e6efddb">
            <a:extLst>
              <a:ext uri="{FF2B5EF4-FFF2-40B4-BE49-F238E27FC236}">
                <a16:creationId xmlns:a16="http://schemas.microsoft.com/office/drawing/2014/main" id="{812B8FA8-D6E0-DC47-B55B-F016298D52DE}"/>
              </a:ext>
            </a:extLst>
          </p:cNvPr>
          <p:cNvPicPr>
            <a:picLocks noChangeAspect="1"/>
          </p:cNvPicPr>
          <p:nvPr/>
        </p:nvPicPr>
        <p:blipFill rotWithShape="1">
          <a:blip r:embed="rId2"/>
          <a:srcRect t="3914" r="-2"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400" dirty="0">
                <a:solidFill>
                  <a:srgbClr val="FFFFFF"/>
                </a:solidFill>
              </a:rPr>
              <a:t>Oct 1960 </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Nigeria gained full independence from the British on October 1, 1960. Since independence, Nigeria has experienced significant periods of violence and instability, including a number of military coups, a bloody civil war from 1967-1970, sectarian conflict, and a brutal jihadist insurgency. Despite this turmoil, Nigeria today is a democratic republic (since 1999), has large pockets of stability throughout the country, and boasts the largest economy in Africa.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7574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Boko Haram's Ideology</a:t>
            </a:r>
          </a:p>
        </p:txBody>
      </p:sp>
      <p:pic>
        <p:nvPicPr>
          <p:cNvPr id="4" name="Picture 3" descr="c7d4b2a164072cd62b96345247aeed30">
            <a:extLst>
              <a:ext uri="{FF2B5EF4-FFF2-40B4-BE49-F238E27FC236}">
                <a16:creationId xmlns:a16="http://schemas.microsoft.com/office/drawing/2014/main" id="{EC4863A6-23BF-9D4A-809E-D119769E280A}"/>
              </a:ext>
            </a:extLst>
          </p:cNvPr>
          <p:cNvPicPr>
            <a:picLocks noChangeAspect="1"/>
          </p:cNvPicPr>
          <p:nvPr/>
        </p:nvPicPr>
        <p:blipFill rotWithShape="1">
          <a:blip r:embed="rId2"/>
          <a:srcRect l="15207" r="19708"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dirty="0">
                <a:solidFill>
                  <a:srgbClr val="FFFFFF"/>
                </a:solidFill>
              </a:rPr>
              <a:t>2008</a:t>
            </a:r>
          </a:p>
          <a:p>
            <a:pPr marL="0" indent="0">
              <a:lnSpc>
                <a:spcPct val="90000"/>
              </a:lnSpc>
              <a:buNone/>
            </a:pPr>
            <a:r>
              <a:rPr lang="en-US" dirty="0">
                <a:solidFill>
                  <a:srgbClr val="FFFFFF"/>
                </a:solidFill>
              </a:rPr>
              <a:t>Boko Haram is an indigenous Nigerian movement, but it also represents a trend in a global pattern of the proliferation of Islamist groups. As early as 2003, Boko Haram members began to refer to themselves as the Taliban, reflecting an ideological connection to the movement in Afghanistan, despite no direct links. Similar to the Taliban, Boko Haram was intent on creating a society based on Islamic law, in contrast to the secular Nigerian state.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5E676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Summary of 2019 Events</a:t>
            </a:r>
          </a:p>
        </p:txBody>
      </p:sp>
      <p:pic>
        <p:nvPicPr>
          <p:cNvPr id="4" name="Picture 3" descr="1684ce55f5de5928244c9c00cfff8648">
            <a:extLst>
              <a:ext uri="{FF2B5EF4-FFF2-40B4-BE49-F238E27FC236}">
                <a16:creationId xmlns:a16="http://schemas.microsoft.com/office/drawing/2014/main" id="{EA37A947-CFA2-0E42-9AD8-26948762266E}"/>
              </a:ext>
            </a:extLst>
          </p:cNvPr>
          <p:cNvPicPr>
            <a:picLocks noChangeAspect="1"/>
          </p:cNvPicPr>
          <p:nvPr/>
        </p:nvPicPr>
        <p:blipFill rotWithShape="1">
          <a:blip r:embed="rId2"/>
          <a:srcRect l="13365" r="13654" b="-3"/>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300" dirty="0">
                <a:solidFill>
                  <a:srgbClr val="FFFFFF"/>
                </a:solidFill>
              </a:rPr>
              <a:t>Violence continued in the northeastern region of Nigeria, resulting in hundreds of thousands of Nigerians being displaced. Many were forced into neighboring countries. </a:t>
            </a:r>
          </a:p>
          <a:p>
            <a:pPr marL="0" indent="0">
              <a:lnSpc>
                <a:spcPct val="90000"/>
              </a:lnSpc>
              <a:buNone/>
            </a:pPr>
            <a:endParaRPr lang="en-US" sz="1300" dirty="0">
              <a:solidFill>
                <a:srgbClr val="FFFFFF"/>
              </a:solidFill>
            </a:endParaRPr>
          </a:p>
          <a:p>
            <a:pPr marL="0" indent="0">
              <a:lnSpc>
                <a:spcPct val="90000"/>
              </a:lnSpc>
              <a:buNone/>
            </a:pPr>
            <a:r>
              <a:rPr lang="en-US" sz="1300" dirty="0">
                <a:solidFill>
                  <a:srgbClr val="FFFFFF"/>
                </a:solidFill>
              </a:rPr>
              <a:t>Nigerians continued to mourn the over 100 Chibok schoolgirls who were still missing as they reached the 5th anniversary of the kidnappings. </a:t>
            </a:r>
          </a:p>
          <a:p>
            <a:pPr marL="0" indent="0">
              <a:lnSpc>
                <a:spcPct val="90000"/>
              </a:lnSpc>
              <a:buNone/>
            </a:pPr>
            <a:r>
              <a:rPr lang="en-US" sz="1300" dirty="0">
                <a:solidFill>
                  <a:srgbClr val="FFFFFF"/>
                </a:solidFill>
              </a:rPr>
              <a:t> </a:t>
            </a:r>
          </a:p>
          <a:p>
            <a:pPr marL="0" indent="0">
              <a:lnSpc>
                <a:spcPct val="90000"/>
              </a:lnSpc>
              <a:buNone/>
            </a:pPr>
            <a:r>
              <a:rPr lang="en-US" sz="1300" dirty="0">
                <a:solidFill>
                  <a:srgbClr val="FFFFFF"/>
                </a:solidFill>
              </a:rPr>
              <a:t>On July 27th, 65 people were killed in an apparent Boko Haram attack on a funeral in Northeastern Nigeria. A local official said 21 people were initially killed during the burial ceremony, and an additional 44 people were killed when villagers ran after the assailants.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t>Summary of Events Jan 2020 to July 2020</a:t>
            </a:r>
          </a:p>
        </p:txBody>
      </p:sp>
      <p:sp>
        <p:nvSpPr>
          <p:cNvPr id="3" name="Content Placeholder 2"/>
          <p:cNvSpPr>
            <a:spLocks noGrp="1"/>
          </p:cNvSpPr>
          <p:nvPr>
            <p:ph idx="1"/>
          </p:nvPr>
        </p:nvSpPr>
        <p:spPr>
          <a:xfrm>
            <a:off x="486698" y="2438400"/>
            <a:ext cx="2629120" cy="3785419"/>
          </a:xfrm>
        </p:spPr>
        <p:txBody>
          <a:bodyPr>
            <a:normAutofit lnSpcReduction="10000"/>
          </a:bodyPr>
          <a:lstStyle/>
          <a:p>
            <a:pPr marL="0" indent="0">
              <a:buNone/>
            </a:pPr>
            <a:r>
              <a:rPr lang="en-US" dirty="0"/>
              <a:t>In Feb 2020, the MJTF had a partial victory against Boko Haram, ending the series of battles and offensives in the southern Chad Basin. Much territory was retaken from rebel forces, but insurgents retained a significant presence in the Chad Basin. </a:t>
            </a:r>
          </a:p>
          <a:p>
            <a:pPr marL="0" indent="0">
              <a:buNone/>
            </a:pPr>
            <a:endParaRPr lang="en-US" dirty="0"/>
          </a:p>
          <a:p>
            <a:pPr marL="0" indent="0">
              <a:buNone/>
            </a:pPr>
            <a:r>
              <a:rPr lang="en-US" dirty="0"/>
              <a:t>The fight against Boko Haram proceeded as its campaign of violence continued to displace, kidnap, and otherwise harm people.</a:t>
            </a:r>
            <a:br>
              <a:rPr dirty="0"/>
            </a:br>
            <a:endParaRPr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11875f2b16ef5cd60147a16dedeb8fd">
            <a:extLst>
              <a:ext uri="{FF2B5EF4-FFF2-40B4-BE49-F238E27FC236}">
                <a16:creationId xmlns:a16="http://schemas.microsoft.com/office/drawing/2014/main" id="{AC6CBBCA-CA80-D949-A8D6-2FCA34DAACA9}"/>
              </a:ext>
            </a:extLst>
          </p:cNvPr>
          <p:cNvPicPr>
            <a:picLocks noChangeAspect="1"/>
          </p:cNvPicPr>
          <p:nvPr/>
        </p:nvPicPr>
        <p:blipFill>
          <a:blip r:embed="rId2"/>
          <a:stretch>
            <a:fillRect/>
          </a:stretch>
        </p:blipFill>
        <p:spPr>
          <a:xfrm>
            <a:off x="4054396" y="1824730"/>
            <a:ext cx="4514498" cy="3205293"/>
          </a:xfrm>
          <a:prstGeom prst="rect">
            <a:avLst/>
          </a:prstGeom>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26"/>
            <a:ext cx="421115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67930" y="333398"/>
            <a:ext cx="3733482" cy="1454051"/>
          </a:xfrm>
        </p:spPr>
        <p:txBody>
          <a:bodyPr>
            <a:normAutofit/>
          </a:bodyPr>
          <a:lstStyle/>
          <a:p>
            <a:r>
              <a:rPr lang="en-US" dirty="0">
                <a:solidFill>
                  <a:srgbClr val="000000"/>
                </a:solidFill>
              </a:rPr>
              <a:t>The Ten Stages of Genocide</a:t>
            </a:r>
          </a:p>
        </p:txBody>
      </p:sp>
      <p:sp>
        <p:nvSpPr>
          <p:cNvPr id="21"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375032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invertebrate&#10;&#10;Description automatically generated">
            <a:extLst>
              <a:ext uri="{FF2B5EF4-FFF2-40B4-BE49-F238E27FC236}">
                <a16:creationId xmlns:a16="http://schemas.microsoft.com/office/drawing/2014/main" id="{FF61C003-CC99-1B45-9F14-235ED5D57C31}"/>
              </a:ext>
            </a:extLst>
          </p:cNvPr>
          <p:cNvPicPr>
            <a:picLocks noChangeAspect="1"/>
          </p:cNvPicPr>
          <p:nvPr/>
        </p:nvPicPr>
        <p:blipFill>
          <a:blip r:embed="rId3"/>
          <a:stretch>
            <a:fillRect/>
          </a:stretch>
        </p:blipFill>
        <p:spPr>
          <a:xfrm>
            <a:off x="322011" y="2515631"/>
            <a:ext cx="2746374" cy="1846936"/>
          </a:xfrm>
          <a:prstGeom prst="rect">
            <a:avLst/>
          </a:prstGeom>
        </p:spPr>
      </p:pic>
      <p:sp>
        <p:nvSpPr>
          <p:cNvPr id="3" name="Content Placeholder 2"/>
          <p:cNvSpPr>
            <a:spLocks noGrp="1"/>
          </p:cNvSpPr>
          <p:nvPr>
            <p:ph idx="1"/>
          </p:nvPr>
        </p:nvSpPr>
        <p:spPr>
          <a:xfrm>
            <a:off x="4567930" y="1787450"/>
            <a:ext cx="4211156" cy="4737152"/>
          </a:xfrm>
        </p:spPr>
        <p:txBody>
          <a:bodyPr anchor="ctr">
            <a:normAutofit lnSpcReduction="10000"/>
          </a:bodyPr>
          <a:lstStyle/>
          <a:p>
            <a:pPr marL="0" indent="0">
              <a:lnSpc>
                <a:spcPct val="90000"/>
              </a:lnSpc>
              <a:buNone/>
            </a:pPr>
            <a:r>
              <a:rPr lang="en-US" dirty="0">
                <a:solidFill>
                  <a:srgbClr val="000000"/>
                </a:solidFill>
              </a:rPr>
              <a:t>Dr. Gregory H. Stanton, Founding President of Genocide Watch, uses the Ten Stages of Genocide to describe and explain the genocidal process.</a:t>
            </a:r>
            <a:br>
              <a:rPr lang="en-US" dirty="0">
                <a:solidFill>
                  <a:srgbClr val="000000"/>
                </a:solidFill>
              </a:rPr>
            </a:br>
            <a:br>
              <a:rPr lang="en-US" dirty="0">
                <a:solidFill>
                  <a:srgbClr val="000000"/>
                </a:solidFill>
              </a:rPr>
            </a:br>
            <a:r>
              <a:rPr lang="en-US" dirty="0">
                <a:solidFill>
                  <a:srgbClr val="000000"/>
                </a:solidFill>
              </a:rPr>
              <a:t>The stages are:</a:t>
            </a:r>
            <a:br>
              <a:rPr lang="en-US" dirty="0">
                <a:solidFill>
                  <a:srgbClr val="000000"/>
                </a:solidFill>
              </a:rPr>
            </a:br>
            <a:br>
              <a:rPr lang="en-US" dirty="0">
                <a:solidFill>
                  <a:srgbClr val="000000"/>
                </a:solidFill>
              </a:rPr>
            </a:br>
            <a:r>
              <a:rPr lang="en-US" dirty="0">
                <a:solidFill>
                  <a:srgbClr val="000000"/>
                </a:solidFill>
              </a:rPr>
              <a:t>1. Classification</a:t>
            </a:r>
            <a:br>
              <a:rPr lang="en-US" dirty="0">
                <a:solidFill>
                  <a:srgbClr val="000000"/>
                </a:solidFill>
              </a:rPr>
            </a:br>
            <a:r>
              <a:rPr lang="en-US" dirty="0">
                <a:solidFill>
                  <a:srgbClr val="000000"/>
                </a:solidFill>
              </a:rPr>
              <a:t>2. Symbolization</a:t>
            </a:r>
            <a:br>
              <a:rPr lang="en-US" dirty="0">
                <a:solidFill>
                  <a:srgbClr val="000000"/>
                </a:solidFill>
              </a:rPr>
            </a:br>
            <a:r>
              <a:rPr lang="en-US" dirty="0">
                <a:solidFill>
                  <a:srgbClr val="000000"/>
                </a:solidFill>
              </a:rPr>
              <a:t>3. Discrimination</a:t>
            </a:r>
            <a:br>
              <a:rPr lang="en-US" dirty="0">
                <a:solidFill>
                  <a:srgbClr val="000000"/>
                </a:solidFill>
              </a:rPr>
            </a:br>
            <a:r>
              <a:rPr lang="en-US" dirty="0">
                <a:solidFill>
                  <a:srgbClr val="000000"/>
                </a:solidFill>
              </a:rPr>
              <a:t>4. Dehumanization</a:t>
            </a:r>
            <a:br>
              <a:rPr lang="en-US" dirty="0">
                <a:solidFill>
                  <a:srgbClr val="000000"/>
                </a:solidFill>
              </a:rPr>
            </a:br>
            <a:r>
              <a:rPr lang="en-US" dirty="0">
                <a:solidFill>
                  <a:srgbClr val="000000"/>
                </a:solidFill>
              </a:rPr>
              <a:t>5. Organization</a:t>
            </a:r>
            <a:br>
              <a:rPr lang="en-US" dirty="0">
                <a:solidFill>
                  <a:srgbClr val="000000"/>
                </a:solidFill>
              </a:rPr>
            </a:br>
            <a:r>
              <a:rPr lang="en-US" dirty="0">
                <a:solidFill>
                  <a:srgbClr val="000000"/>
                </a:solidFill>
              </a:rPr>
              <a:t>6. Polarization</a:t>
            </a:r>
            <a:br>
              <a:rPr lang="en-US" dirty="0">
                <a:solidFill>
                  <a:srgbClr val="000000"/>
                </a:solidFill>
              </a:rPr>
            </a:br>
            <a:r>
              <a:rPr lang="en-US" dirty="0">
                <a:solidFill>
                  <a:srgbClr val="000000"/>
                </a:solidFill>
              </a:rPr>
              <a:t>7. Preparation</a:t>
            </a:r>
            <a:br>
              <a:rPr lang="en-US" dirty="0">
                <a:solidFill>
                  <a:srgbClr val="000000"/>
                </a:solidFill>
              </a:rPr>
            </a:br>
            <a:r>
              <a:rPr lang="en-US" dirty="0">
                <a:solidFill>
                  <a:srgbClr val="000000"/>
                </a:solidFill>
              </a:rPr>
              <a:t>8. Persecution</a:t>
            </a:r>
            <a:br>
              <a:rPr lang="en-US" dirty="0">
                <a:solidFill>
                  <a:srgbClr val="000000"/>
                </a:solidFill>
              </a:rPr>
            </a:br>
            <a:r>
              <a:rPr lang="en-US" dirty="0">
                <a:solidFill>
                  <a:srgbClr val="000000"/>
                </a:solidFill>
              </a:rPr>
              <a:t>9. Extermination</a:t>
            </a:r>
            <a:br>
              <a:rPr lang="en-US" dirty="0">
                <a:solidFill>
                  <a:srgbClr val="000000"/>
                </a:solidFill>
              </a:rPr>
            </a:br>
            <a:r>
              <a:rPr lang="en-US" dirty="0">
                <a:solidFill>
                  <a:srgbClr val="000000"/>
                </a:solidFill>
              </a:rPr>
              <a:t>10. Denial</a:t>
            </a:r>
            <a:br>
              <a:rPr lang="en-US" dirty="0">
                <a:solidFill>
                  <a:srgbClr val="000000"/>
                </a:solidFill>
              </a:rPr>
            </a:br>
            <a:br>
              <a:rPr lang="en-US" dirty="0">
                <a:solidFill>
                  <a:srgbClr val="000000"/>
                </a:solidFill>
              </a:rPr>
            </a:br>
            <a:r>
              <a:rPr lang="en-US" dirty="0">
                <a:solidFill>
                  <a:srgbClr val="000000"/>
                </a:solidFill>
              </a:rPr>
              <a:t>The alarming situation in Nigeria has advanced to </a:t>
            </a:r>
            <a:r>
              <a:rPr lang="en-US" b="1" dirty="0">
                <a:solidFill>
                  <a:srgbClr val="000000"/>
                </a:solidFill>
              </a:rPr>
              <a:t>Stage 9: Extermination</a:t>
            </a:r>
            <a:r>
              <a:rPr lang="en-US" dirty="0">
                <a:solidFill>
                  <a:srgbClr val="000000"/>
                </a:solidFill>
              </a:rPr>
              <a:t>, due to a systematic campaign of violence by armed Islamist groups against civilians across Nigeria, with a particular targeting of Christians.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t>Conclusion and Recommendations</a:t>
            </a:r>
          </a:p>
        </p:txBody>
      </p:sp>
      <p:sp>
        <p:nvSpPr>
          <p:cNvPr id="3" name="Content Placeholder 2"/>
          <p:cNvSpPr>
            <a:spLocks noGrp="1"/>
          </p:cNvSpPr>
          <p:nvPr>
            <p:ph idx="1"/>
          </p:nvPr>
        </p:nvSpPr>
        <p:spPr>
          <a:xfrm>
            <a:off x="3724073" y="2438400"/>
            <a:ext cx="4939867" cy="3785419"/>
          </a:xfrm>
        </p:spPr>
        <p:txBody>
          <a:bodyPr>
            <a:normAutofit/>
          </a:bodyPr>
          <a:lstStyle/>
          <a:p>
            <a:pPr marL="0" indent="0">
              <a:lnSpc>
                <a:spcPct val="90000"/>
              </a:lnSpc>
              <a:buNone/>
            </a:pPr>
            <a:r>
              <a:rPr lang="en-US" sz="1400" dirty="0"/>
              <a:t>To prevent further genocidal massacres by Boko Haram and its ideological affiliates in Nigeria and beyond, Genocide Watch recommends that:</a:t>
            </a:r>
            <a:br>
              <a:rPr lang="en-US" sz="1400" dirty="0"/>
            </a:br>
            <a:endParaRPr lang="en-US" sz="1400" dirty="0"/>
          </a:p>
          <a:p>
            <a:pPr>
              <a:lnSpc>
                <a:spcPct val="90000"/>
              </a:lnSpc>
            </a:pPr>
            <a:r>
              <a:rPr lang="en-US" sz="1400" dirty="0"/>
              <a:t>The US appoints a Special Envoy to investigate the ongoing genocide in Nigeria, both by Boko Haram and ideologically affiliated Fulani jihadists</a:t>
            </a:r>
            <a:br>
              <a:rPr lang="en-US" sz="1400" dirty="0"/>
            </a:br>
            <a:endParaRPr lang="en-US" sz="1400" dirty="0"/>
          </a:p>
          <a:p>
            <a:pPr>
              <a:lnSpc>
                <a:spcPct val="90000"/>
              </a:lnSpc>
            </a:pPr>
            <a:r>
              <a:rPr lang="en-US" sz="1400" dirty="0"/>
              <a:t>The Nigerian government intensifies its efforts to combat Boko Haram and other affiliated groups, both militarily and through addressing the systemic issues that allowed these groups to take root, while ensuring that they do not commit atrocities themselves</a:t>
            </a:r>
            <a:br>
              <a:rPr lang="en-US" sz="1400" dirty="0"/>
            </a:br>
            <a:endParaRPr lang="en-US" sz="1400" dirty="0"/>
          </a:p>
          <a:p>
            <a:pPr>
              <a:lnSpc>
                <a:spcPct val="90000"/>
              </a:lnSpc>
            </a:pPr>
            <a:r>
              <a:rPr lang="en-US" sz="1400" dirty="0"/>
              <a:t>Civil society receives training on documentation of atrocities to help build a case against the perpetrators</a:t>
            </a:r>
          </a:p>
        </p:txBody>
      </p:sp>
      <p:pic>
        <p:nvPicPr>
          <p:cNvPr id="4" name="Picture 3" descr="70579b1c0ee400ebeefde70c50f915dc">
            <a:extLst>
              <a:ext uri="{FF2B5EF4-FFF2-40B4-BE49-F238E27FC236}">
                <a16:creationId xmlns:a16="http://schemas.microsoft.com/office/drawing/2014/main" id="{92220945-0477-A340-B2C8-0025842AB77B}"/>
              </a:ext>
            </a:extLst>
          </p:cNvPr>
          <p:cNvPicPr>
            <a:picLocks noChangeAspect="1"/>
          </p:cNvPicPr>
          <p:nvPr/>
        </p:nvPicPr>
        <p:blipFill rotWithShape="1">
          <a:blip r:embed="rId2"/>
          <a:srcRect l="32456" r="33705" b="-1"/>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89544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r>
              <a:rPr lang="en-US" sz="3000"/>
              <a:t>Summary of Boko Haram Insurgency</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lnSpc>
                <a:spcPct val="90000"/>
              </a:lnSpc>
              <a:buNone/>
            </a:pPr>
            <a:r>
              <a:rPr lang="en-US" sz="1200" dirty="0"/>
              <a:t>Dec 2008 to Dec 2013</a:t>
            </a:r>
          </a:p>
          <a:p>
            <a:pPr marL="0" indent="0">
              <a:lnSpc>
                <a:spcPct val="90000"/>
              </a:lnSpc>
              <a:buNone/>
            </a:pPr>
            <a:endParaRPr lang="en-US" sz="1200" dirty="0"/>
          </a:p>
          <a:p>
            <a:pPr marL="0" indent="0">
              <a:lnSpc>
                <a:spcPct val="90000"/>
              </a:lnSpc>
              <a:buNone/>
            </a:pPr>
            <a:r>
              <a:rPr lang="en-US" sz="1200" dirty="0"/>
              <a:t>Boko Haram’s anti-government campaign intensified its violence following the 2009 death of its leader, Mohammed Yusuf. At the time, Boko Haram violence was predominantly aimed at security forces. Many civilians were not afraid of Boko Haram, as it did not directly target people who had not antagonized it. It was even able to generate some public support in opposition to an unpopular government within the target region. </a:t>
            </a:r>
            <a:br>
              <a:rPr lang="en-US" sz="1200" dirty="0"/>
            </a:br>
            <a:br>
              <a:rPr lang="en-US" sz="1200" dirty="0"/>
            </a:br>
            <a:r>
              <a:rPr lang="en-US" sz="1200" dirty="0"/>
              <a:t>Over time, violence escalated, and the group’s definition of "legitimate" targets expanded substantially.</a:t>
            </a:r>
          </a:p>
        </p:txBody>
      </p:sp>
      <p:pic>
        <p:nvPicPr>
          <p:cNvPr id="4" name="Picture 3" descr="cf26f1cc4eb00e13447e9855a99e1589">
            <a:extLst>
              <a:ext uri="{FF2B5EF4-FFF2-40B4-BE49-F238E27FC236}">
                <a16:creationId xmlns:a16="http://schemas.microsoft.com/office/drawing/2014/main" id="{3288A46E-E215-804D-B36D-DCE213DCA4AB}"/>
              </a:ext>
            </a:extLst>
          </p:cNvPr>
          <p:cNvPicPr>
            <a:picLocks noChangeAspect="1"/>
          </p:cNvPicPr>
          <p:nvPr/>
        </p:nvPicPr>
        <p:blipFill rotWithShape="1">
          <a:blip r:embed="rId2"/>
          <a:srcRect l="18464" r="31660" b="-1"/>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t>Recruitment in the Lake Chad Region</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1700" dirty="0"/>
              <a:t>2009 </a:t>
            </a:r>
          </a:p>
          <a:p>
            <a:pPr marL="0" indent="0">
              <a:buNone/>
            </a:pPr>
            <a:endParaRPr lang="en-US" sz="1700" dirty="0"/>
          </a:p>
          <a:p>
            <a:pPr marL="0" indent="0">
              <a:buNone/>
            </a:pPr>
            <a:r>
              <a:rPr lang="en-US" sz="1700" dirty="0"/>
              <a:t>The Lake Chad region is in many ways uniquely vulnerable to the spread of jihadism. Since the 1960s, Lake Chad has shrunk by 90% as a result of climate change-induced desertification. Of the 20-30 million people who relied on the lake to survive, as many as half are now faced with imminent famine and rely on humanitarian assistance to survive. This instability in the region has proven to be highly conducive to Boko Haram's recruitment efforts.</a:t>
            </a:r>
          </a:p>
        </p:txBody>
      </p:sp>
      <p:pic>
        <p:nvPicPr>
          <p:cNvPr id="4" name="Picture 3" descr="7d4061fa59bfda906902cd21b6925714">
            <a:extLst>
              <a:ext uri="{FF2B5EF4-FFF2-40B4-BE49-F238E27FC236}">
                <a16:creationId xmlns:a16="http://schemas.microsoft.com/office/drawing/2014/main" id="{ED63312F-A215-DF4A-958C-F163613C2D78}"/>
              </a:ext>
            </a:extLst>
          </p:cNvPr>
          <p:cNvPicPr>
            <a:picLocks noChangeAspect="1"/>
          </p:cNvPicPr>
          <p:nvPr/>
        </p:nvPicPr>
        <p:blipFill rotWithShape="1">
          <a:blip r:embed="rId2"/>
          <a:srcRect l="8424" r="5287"/>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ADE8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84B5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Humanitarian Consequences of Boko Haram's Insurgency</a:t>
            </a:r>
          </a:p>
        </p:txBody>
      </p:sp>
      <p:pic>
        <p:nvPicPr>
          <p:cNvPr id="4" name="Picture 3" descr="366aa4807fc918dac6ae85c37ce7f619">
            <a:extLst>
              <a:ext uri="{FF2B5EF4-FFF2-40B4-BE49-F238E27FC236}">
                <a16:creationId xmlns:a16="http://schemas.microsoft.com/office/drawing/2014/main" id="{BDE1FD8F-3B8B-D64D-B4D6-E0E32805A753}"/>
              </a:ext>
            </a:extLst>
          </p:cNvPr>
          <p:cNvPicPr>
            <a:picLocks noChangeAspect="1"/>
          </p:cNvPicPr>
          <p:nvPr/>
        </p:nvPicPr>
        <p:blipFill rotWithShape="1">
          <a:blip r:embed="rId2"/>
          <a:srcRect l="10847" r="16656"/>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400" dirty="0">
                <a:solidFill>
                  <a:srgbClr val="FFFFFF"/>
                </a:solidFill>
              </a:rPr>
              <a:t>2009 to 2020</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As a result of the ongoing violence in Nigeria, more than 7.7 million Nigerians are now in need of protection and humanitarian assistance. Millions of Nigerians are currently displaced and malnutrition, food insecurity, and gender-based violence are rampant. The widespread insecurity further aids the jihadist cause, who are better able to recruit from these severely underserved populations.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Boko Haram's Goals</a:t>
            </a:r>
          </a:p>
        </p:txBody>
      </p:sp>
      <p:sp>
        <p:nvSpPr>
          <p:cNvPr id="3" name="Content Placeholder 2"/>
          <p:cNvSpPr>
            <a:spLocks noGrp="1"/>
          </p:cNvSpPr>
          <p:nvPr>
            <p:ph idx="1"/>
          </p:nvPr>
        </p:nvSpPr>
        <p:spPr>
          <a:xfrm>
            <a:off x="1068678" y="2494450"/>
            <a:ext cx="3040158" cy="3563159"/>
          </a:xfrm>
        </p:spPr>
        <p:txBody>
          <a:bodyPr>
            <a:normAutofit/>
          </a:bodyPr>
          <a:lstStyle/>
          <a:p>
            <a:pPr marL="0" indent="0">
              <a:lnSpc>
                <a:spcPct val="90000"/>
              </a:lnSpc>
              <a:buNone/>
            </a:pPr>
            <a:r>
              <a:rPr lang="en-US" sz="1500" dirty="0"/>
              <a:t>2009</a:t>
            </a:r>
          </a:p>
          <a:p>
            <a:pPr marL="0" indent="0">
              <a:lnSpc>
                <a:spcPct val="90000"/>
              </a:lnSpc>
              <a:buNone/>
            </a:pPr>
            <a:endParaRPr lang="en-US" sz="1500" dirty="0"/>
          </a:p>
          <a:p>
            <a:pPr marL="0" indent="0">
              <a:lnSpc>
                <a:spcPct val="90000"/>
              </a:lnSpc>
              <a:buNone/>
            </a:pPr>
            <a:r>
              <a:rPr lang="en-US" sz="1500" dirty="0"/>
              <a:t>Boko Haram's central mission is to violently oppose the Westernization and secularization of Nigeria. In order to actualize this goal, Boko Haram has imposed a strict </a:t>
            </a:r>
            <a:r>
              <a:rPr lang="en-US" sz="1500" dirty="0" err="1"/>
              <a:t>Shari'a</a:t>
            </a:r>
            <a:r>
              <a:rPr lang="en-US" sz="1500" dirty="0"/>
              <a:t>-based system of local governance, attacked government soldiers, officials, and institutions, and targeted Christians and Muslims that they perceive to be "non-believers". Some of Boko Haram's most heinous attacks have targeted churches.</a:t>
            </a:r>
          </a:p>
        </p:txBody>
      </p:sp>
      <p:pic>
        <p:nvPicPr>
          <p:cNvPr id="4" name="Picture 3" descr="f1d42b97e22214d681f31a7d48800b63">
            <a:extLst>
              <a:ext uri="{FF2B5EF4-FFF2-40B4-BE49-F238E27FC236}">
                <a16:creationId xmlns:a16="http://schemas.microsoft.com/office/drawing/2014/main" id="{6337650A-5DB8-A242-8FEE-033539438ACA}"/>
              </a:ext>
            </a:extLst>
          </p:cNvPr>
          <p:cNvPicPr>
            <a:picLocks noChangeAspect="1"/>
          </p:cNvPicPr>
          <p:nvPr/>
        </p:nvPicPr>
        <p:blipFill rotWithShape="1">
          <a:blip r:embed="rId2"/>
          <a:srcRect l="24478" r="9539" b="-2"/>
          <a:stretch/>
        </p:blipFill>
        <p:spPr>
          <a:xfrm>
            <a:off x="4574169" y="2492376"/>
            <a:ext cx="3601803" cy="35633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2200"/>
              <a:t>Impact of Boko Harm's Insurgency in Nigeria and the Lake Chad Region</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marL="0" indent="0">
              <a:buNone/>
            </a:pPr>
            <a:r>
              <a:rPr lang="en-US" sz="1700" dirty="0"/>
              <a:t>2009</a:t>
            </a:r>
          </a:p>
          <a:p>
            <a:pPr marL="0" indent="0">
              <a:buNone/>
            </a:pPr>
            <a:endParaRPr lang="en-US" sz="1700" dirty="0"/>
          </a:p>
          <a:p>
            <a:pPr marL="0" indent="0">
              <a:buNone/>
            </a:pPr>
            <a:r>
              <a:rPr lang="en-US" sz="1700" dirty="0"/>
              <a:t>Boko Haram quickly became a ubiquitous presence in northeast Nigeria and the surrounding Lake Chad region. In 2015, the group received dubious recognition as the world's deadliest terrorist group, with the majority of attacks taking place in this region. Boko Haram has killed more than 27,000 people across Nigeria, Cameroon, Niger, and Chad.</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bab516c2e9e86ebcae5fcfbafa80839">
            <a:extLst>
              <a:ext uri="{FF2B5EF4-FFF2-40B4-BE49-F238E27FC236}">
                <a16:creationId xmlns:a16="http://schemas.microsoft.com/office/drawing/2014/main" id="{A773057D-09D6-BF4A-B0CC-B211D40E80AC}"/>
              </a:ext>
            </a:extLst>
          </p:cNvPr>
          <p:cNvPicPr>
            <a:picLocks noChangeAspect="1"/>
          </p:cNvPicPr>
          <p:nvPr/>
        </p:nvPicPr>
        <p:blipFill rotWithShape="1">
          <a:blip r:embed="rId2"/>
          <a:srcRect r="-4" b="150"/>
          <a:stretch/>
        </p:blipFill>
        <p:spPr>
          <a:xfrm>
            <a:off x="4483341" y="799352"/>
            <a:ext cx="4069057" cy="525929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4ef87728ac21e4f9acad520f2043858e">
            <a:extLst>
              <a:ext uri="{FF2B5EF4-FFF2-40B4-BE49-F238E27FC236}">
                <a16:creationId xmlns:a16="http://schemas.microsoft.com/office/drawing/2014/main" id="{4529E663-36BC-A14C-86CF-5EFA38A04F84}"/>
              </a:ext>
            </a:extLst>
          </p:cNvPr>
          <p:cNvPicPr>
            <a:picLocks noChangeAspect="1"/>
          </p:cNvPicPr>
          <p:nvPr/>
        </p:nvPicPr>
        <p:blipFill rotWithShape="1">
          <a:blip r:embed="rId2">
            <a:alphaModFix amt="35000"/>
          </a:blip>
          <a:srcRect r="25000"/>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Outbreak of Violence in Bauchi</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700" dirty="0">
                <a:solidFill>
                  <a:srgbClr val="FFFFFF"/>
                </a:solidFill>
              </a:rPr>
              <a:t>Jul 25, 2009 </a:t>
            </a:r>
          </a:p>
          <a:p>
            <a:pPr marL="0" indent="0">
              <a:buNone/>
            </a:pPr>
            <a:endParaRPr lang="en-US" sz="1700" dirty="0">
              <a:solidFill>
                <a:srgbClr val="FFFFFF"/>
              </a:solidFill>
            </a:endParaRPr>
          </a:p>
          <a:p>
            <a:pPr marL="0" indent="0">
              <a:buNone/>
            </a:pPr>
            <a:r>
              <a:rPr lang="en-US" sz="1700" dirty="0">
                <a:solidFill>
                  <a:srgbClr val="FFFFFF"/>
                </a:solidFill>
              </a:rPr>
              <a:t>Following the arrests of several leaders of the group, Boko Haram members attacked and burned down a police station in Bauchi. The military and police responded by raiding neighborhoods. Fifty people were killed and 200 were taken into police custody.</a:t>
            </a:r>
          </a:p>
        </p:txBody>
      </p:sp>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8">
            <a:extLst>
              <a:ext uri="{FF2B5EF4-FFF2-40B4-BE49-F238E27FC236}">
                <a16:creationId xmlns:a16="http://schemas.microsoft.com/office/drawing/2014/main" id="{ECE1DA53-9811-4831-9BFB-3E8658F08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552906"/>
            <a:ext cx="3872168" cy="1674904"/>
          </a:xfrm>
        </p:spPr>
        <p:txBody>
          <a:bodyPr anchor="ctr">
            <a:normAutofit/>
          </a:bodyPr>
          <a:lstStyle/>
          <a:p>
            <a:r>
              <a:rPr lang="en-US" sz="3500"/>
              <a:t>2009 Uprising</a:t>
            </a:r>
          </a:p>
        </p:txBody>
      </p:sp>
      <p:sp>
        <p:nvSpPr>
          <p:cNvPr id="3" name="Content Placeholder 2"/>
          <p:cNvSpPr>
            <a:spLocks noGrp="1"/>
          </p:cNvSpPr>
          <p:nvPr>
            <p:ph idx="1"/>
          </p:nvPr>
        </p:nvSpPr>
        <p:spPr>
          <a:xfrm>
            <a:off x="4643182" y="552906"/>
            <a:ext cx="3744680" cy="1674905"/>
          </a:xfrm>
        </p:spPr>
        <p:txBody>
          <a:bodyPr anchor="ctr">
            <a:normAutofit/>
          </a:bodyPr>
          <a:lstStyle/>
          <a:p>
            <a:pPr marL="0" indent="0">
              <a:lnSpc>
                <a:spcPct val="90000"/>
              </a:lnSpc>
              <a:buNone/>
            </a:pPr>
            <a:r>
              <a:rPr lang="en-US" sz="1400" dirty="0"/>
              <a:t>Jul 25, 2009 to Jul 30, 2009</a:t>
            </a:r>
          </a:p>
          <a:p>
            <a:pPr marL="0" indent="0">
              <a:lnSpc>
                <a:spcPct val="90000"/>
              </a:lnSpc>
              <a:buNone/>
            </a:pPr>
            <a:endParaRPr lang="en-US" sz="1400" dirty="0"/>
          </a:p>
          <a:p>
            <a:pPr marL="0" indent="0">
              <a:lnSpc>
                <a:spcPct val="90000"/>
              </a:lnSpc>
              <a:buNone/>
            </a:pPr>
            <a:r>
              <a:rPr lang="en-US" sz="1400" dirty="0"/>
              <a:t>The growing friction between the group and the security forces reached its climax in July 2009. Over five days, attacks perpetrated by both sides left more than 800 people dead in </a:t>
            </a:r>
            <a:r>
              <a:rPr lang="en-US" sz="1400" dirty="0" err="1"/>
              <a:t>Borno</a:t>
            </a:r>
            <a:r>
              <a:rPr lang="en-US" sz="1400" dirty="0"/>
              <a:t>, Bauchi, Yobe, and Kano states.</a:t>
            </a:r>
          </a:p>
        </p:txBody>
      </p:sp>
      <p:pic>
        <p:nvPicPr>
          <p:cNvPr id="4" name="Picture 3" descr="0e549af2d4a416bfe80b4f1f90b29a5a">
            <a:extLst>
              <a:ext uri="{FF2B5EF4-FFF2-40B4-BE49-F238E27FC236}">
                <a16:creationId xmlns:a16="http://schemas.microsoft.com/office/drawing/2014/main" id="{D4FB0088-27BC-6148-AE44-96A14AC87D15}"/>
              </a:ext>
            </a:extLst>
          </p:cNvPr>
          <p:cNvPicPr>
            <a:picLocks noChangeAspect="1"/>
          </p:cNvPicPr>
          <p:nvPr/>
        </p:nvPicPr>
        <p:blipFill rotWithShape="1">
          <a:blip r:embed="rId2"/>
          <a:srcRect t="2851" r="1" b="6620"/>
          <a:stretch/>
        </p:blipFill>
        <p:spPr>
          <a:xfrm>
            <a:off x="137160" y="2405149"/>
            <a:ext cx="8875871" cy="427881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B5F3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Military Intervention </a:t>
            </a:r>
          </a:p>
        </p:txBody>
      </p:sp>
      <p:pic>
        <p:nvPicPr>
          <p:cNvPr id="4" name="Picture 3" descr="02463233ec68edd52d33a672045ad6d2">
            <a:extLst>
              <a:ext uri="{FF2B5EF4-FFF2-40B4-BE49-F238E27FC236}">
                <a16:creationId xmlns:a16="http://schemas.microsoft.com/office/drawing/2014/main" id="{5E775B49-979B-3047-8FCA-6B8DAA06141F}"/>
              </a:ext>
            </a:extLst>
          </p:cNvPr>
          <p:cNvPicPr>
            <a:picLocks noChangeAspect="1"/>
          </p:cNvPicPr>
          <p:nvPr/>
        </p:nvPicPr>
        <p:blipFill rotWithShape="1">
          <a:blip r:embed="rId2"/>
          <a:srcRect l="9743" r="17760"/>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700" dirty="0">
                <a:solidFill>
                  <a:srgbClr val="FFFFFF"/>
                </a:solidFill>
              </a:rPr>
              <a:t>Jul 26, 2009</a:t>
            </a:r>
          </a:p>
          <a:p>
            <a:pPr marL="0" indent="0">
              <a:lnSpc>
                <a:spcPct val="90000"/>
              </a:lnSpc>
              <a:buNone/>
            </a:pPr>
            <a:endParaRPr lang="en-US" sz="1700" dirty="0">
              <a:solidFill>
                <a:srgbClr val="FFFFFF"/>
              </a:solidFill>
            </a:endParaRPr>
          </a:p>
          <a:p>
            <a:pPr marL="0" indent="0">
              <a:lnSpc>
                <a:spcPct val="90000"/>
              </a:lnSpc>
              <a:buNone/>
            </a:pPr>
            <a:r>
              <a:rPr lang="en-US" sz="1700" dirty="0">
                <a:solidFill>
                  <a:srgbClr val="FFFFFF"/>
                </a:solidFill>
              </a:rPr>
              <a:t>Yusuf’s followers launched coordinated attacks on Maiduguri streets. They controlled large parts of the city, but the military intervened, killing dozens of the group’s members.</a:t>
            </a:r>
            <a:br>
              <a:rPr lang="en-US" sz="1700" dirty="0">
                <a:solidFill>
                  <a:srgbClr val="FFFFFF"/>
                </a:solidFill>
              </a:rPr>
            </a:br>
            <a:br>
              <a:rPr lang="en-US" sz="1700" dirty="0">
                <a:solidFill>
                  <a:srgbClr val="FFFFFF"/>
                </a:solidFill>
              </a:rPr>
            </a:br>
            <a:r>
              <a:rPr lang="en-US" sz="1700" dirty="0">
                <a:solidFill>
                  <a:srgbClr val="FFFFFF"/>
                </a:solidFill>
              </a:rPr>
              <a:t>Security forces captured Mohammed Yusuf and he was reportedly killed in police detention.  After this incident, Boko Haram appeared to disband.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894027"/>
            <a:ext cx="2620771" cy="4782873"/>
          </a:xfrm>
        </p:spPr>
        <p:txBody>
          <a:bodyPr>
            <a:normAutofit/>
          </a:bodyPr>
          <a:lstStyle/>
          <a:p>
            <a:pPr algn="r"/>
            <a:r>
              <a:rPr lang="en-US">
                <a:solidFill>
                  <a:schemeClr val="bg1"/>
                </a:solidFill>
              </a:rPr>
              <a:t>Violence Escalates Across the Country</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4" y="894027"/>
            <a:ext cx="4783326" cy="4782873"/>
          </a:xfrm>
        </p:spPr>
        <p:txBody>
          <a:bodyPr anchor="ctr">
            <a:normAutofit/>
          </a:bodyPr>
          <a:lstStyle/>
          <a:p>
            <a:pPr marL="0" indent="0">
              <a:buNone/>
            </a:pPr>
            <a:r>
              <a:rPr lang="en-US" sz="2100" dirty="0">
                <a:solidFill>
                  <a:schemeClr val="bg1"/>
                </a:solidFill>
              </a:rPr>
              <a:t>Jul 26, 2009 to Jul 29, 2009</a:t>
            </a:r>
          </a:p>
          <a:p>
            <a:pPr marL="0" indent="0">
              <a:buNone/>
            </a:pPr>
            <a:endParaRPr lang="en-US" sz="2100" dirty="0">
              <a:solidFill>
                <a:schemeClr val="bg1"/>
              </a:solidFill>
            </a:endParaRPr>
          </a:p>
          <a:p>
            <a:pPr marL="0" indent="0">
              <a:buNone/>
            </a:pPr>
            <a:r>
              <a:rPr lang="en-US" sz="2100" dirty="0">
                <a:solidFill>
                  <a:schemeClr val="bg1"/>
                </a:solidFill>
              </a:rPr>
              <a:t>The events led to coordinated, deadly attacks launched by Yusuf’s followers on Maiduguri streets. Police headquarters, homes of police officers, and churches were targeted. The main prison was raided, freeing inmates and killing guards. Boko Haram controlled large parts of the city, but the military intervened with tanks and troops, killing dozens of the group’s members.</a:t>
            </a:r>
          </a:p>
        </p:txBody>
      </p:sp>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760"/>
            <a:ext cx="7886700" cy="1325563"/>
          </a:xfrm>
        </p:spPr>
        <p:txBody>
          <a:bodyPr>
            <a:normAutofit/>
          </a:bodyPr>
          <a:lstStyle/>
          <a:p>
            <a:r>
              <a:rPr lang="en-US">
                <a:solidFill>
                  <a:schemeClr val="bg1"/>
                </a:solidFill>
              </a:rPr>
              <a:t>Spread of Islam in Northern Nigeria</a:t>
            </a:r>
          </a:p>
        </p:txBody>
      </p:sp>
      <p:sp>
        <p:nvSpPr>
          <p:cNvPr id="3" name="Content Placeholder 2"/>
          <p:cNvSpPr>
            <a:spLocks noGrp="1"/>
          </p:cNvSpPr>
          <p:nvPr>
            <p:ph idx="1"/>
          </p:nvPr>
        </p:nvSpPr>
        <p:spPr>
          <a:xfrm>
            <a:off x="630936" y="2276857"/>
            <a:ext cx="3761613" cy="3900106"/>
          </a:xfrm>
        </p:spPr>
        <p:txBody>
          <a:bodyPr anchor="ctr">
            <a:normAutofit/>
          </a:bodyPr>
          <a:lstStyle/>
          <a:p>
            <a:pPr marL="0" indent="0">
              <a:lnSpc>
                <a:spcPct val="90000"/>
              </a:lnSpc>
              <a:buNone/>
            </a:pPr>
            <a:r>
              <a:rPr lang="en-US" sz="1800" dirty="0"/>
              <a:t>1804 to 2020</a:t>
            </a:r>
          </a:p>
          <a:p>
            <a:pPr marL="0" indent="0">
              <a:lnSpc>
                <a:spcPct val="90000"/>
              </a:lnSpc>
              <a:buNone/>
            </a:pPr>
            <a:endParaRPr lang="en-US" sz="1800" dirty="0"/>
          </a:p>
          <a:p>
            <a:pPr marL="0" indent="0">
              <a:lnSpc>
                <a:spcPct val="90000"/>
              </a:lnSpc>
              <a:buNone/>
            </a:pPr>
            <a:r>
              <a:rPr lang="en-US" sz="1800" dirty="0"/>
              <a:t>Islam in Nigeria dates back to the 11th century when it was primarily adopted in the northeast of the country. In 1804, a Fulani scholar Uthman dan Fodio launched a jihad, further spreading Islam across Nigeria and creating the Sokoto Caliphate in 1812. The creation of the Caliphate involved the conversion and incorporation of other ethnic groups, including the Hausa people.</a:t>
            </a:r>
          </a:p>
        </p:txBody>
      </p:sp>
      <p:pic>
        <p:nvPicPr>
          <p:cNvPr id="4" name="Picture 3" descr="4492e1bbba94cc24cdc3ff5a2b4d6136">
            <a:extLst>
              <a:ext uri="{FF2B5EF4-FFF2-40B4-BE49-F238E27FC236}">
                <a16:creationId xmlns:a16="http://schemas.microsoft.com/office/drawing/2014/main" id="{4BA2BA2C-33DE-1144-8A9F-BF51994F9F76}"/>
              </a:ext>
            </a:extLst>
          </p:cNvPr>
          <p:cNvPicPr>
            <a:picLocks noChangeAspect="1"/>
          </p:cNvPicPr>
          <p:nvPr/>
        </p:nvPicPr>
        <p:blipFill rotWithShape="1">
          <a:blip r:embed="rId2"/>
          <a:srcRect t="2061" r="2" b="2"/>
          <a:stretch/>
        </p:blipFill>
        <p:spPr>
          <a:xfrm>
            <a:off x="4751452" y="2276857"/>
            <a:ext cx="3761613" cy="390010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Yusuf's Execution</a:t>
            </a:r>
          </a:p>
        </p:txBody>
      </p:sp>
      <p:sp>
        <p:nvSpPr>
          <p:cNvPr id="3" name="Content Placeholder 2"/>
          <p:cNvSpPr>
            <a:spLocks noGrp="1"/>
          </p:cNvSpPr>
          <p:nvPr>
            <p:ph idx="1"/>
          </p:nvPr>
        </p:nvSpPr>
        <p:spPr>
          <a:xfrm>
            <a:off x="1068678" y="2494450"/>
            <a:ext cx="3040158" cy="3563159"/>
          </a:xfrm>
        </p:spPr>
        <p:txBody>
          <a:bodyPr>
            <a:normAutofit/>
          </a:bodyPr>
          <a:lstStyle/>
          <a:p>
            <a:pPr marL="0" indent="0">
              <a:buNone/>
            </a:pPr>
            <a:r>
              <a:rPr lang="en-US" sz="2100" dirty="0"/>
              <a:t>Jul 29, 2009</a:t>
            </a:r>
          </a:p>
          <a:p>
            <a:pPr marL="0" indent="0">
              <a:buNone/>
            </a:pPr>
            <a:endParaRPr lang="en-US" sz="2100" dirty="0"/>
          </a:p>
          <a:p>
            <a:pPr marL="0" indent="0">
              <a:buNone/>
            </a:pPr>
            <a:r>
              <a:rPr lang="en-US" sz="2100" dirty="0"/>
              <a:t>After being captured by security forces, Mohammed Yusuf was reportedly killed in police detention.  After that incident, Boko Haram appeared to be disbanded.</a:t>
            </a:r>
          </a:p>
        </p:txBody>
      </p:sp>
      <p:pic>
        <p:nvPicPr>
          <p:cNvPr id="4" name="Picture 3" descr="2c9837336d49b94e98f262d9e1aa206b">
            <a:extLst>
              <a:ext uri="{FF2B5EF4-FFF2-40B4-BE49-F238E27FC236}">
                <a16:creationId xmlns:a16="http://schemas.microsoft.com/office/drawing/2014/main" id="{578A5D06-A56C-994B-B893-553D84813B24}"/>
              </a:ext>
            </a:extLst>
          </p:cNvPr>
          <p:cNvPicPr>
            <a:picLocks noChangeAspect="1"/>
          </p:cNvPicPr>
          <p:nvPr/>
        </p:nvPicPr>
        <p:blipFill rotWithShape="1">
          <a:blip r:embed="rId2"/>
          <a:srcRect l="14181" r="25170" b="-3"/>
          <a:stretch/>
        </p:blipFill>
        <p:spPr>
          <a:xfrm>
            <a:off x="4574169" y="2492376"/>
            <a:ext cx="3601803" cy="356337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e820b4542f48a18d0be5adea34364d8">
            <a:extLst>
              <a:ext uri="{FF2B5EF4-FFF2-40B4-BE49-F238E27FC236}">
                <a16:creationId xmlns:a16="http://schemas.microsoft.com/office/drawing/2014/main" id="{ECB38C12-DE9C-5648-BA7E-F55C857F7198}"/>
              </a:ext>
            </a:extLst>
          </p:cNvPr>
          <p:cNvPicPr>
            <a:picLocks noChangeAspect="1"/>
          </p:cNvPicPr>
          <p:nvPr/>
        </p:nvPicPr>
        <p:blipFill rotWithShape="1">
          <a:blip r:embed="rId2"/>
          <a:srcRect t="2693" r="-2" b="2866"/>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4a2314e2ef1eb5d463df88806c23c76c">
            <a:extLst>
              <a:ext uri="{FF2B5EF4-FFF2-40B4-BE49-F238E27FC236}">
                <a16:creationId xmlns:a16="http://schemas.microsoft.com/office/drawing/2014/main" id="{A0A7F09A-5A40-EB43-8C7E-34DD0603541F}"/>
              </a:ext>
            </a:extLst>
          </p:cNvPr>
          <p:cNvPicPr>
            <a:picLocks noChangeAspect="1"/>
          </p:cNvPicPr>
          <p:nvPr/>
        </p:nvPicPr>
        <p:blipFill rotWithShape="1">
          <a:blip r:embed="rId3"/>
          <a:srcRect t="8711" r="-2" b="16427"/>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336042" y="859536"/>
            <a:ext cx="3624601" cy="1243584"/>
          </a:xfrm>
        </p:spPr>
        <p:txBody>
          <a:bodyPr>
            <a:normAutofit/>
          </a:bodyPr>
          <a:lstStyle/>
          <a:p>
            <a:r>
              <a:rPr lang="en-US" sz="3000"/>
              <a:t>Borno State</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36042" y="2512611"/>
            <a:ext cx="3624602" cy="3664351"/>
          </a:xfrm>
        </p:spPr>
        <p:txBody>
          <a:bodyPr>
            <a:normAutofit/>
          </a:bodyPr>
          <a:lstStyle/>
          <a:p>
            <a:pPr marL="0" indent="0">
              <a:buNone/>
            </a:pPr>
            <a:r>
              <a:rPr lang="en-US" sz="1700" dirty="0"/>
              <a:t>2010</a:t>
            </a:r>
          </a:p>
          <a:p>
            <a:pPr marL="0" indent="0">
              <a:buNone/>
            </a:pPr>
            <a:endParaRPr lang="en-US" sz="1700" dirty="0"/>
          </a:p>
          <a:p>
            <a:pPr marL="0" indent="0">
              <a:buNone/>
            </a:pPr>
            <a:r>
              <a:rPr lang="en-US" sz="1700" dirty="0" err="1"/>
              <a:t>Borno</a:t>
            </a:r>
            <a:r>
              <a:rPr lang="en-US" sz="1700" dirty="0"/>
              <a:t> state in northeast Nigeria has served as Boko Haram's stronghold since its formation. In 2015, Boko Haram took control over </a:t>
            </a:r>
            <a:r>
              <a:rPr lang="en-US" sz="1700" dirty="0" err="1"/>
              <a:t>Borno</a:t>
            </a:r>
            <a:r>
              <a:rPr lang="en-US" sz="1700" dirty="0"/>
              <a:t> state and parts of the neighboring areas to establish a caliphate.  While Boko Haram lost much of its physical territory, the group continues to exert a commanding influence there, maintaining control through violence and fear.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8bdfae83db36b862e0b799c9fd40b6c">
            <a:extLst>
              <a:ext uri="{FF2B5EF4-FFF2-40B4-BE49-F238E27FC236}">
                <a16:creationId xmlns:a16="http://schemas.microsoft.com/office/drawing/2014/main" id="{AEDAE141-1F33-6542-8B53-56E6A7DC240E}"/>
              </a:ext>
            </a:extLst>
          </p:cNvPr>
          <p:cNvPicPr>
            <a:picLocks noChangeAspect="1"/>
          </p:cNvPicPr>
          <p:nvPr/>
        </p:nvPicPr>
        <p:blipFill rotWithShape="1">
          <a:blip r:embed="rId2"/>
          <a:srcRect l="18002" r="33084" b="9092"/>
          <a:stretch/>
        </p:blipFill>
        <p:spPr>
          <a:xfrm>
            <a:off x="2641851" y="10"/>
            <a:ext cx="6502149"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r>
              <a:rPr lang="en-US" sz="2400"/>
              <a:t>2010 Resurgence</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pPr marL="0" indent="0">
              <a:lnSpc>
                <a:spcPct val="90000"/>
              </a:lnSpc>
              <a:buNone/>
            </a:pPr>
            <a:r>
              <a:rPr lang="en-US" sz="1300" dirty="0"/>
              <a:t>Jun 2010</a:t>
            </a:r>
          </a:p>
          <a:p>
            <a:pPr marL="0" indent="0">
              <a:lnSpc>
                <a:spcPct val="90000"/>
              </a:lnSpc>
              <a:buNone/>
            </a:pPr>
            <a:endParaRPr lang="en-US" sz="1300" dirty="0"/>
          </a:p>
          <a:p>
            <a:pPr marL="0" indent="0">
              <a:lnSpc>
                <a:spcPct val="90000"/>
              </a:lnSpc>
              <a:buNone/>
            </a:pPr>
            <a:r>
              <a:rPr lang="en-US" sz="1300" dirty="0"/>
              <a:t>After a year of regrouping, Boko Haram emerged under the leadership of Abubakar Shekau with a more militant agenda and brutal tactics. Shekau vowed to exact revenge and declared the “holy war” against the Nigerian government and Christians. They launched their first attacks in the state of </a:t>
            </a:r>
            <a:r>
              <a:rPr lang="en-US" sz="1300" dirty="0" err="1"/>
              <a:t>Borno</a:t>
            </a:r>
            <a:r>
              <a:rPr lang="en-US" sz="1300" dirty="0"/>
              <a:t>.</a:t>
            </a:r>
            <a:br>
              <a:rPr lang="en-US" sz="1300" dirty="0"/>
            </a:br>
            <a:br>
              <a:rPr lang="en-US" sz="1300" dirty="0"/>
            </a:br>
            <a:r>
              <a:rPr lang="en-US" sz="1300" dirty="0"/>
              <a:t>Shekau had been mistakenly declared dead after July 2009 events.</a:t>
            </a:r>
          </a:p>
        </p:txBody>
      </p:sp>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4606047"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323928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876038" y="640263"/>
            <a:ext cx="3847338" cy="1344975"/>
          </a:xfrm>
        </p:spPr>
        <p:txBody>
          <a:bodyPr>
            <a:normAutofit/>
          </a:bodyPr>
          <a:lstStyle/>
          <a:p>
            <a:r>
              <a:rPr lang="en-US" sz="3500"/>
              <a:t>Bauchi Prison Break</a:t>
            </a:r>
          </a:p>
        </p:txBody>
      </p:sp>
      <p:pic>
        <p:nvPicPr>
          <p:cNvPr id="4" name="Picture 3" descr="0cc613cd132bd42280c3108b3d8c2b25">
            <a:extLst>
              <a:ext uri="{FF2B5EF4-FFF2-40B4-BE49-F238E27FC236}">
                <a16:creationId xmlns:a16="http://schemas.microsoft.com/office/drawing/2014/main" id="{2A2C1F4F-2E57-C146-8C8C-F9686550249C}"/>
              </a:ext>
            </a:extLst>
          </p:cNvPr>
          <p:cNvPicPr>
            <a:picLocks noChangeAspect="1"/>
          </p:cNvPicPr>
          <p:nvPr/>
        </p:nvPicPr>
        <p:blipFill rotWithShape="1">
          <a:blip r:embed="rId2"/>
          <a:srcRect l="17442" r="18477" b="-2"/>
          <a:stretch/>
        </p:blipFill>
        <p:spPr>
          <a:xfrm>
            <a:off x="363474" y="1116121"/>
            <a:ext cx="3845052" cy="4470309"/>
          </a:xfrm>
          <a:prstGeom prst="rect">
            <a:avLst/>
          </a:prstGeom>
        </p:spPr>
      </p:pic>
      <p:sp>
        <p:nvSpPr>
          <p:cNvPr id="3" name="Content Placeholder 2"/>
          <p:cNvSpPr>
            <a:spLocks noGrp="1"/>
          </p:cNvSpPr>
          <p:nvPr>
            <p:ph idx="1"/>
          </p:nvPr>
        </p:nvSpPr>
        <p:spPr>
          <a:xfrm>
            <a:off x="4876038" y="2121763"/>
            <a:ext cx="3847338" cy="3773010"/>
          </a:xfrm>
        </p:spPr>
        <p:txBody>
          <a:bodyPr>
            <a:normAutofit/>
          </a:bodyPr>
          <a:lstStyle/>
          <a:p>
            <a:pPr marL="0" indent="0">
              <a:buClr>
                <a:srgbClr val="0B65F3"/>
              </a:buClr>
              <a:buNone/>
            </a:pPr>
            <a:r>
              <a:rPr lang="en-US" sz="1700"/>
              <a:t>Sep 6, 2010 </a:t>
            </a:r>
          </a:p>
          <a:p>
            <a:pPr marL="0" indent="0">
              <a:buClr>
                <a:srgbClr val="0B65F3"/>
              </a:buClr>
              <a:buNone/>
            </a:pPr>
            <a:endParaRPr lang="en-US" sz="1700"/>
          </a:p>
          <a:p>
            <a:pPr marL="0" indent="0">
              <a:buClr>
                <a:srgbClr val="0B65F3"/>
              </a:buClr>
              <a:buNone/>
            </a:pPr>
            <a:r>
              <a:rPr lang="en-US" sz="1700"/>
              <a:t>Boko Haram militants attacked a jail in Bauchi and freed more than 700 inmates, many of whom belonged to the sect. Four people died in gunfire, including bystanders.</a:t>
            </a:r>
          </a:p>
        </p:txBody>
      </p:sp>
    </p:spTree>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9A5D4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Christmas Attacks 2010</a:t>
            </a:r>
          </a:p>
        </p:txBody>
      </p:sp>
      <p:pic>
        <p:nvPicPr>
          <p:cNvPr id="4" name="Picture 3" descr="381f75fe7074c889e5fe458cd113ca4b">
            <a:extLst>
              <a:ext uri="{FF2B5EF4-FFF2-40B4-BE49-F238E27FC236}">
                <a16:creationId xmlns:a16="http://schemas.microsoft.com/office/drawing/2014/main" id="{B263FD9D-4B6E-6741-92BF-A8ABDF212B49}"/>
              </a:ext>
            </a:extLst>
          </p:cNvPr>
          <p:cNvPicPr>
            <a:picLocks noChangeAspect="1"/>
          </p:cNvPicPr>
          <p:nvPr/>
        </p:nvPicPr>
        <p:blipFill rotWithShape="1">
          <a:blip r:embed="rId2"/>
          <a:srcRect l="5074" r="7606" b="-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02924" y="917725"/>
            <a:ext cx="2947884" cy="4852362"/>
          </a:xfrm>
        </p:spPr>
        <p:txBody>
          <a:bodyPr anchor="ctr">
            <a:normAutofit/>
          </a:bodyPr>
          <a:lstStyle/>
          <a:p>
            <a:pPr marL="0" indent="0">
              <a:lnSpc>
                <a:spcPct val="90000"/>
              </a:lnSpc>
              <a:buNone/>
            </a:pPr>
            <a:r>
              <a:rPr lang="en-US" sz="1700" dirty="0">
                <a:solidFill>
                  <a:srgbClr val="FFFFFF"/>
                </a:solidFill>
              </a:rPr>
              <a:t>Dec 24, 2010 to Dec 31, 2010</a:t>
            </a:r>
          </a:p>
          <a:p>
            <a:pPr marL="0" indent="0">
              <a:lnSpc>
                <a:spcPct val="90000"/>
              </a:lnSpc>
              <a:buNone/>
            </a:pPr>
            <a:endParaRPr lang="en-US" sz="1700" dirty="0">
              <a:solidFill>
                <a:srgbClr val="FFFFFF"/>
              </a:solidFill>
            </a:endParaRPr>
          </a:p>
          <a:p>
            <a:pPr marL="0" indent="0">
              <a:lnSpc>
                <a:spcPct val="90000"/>
              </a:lnSpc>
              <a:buNone/>
            </a:pPr>
            <a:r>
              <a:rPr lang="en-US" sz="1700" dirty="0">
                <a:solidFill>
                  <a:srgbClr val="FFFFFF"/>
                </a:solidFill>
              </a:rPr>
              <a:t>Gunmen attacked two churches in the city of Maiduguri on Christmas Eve, killing a cleric and five other Christians. On the same day, a series of bombs detonated in Christian neighborhoods in Jos, leaving 33 dead. </a:t>
            </a:r>
            <a:br>
              <a:rPr lang="en-US" sz="1700" dirty="0">
                <a:solidFill>
                  <a:srgbClr val="FFFFFF"/>
                </a:solidFill>
              </a:rPr>
            </a:br>
            <a:br>
              <a:rPr lang="en-US" sz="1700" dirty="0">
                <a:solidFill>
                  <a:srgbClr val="FFFFFF"/>
                </a:solidFill>
              </a:rPr>
            </a:br>
            <a:r>
              <a:rPr lang="en-US" sz="1700" dirty="0">
                <a:solidFill>
                  <a:srgbClr val="FFFFFF"/>
                </a:solidFill>
              </a:rPr>
              <a:t>These were the first major bombings of the group, along with the following in Abuja on New Year’s Eve.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48834033666e1f0336f6eb97800d4f9">
            <a:extLst>
              <a:ext uri="{FF2B5EF4-FFF2-40B4-BE49-F238E27FC236}">
                <a16:creationId xmlns:a16="http://schemas.microsoft.com/office/drawing/2014/main" id="{6A57CF78-EF86-8743-87D0-537DFDFDF30B}"/>
              </a:ext>
            </a:extLst>
          </p:cNvPr>
          <p:cNvPicPr>
            <a:picLocks noChangeAspect="1"/>
          </p:cNvPicPr>
          <p:nvPr/>
        </p:nvPicPr>
        <p:blipFill rotWithShape="1">
          <a:blip r:embed="rId2">
            <a:alphaModFix amt="35000"/>
          </a:blip>
          <a:srcRect l="11962" r="4704"/>
          <a:stretch/>
        </p:blipFill>
        <p:spPr>
          <a:xfrm>
            <a:off x="19" y="10"/>
            <a:ext cx="9143992" cy="6858000"/>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COIN Campaign</a:t>
            </a:r>
          </a:p>
        </p:txBody>
      </p:sp>
      <p:cxnSp>
        <p:nvCxnSpPr>
          <p:cNvPr id="22" name="Straight Connector 2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700" dirty="0">
                <a:solidFill>
                  <a:srgbClr val="FFFFFF"/>
                </a:solidFill>
              </a:rPr>
              <a:t>2010 to 2020</a:t>
            </a:r>
          </a:p>
          <a:p>
            <a:pPr marL="0" indent="0">
              <a:buNone/>
            </a:pPr>
            <a:endParaRPr lang="en-US" sz="1700" dirty="0">
              <a:solidFill>
                <a:srgbClr val="FFFFFF"/>
              </a:solidFill>
            </a:endParaRPr>
          </a:p>
          <a:p>
            <a:pPr marL="0" indent="0">
              <a:buNone/>
            </a:pPr>
            <a:r>
              <a:rPr lang="en-US" sz="1700" dirty="0">
                <a:solidFill>
                  <a:srgbClr val="FFFFFF"/>
                </a:solidFill>
              </a:rPr>
              <a:t>Nigerian government launched a counter-insurgency campaign against Boko Haram marked by arbitrary arrests, disappearances, and killings of civilians accused of being terrorists. </a:t>
            </a:r>
          </a:p>
        </p:txBody>
      </p:sp>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285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767261"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4693"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30936" y="704850"/>
            <a:ext cx="2839212" cy="2978150"/>
          </a:xfrm>
        </p:spPr>
        <p:txBody>
          <a:bodyPr anchor="b">
            <a:normAutofit/>
          </a:bodyPr>
          <a:lstStyle/>
          <a:p>
            <a:r>
              <a:rPr dirty="0"/>
              <a:t>Ultimatum to Southern Christians</a:t>
            </a:r>
          </a:p>
        </p:txBody>
      </p:sp>
      <p:sp>
        <p:nvSpPr>
          <p:cNvPr id="3" name="Content Placeholder 2"/>
          <p:cNvSpPr>
            <a:spLocks noGrp="1"/>
          </p:cNvSpPr>
          <p:nvPr>
            <p:ph idx="1"/>
          </p:nvPr>
        </p:nvSpPr>
        <p:spPr>
          <a:xfrm>
            <a:off x="4529137" y="704850"/>
            <a:ext cx="3986213" cy="5251450"/>
          </a:xfrm>
        </p:spPr>
        <p:txBody>
          <a:bodyPr anchor="ctr">
            <a:normAutofit/>
          </a:bodyPr>
          <a:lstStyle/>
          <a:p>
            <a:pPr marL="0" indent="0">
              <a:buNone/>
            </a:pPr>
            <a:r>
              <a:rPr lang="en-US" sz="1800">
                <a:solidFill>
                  <a:schemeClr val="bg1"/>
                </a:solidFill>
              </a:rPr>
              <a:t>Jan 1, 2011 to Jan 11, 2011</a:t>
            </a:r>
          </a:p>
          <a:p>
            <a:pPr marL="0" indent="0">
              <a:buNone/>
            </a:pPr>
            <a:r>
              <a:rPr lang="en-US" sz="1800">
                <a:solidFill>
                  <a:schemeClr val="bg1"/>
                </a:solidFill>
              </a:rPr>
              <a:t>Boko Haram issued a three-day ultimatum to southern Nigerians to leave the North. After the deadline passed, members of the group carried out a series of attacks on Christians and churches.</a:t>
            </a:r>
          </a:p>
        </p:txBody>
      </p:sp>
    </p:spTree>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Independent National Electoral Commission Bombed</a:t>
            </a:r>
          </a:p>
        </p:txBody>
      </p:sp>
      <p:sp>
        <p:nvSpPr>
          <p:cNvPr id="3" name="Content Placeholder 2"/>
          <p:cNvSpPr>
            <a:spLocks noGrp="1"/>
          </p:cNvSpPr>
          <p:nvPr>
            <p:ph idx="1"/>
          </p:nvPr>
        </p:nvSpPr>
        <p:spPr>
          <a:xfrm>
            <a:off x="1068678" y="2494450"/>
            <a:ext cx="3040158" cy="3563159"/>
          </a:xfrm>
        </p:spPr>
        <p:txBody>
          <a:bodyPr>
            <a:normAutofit/>
          </a:bodyPr>
          <a:lstStyle/>
          <a:p>
            <a:pPr marL="0" indent="0">
              <a:buNone/>
            </a:pPr>
            <a:r>
              <a:rPr lang="en-US" sz="1900" dirty="0"/>
              <a:t>Apr 7, 2011</a:t>
            </a:r>
          </a:p>
          <a:p>
            <a:pPr marL="0" indent="0">
              <a:buNone/>
            </a:pPr>
            <a:endParaRPr lang="en-US" sz="1900" dirty="0"/>
          </a:p>
          <a:p>
            <a:pPr marL="0" indent="0">
              <a:buNone/>
            </a:pPr>
            <a:r>
              <a:rPr lang="en-US" sz="1900" dirty="0"/>
              <a:t>A bomb exploded at the offices of the Independent National Electoral Commission (INEC), an electoral management body that oversees the fairness of the elections in Nigeria, in Suleja. The blast killed 16 people.</a:t>
            </a:r>
          </a:p>
        </p:txBody>
      </p:sp>
      <p:pic>
        <p:nvPicPr>
          <p:cNvPr id="4" name="Picture 3" descr="03e5d99259f3ac5a358eb322460307c4">
            <a:extLst>
              <a:ext uri="{FF2B5EF4-FFF2-40B4-BE49-F238E27FC236}">
                <a16:creationId xmlns:a16="http://schemas.microsoft.com/office/drawing/2014/main" id="{BD44C13B-884B-D547-810E-DCD6C52A7C20}"/>
              </a:ext>
            </a:extLst>
          </p:cNvPr>
          <p:cNvPicPr>
            <a:picLocks noChangeAspect="1"/>
          </p:cNvPicPr>
          <p:nvPr/>
        </p:nvPicPr>
        <p:blipFill rotWithShape="1">
          <a:blip r:embed="rId2"/>
          <a:srcRect l="21674" r="21469" b="-1"/>
          <a:stretch/>
        </p:blipFill>
        <p:spPr>
          <a:xfrm>
            <a:off x="4574169" y="2492376"/>
            <a:ext cx="3601803" cy="356337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8d089b45311ca45a998a8fcedf312b61">
            <a:extLst>
              <a:ext uri="{FF2B5EF4-FFF2-40B4-BE49-F238E27FC236}">
                <a16:creationId xmlns:a16="http://schemas.microsoft.com/office/drawing/2014/main" id="{996EDD51-DDFC-A64E-92B1-303A92B63ECB}"/>
              </a:ext>
            </a:extLst>
          </p:cNvPr>
          <p:cNvPicPr>
            <a:picLocks noChangeAspect="1"/>
          </p:cNvPicPr>
          <p:nvPr/>
        </p:nvPicPr>
        <p:blipFill rotWithShape="1">
          <a:blip r:embed="rId2"/>
          <a:srcRect l="9704" t="8620" r="11100"/>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2819430" cy="1344975"/>
          </a:xfrm>
        </p:spPr>
        <p:txBody>
          <a:bodyPr>
            <a:normAutofit/>
          </a:bodyPr>
          <a:lstStyle/>
          <a:p>
            <a:pPr>
              <a:lnSpc>
                <a:spcPct val="90000"/>
              </a:lnSpc>
            </a:pPr>
            <a:r>
              <a:rPr lang="en-US" sz="3000"/>
              <a:t>Goodluck Jonathan Elected</a:t>
            </a:r>
          </a:p>
        </p:txBody>
      </p:sp>
      <p:sp>
        <p:nvSpPr>
          <p:cNvPr id="3" name="Content Placeholder 2"/>
          <p:cNvSpPr>
            <a:spLocks noGrp="1"/>
          </p:cNvSpPr>
          <p:nvPr>
            <p:ph idx="1"/>
          </p:nvPr>
        </p:nvSpPr>
        <p:spPr>
          <a:xfrm>
            <a:off x="445582" y="2121763"/>
            <a:ext cx="2823620" cy="3773010"/>
          </a:xfrm>
        </p:spPr>
        <p:txBody>
          <a:bodyPr>
            <a:normAutofit/>
          </a:bodyPr>
          <a:lstStyle/>
          <a:p>
            <a:pPr marL="0" indent="0">
              <a:buNone/>
            </a:pPr>
            <a:r>
              <a:rPr dirty="0"/>
              <a:t>Apr 15, 2011</a:t>
            </a:r>
          </a:p>
          <a:p>
            <a:pPr marL="0" indent="0">
              <a:buNone/>
            </a:pPr>
            <a:endParaRPr lang="en-US" dirty="0"/>
          </a:p>
          <a:p>
            <a:pPr marL="0" indent="0">
              <a:buNone/>
            </a:pPr>
            <a:r>
              <a:rPr dirty="0"/>
              <a:t>Goodluck Jonathan, a Southern Christian, won the presidential elections on April 16, amid violent protests. The elections were described as among the fairest in Nigeria’s history, but the aftermath left over 800 people dead. Muslim rioters targeted and killed Christians and members of ethnic groups from the South.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92b7920ecec7db68a8ec2a209cc84942">
            <a:extLst>
              <a:ext uri="{FF2B5EF4-FFF2-40B4-BE49-F238E27FC236}">
                <a16:creationId xmlns:a16="http://schemas.microsoft.com/office/drawing/2014/main" id="{5565C30A-C9D8-B94C-9E6B-CFD9CB17C429}"/>
              </a:ext>
            </a:extLst>
          </p:cNvPr>
          <p:cNvPicPr>
            <a:picLocks noChangeAspect="1"/>
          </p:cNvPicPr>
          <p:nvPr/>
        </p:nvPicPr>
        <p:blipFill rotWithShape="1">
          <a:blip r:embed="rId2"/>
          <a:srcRect l="15166" r="33880" b="1"/>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78320" y="1161288"/>
            <a:ext cx="2578608" cy="1124712"/>
          </a:xfrm>
        </p:spPr>
        <p:txBody>
          <a:bodyPr anchor="b">
            <a:normAutofit/>
          </a:bodyPr>
          <a:lstStyle/>
          <a:p>
            <a:pPr>
              <a:lnSpc>
                <a:spcPct val="90000"/>
              </a:lnSpc>
            </a:pPr>
            <a:r>
              <a:rPr lang="en-US" sz="2400"/>
              <a:t>Bombings after Presidential Inauguration</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20" y="2718054"/>
            <a:ext cx="2579180" cy="3207258"/>
          </a:xfrm>
        </p:spPr>
        <p:txBody>
          <a:bodyPr anchor="t">
            <a:normAutofit/>
          </a:bodyPr>
          <a:lstStyle/>
          <a:p>
            <a:pPr marL="0" indent="0">
              <a:buNone/>
            </a:pPr>
            <a:r>
              <a:rPr lang="en-US" sz="1500" dirty="0"/>
              <a:t>May 28, 2011</a:t>
            </a:r>
          </a:p>
          <a:p>
            <a:pPr marL="0" indent="0">
              <a:buNone/>
            </a:pPr>
            <a:endParaRPr lang="en-US" sz="1500" dirty="0"/>
          </a:p>
          <a:p>
            <a:pPr marL="0" indent="0">
              <a:buNone/>
            </a:pPr>
            <a:r>
              <a:rPr lang="en-US" sz="1500" dirty="0"/>
              <a:t>Boko Haram carried out a series of bombings after Goodluck Jonathan’s Presidential Inauguration. In Bauchi, a blast at an army barrack killed 14 people.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British Colonization</a:t>
            </a:r>
          </a:p>
        </p:txBody>
      </p:sp>
      <p:pic>
        <p:nvPicPr>
          <p:cNvPr id="4" name="Picture 3" descr="8a853e1db0f9de576f5d4597cf408d54">
            <a:extLst>
              <a:ext uri="{FF2B5EF4-FFF2-40B4-BE49-F238E27FC236}">
                <a16:creationId xmlns:a16="http://schemas.microsoft.com/office/drawing/2014/main" id="{A80CA95D-45F1-AD44-9858-8E4281B4A33A}"/>
              </a:ext>
            </a:extLst>
          </p:cNvPr>
          <p:cNvPicPr>
            <a:picLocks noChangeAspect="1"/>
          </p:cNvPicPr>
          <p:nvPr/>
        </p:nvPicPr>
        <p:blipFill rotWithShape="1">
          <a:blip r:embed="rId2"/>
          <a:srcRect t="8859" b="9982"/>
          <a:stretch/>
        </p:blipFill>
        <p:spPr>
          <a:xfrm>
            <a:off x="20" y="1"/>
            <a:ext cx="9143980" cy="405058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dirty="0"/>
              <a:t>1914 to 1960 </a:t>
            </a:r>
          </a:p>
          <a:p>
            <a:pPr marL="0" indent="0">
              <a:buNone/>
            </a:pPr>
            <a:endParaRPr lang="en-US" dirty="0"/>
          </a:p>
          <a:p>
            <a:pPr marL="0" indent="0">
              <a:buNone/>
            </a:pPr>
            <a:r>
              <a:rPr lang="en-US" dirty="0"/>
              <a:t>The British-owned Royal Niger Company began operating in present-day Nigeria in the late 19th century. The Company divided Nigeria into two protectorates: Northern Nigeria and Southern Nigeria. As the Royal Niger Company became increasingly profitable, the British government decided to combine these arbitrarily defined territories into a single colony on January 1, 1914.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r>
              <a:rPr lang="en-US">
                <a:solidFill>
                  <a:schemeClr val="bg1"/>
                </a:solidFill>
              </a:rPr>
              <a:t>UN Building Bombed</a:t>
            </a:r>
          </a:p>
        </p:txBody>
      </p:sp>
      <p:pic>
        <p:nvPicPr>
          <p:cNvPr id="4" name="Picture 3" descr="84b6e30ff2b073c4af94d42ae0e8129b">
            <a:extLst>
              <a:ext uri="{FF2B5EF4-FFF2-40B4-BE49-F238E27FC236}">
                <a16:creationId xmlns:a16="http://schemas.microsoft.com/office/drawing/2014/main" id="{A118B19B-740E-7A40-82B4-545380E94F97}"/>
              </a:ext>
            </a:extLst>
          </p:cNvPr>
          <p:cNvPicPr>
            <a:picLocks noChangeAspect="1"/>
          </p:cNvPicPr>
          <p:nvPr/>
        </p:nvPicPr>
        <p:blipFill rotWithShape="1">
          <a:blip r:embed="rId2"/>
          <a:srcRect r="7995"/>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pPr marL="0" indent="0">
              <a:buNone/>
            </a:pPr>
            <a:r>
              <a:rPr lang="en-US" sz="1900" dirty="0"/>
              <a:t>Aug 25, 2011</a:t>
            </a:r>
          </a:p>
          <a:p>
            <a:pPr marL="0" indent="0">
              <a:buNone/>
            </a:pPr>
            <a:endParaRPr lang="en-US" sz="1900" dirty="0"/>
          </a:p>
          <a:p>
            <a:pPr marL="0" indent="0">
              <a:buNone/>
            </a:pPr>
            <a:r>
              <a:rPr lang="en-US" sz="1900" dirty="0"/>
              <a:t>A suicide bomber detonated an explosives-laden vehicle outside the U.N. headquarters in Abuja, killing 23 people and injuring over 100. This was the first high-profile international target within Nigeria.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26d97b96850d7fdac9c83a649a72ea85">
            <a:extLst>
              <a:ext uri="{FF2B5EF4-FFF2-40B4-BE49-F238E27FC236}">
                <a16:creationId xmlns:a16="http://schemas.microsoft.com/office/drawing/2014/main" id="{B9828AAD-7DE3-6547-BB8A-53FAAD3B1489}"/>
              </a:ext>
            </a:extLst>
          </p:cNvPr>
          <p:cNvPicPr>
            <a:picLocks noChangeAspect="1"/>
          </p:cNvPicPr>
          <p:nvPr/>
        </p:nvPicPr>
        <p:blipFill rotWithShape="1">
          <a:blip r:embed="rId2">
            <a:alphaModFix amt="35000"/>
          </a:blip>
          <a:srcRect l="5401" r="9266"/>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solidFill>
                  <a:srgbClr val="FFFFFF"/>
                </a:solidFill>
              </a:rPr>
              <a:t>Attacks on Yobe, Damaturu and Borno</a:t>
            </a:r>
          </a:p>
        </p:txBody>
      </p:sp>
      <p:sp>
        <p:nvSpPr>
          <p:cNvPr id="3" name="Content Placeholder 2"/>
          <p:cNvSpPr>
            <a:spLocks noGrp="1"/>
          </p:cNvSpPr>
          <p:nvPr>
            <p:ph idx="1"/>
          </p:nvPr>
        </p:nvSpPr>
        <p:spPr>
          <a:xfrm>
            <a:off x="628650" y="1825625"/>
            <a:ext cx="7886700" cy="4351338"/>
          </a:xfrm>
        </p:spPr>
        <p:txBody>
          <a:bodyPr>
            <a:normAutofit/>
          </a:bodyPr>
          <a:lstStyle/>
          <a:p>
            <a:pPr marL="0" indent="0">
              <a:buNone/>
            </a:pPr>
            <a:r>
              <a:rPr lang="en-US" dirty="0">
                <a:solidFill>
                  <a:srgbClr val="FFFFFF"/>
                </a:solidFill>
              </a:rPr>
              <a:t>Nov 3, 2011</a:t>
            </a:r>
          </a:p>
          <a:p>
            <a:pPr marL="0" indent="0">
              <a:buNone/>
            </a:pPr>
            <a:endParaRPr lang="en-US" dirty="0">
              <a:solidFill>
                <a:srgbClr val="FFFFFF"/>
              </a:solidFill>
            </a:endParaRPr>
          </a:p>
          <a:p>
            <a:pPr marL="0" indent="0">
              <a:buNone/>
            </a:pPr>
            <a:r>
              <a:rPr lang="en-US" dirty="0">
                <a:solidFill>
                  <a:srgbClr val="FFFFFF"/>
                </a:solidFill>
              </a:rPr>
              <a:t>More than 100 died in multiple coordinated attacks in Yobe, Damaturu, and </a:t>
            </a:r>
            <a:r>
              <a:rPr lang="en-US" dirty="0" err="1">
                <a:solidFill>
                  <a:srgbClr val="FFFFFF"/>
                </a:solidFill>
              </a:rPr>
              <a:t>Borno</a:t>
            </a:r>
            <a:r>
              <a:rPr lang="en-US" dirty="0">
                <a:solidFill>
                  <a:srgbClr val="FFFFFF"/>
                </a:solidFill>
              </a:rPr>
              <a:t> states. Boko Haram militants utilize IEDs and vehicle-borne IEDs to target security forces, markets, and 11 churches.</a:t>
            </a:r>
          </a:p>
        </p:txBody>
      </p:sp>
    </p:spTree>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3500"/>
              <a:t>Christmas Attacks 2011</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marL="0" indent="0">
              <a:buNone/>
            </a:pPr>
            <a:r>
              <a:rPr lang="en-US" sz="1700" dirty="0"/>
              <a:t>Dec 24, 2011</a:t>
            </a:r>
          </a:p>
          <a:p>
            <a:pPr marL="0" indent="0">
              <a:buNone/>
            </a:pPr>
            <a:endParaRPr lang="en-US" sz="1700" dirty="0"/>
          </a:p>
          <a:p>
            <a:pPr marL="0" indent="0">
              <a:buNone/>
            </a:pPr>
            <a:r>
              <a:rPr lang="en-US" sz="1700" dirty="0"/>
              <a:t>On Christmas Day, a string of bombs struck several churches, leaving dozens dead and wounded in the cities of </a:t>
            </a:r>
            <a:r>
              <a:rPr lang="en-US" sz="1700" dirty="0" err="1"/>
              <a:t>Madalla</a:t>
            </a:r>
            <a:r>
              <a:rPr lang="en-US" sz="1700" dirty="0"/>
              <a:t>, Jos, Kano, Damaturu, and </a:t>
            </a:r>
            <a:r>
              <a:rPr lang="en-US" sz="1700" dirty="0" err="1"/>
              <a:t>Gadaka</a:t>
            </a:r>
            <a:r>
              <a:rPr lang="en-US" sz="1700" dirty="0"/>
              <a:t>. St. Theresa’s Church in </a:t>
            </a:r>
            <a:r>
              <a:rPr lang="en-US" sz="1700" dirty="0" err="1"/>
              <a:t>Madalla</a:t>
            </a:r>
            <a:r>
              <a:rPr lang="en-US" sz="1700" dirty="0"/>
              <a:t> reported the highest </a:t>
            </a:r>
            <a:r>
              <a:rPr lang="en-US" sz="1700"/>
              <a:t>death toll </a:t>
            </a:r>
            <a:r>
              <a:rPr lang="en-US" sz="1700" dirty="0"/>
              <a:t>after 43 worshipers and bystanders died in the explosion.</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0bdb64df716e4bb9dec83ca7d1e594c">
            <a:extLst>
              <a:ext uri="{FF2B5EF4-FFF2-40B4-BE49-F238E27FC236}">
                <a16:creationId xmlns:a16="http://schemas.microsoft.com/office/drawing/2014/main" id="{CE3A6BC6-5654-BA4E-9C87-66C059218088}"/>
              </a:ext>
            </a:extLst>
          </p:cNvPr>
          <p:cNvPicPr>
            <a:picLocks noChangeAspect="1"/>
          </p:cNvPicPr>
          <p:nvPr/>
        </p:nvPicPr>
        <p:blipFill rotWithShape="1">
          <a:blip r:embed="rId2"/>
          <a:srcRect l="24187" r="32294" b="2"/>
          <a:stretch/>
        </p:blipFill>
        <p:spPr>
          <a:xfrm>
            <a:off x="4483341" y="799352"/>
            <a:ext cx="4069057" cy="525929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r>
              <a:rPr lang="en-US" sz="3000"/>
              <a:t>State of Emergency Declared 2012</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buNone/>
            </a:pPr>
            <a:r>
              <a:rPr dirty="0"/>
              <a:t>Dec 30, 2011</a:t>
            </a:r>
          </a:p>
          <a:p>
            <a:pPr marL="0" indent="0">
              <a:buNone/>
            </a:pPr>
            <a:endParaRPr lang="en-US" dirty="0"/>
          </a:p>
          <a:p>
            <a:pPr marL="0" indent="0">
              <a:buNone/>
            </a:pPr>
            <a:r>
              <a:rPr dirty="0"/>
              <a:t>President Goodluck Jonathan declared the state of emergency after a spate of Boko Haram attacks. It remained in effect for 15 months and affected 15 areas of 4 northern states. The regulations did not ameliorate the thread and the death toll significantly increased. </a:t>
            </a:r>
          </a:p>
        </p:txBody>
      </p:sp>
      <p:pic>
        <p:nvPicPr>
          <p:cNvPr id="4" name="Picture 3" descr="6bb3250dbab9b322fdf974a935c3c698">
            <a:extLst>
              <a:ext uri="{FF2B5EF4-FFF2-40B4-BE49-F238E27FC236}">
                <a16:creationId xmlns:a16="http://schemas.microsoft.com/office/drawing/2014/main" id="{F2416424-D182-094A-82E9-F930862E0748}"/>
              </a:ext>
            </a:extLst>
          </p:cNvPr>
          <p:cNvPicPr>
            <a:picLocks noChangeAspect="1"/>
          </p:cNvPicPr>
          <p:nvPr/>
        </p:nvPicPr>
        <p:blipFill rotWithShape="1">
          <a:blip r:embed="rId2"/>
          <a:srcRect l="15013" r="28524"/>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r>
              <a:rPr lang="en-US">
                <a:solidFill>
                  <a:schemeClr val="bg1"/>
                </a:solidFill>
              </a:rPr>
              <a:t>Ansaru's Excision</a:t>
            </a:r>
          </a:p>
        </p:txBody>
      </p:sp>
      <p:pic>
        <p:nvPicPr>
          <p:cNvPr id="4" name="Picture 3" descr="86b6d2e1c68f88f3551409624377ad81">
            <a:extLst>
              <a:ext uri="{FF2B5EF4-FFF2-40B4-BE49-F238E27FC236}">
                <a16:creationId xmlns:a16="http://schemas.microsoft.com/office/drawing/2014/main" id="{CDA7AA8D-AC9D-2C4E-B73D-EBA1ABADCAC2}"/>
              </a:ext>
            </a:extLst>
          </p:cNvPr>
          <p:cNvPicPr>
            <a:picLocks noChangeAspect="1"/>
          </p:cNvPicPr>
          <p:nvPr/>
        </p:nvPicPr>
        <p:blipFill rotWithShape="1">
          <a:blip r:embed="rId2"/>
          <a:srcRect l="8948" r="19175" b="2"/>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pPr marL="0" indent="0">
              <a:buNone/>
            </a:pPr>
            <a:r>
              <a:rPr lang="en-US" sz="1900" dirty="0"/>
              <a:t>Dec 2011</a:t>
            </a:r>
          </a:p>
          <a:p>
            <a:pPr marL="0" indent="0">
              <a:buNone/>
            </a:pPr>
            <a:endParaRPr lang="en-US" sz="1900" dirty="0"/>
          </a:p>
          <a:p>
            <a:pPr marL="0" indent="0">
              <a:buNone/>
            </a:pPr>
            <a:r>
              <a:rPr lang="en-US" sz="1900" dirty="0"/>
              <a:t>A dissident faction that challenged Shekau’s leadership and methods emerged in January 2012, using the name of </a:t>
            </a:r>
            <a:r>
              <a:rPr lang="en-US" sz="1900" dirty="0" err="1"/>
              <a:t>Ansaru</a:t>
            </a:r>
            <a:r>
              <a:rPr lang="en-US" sz="1900" dirty="0"/>
              <a:t>. The militant Islamist group appointed Abu </a:t>
            </a:r>
            <a:r>
              <a:rPr lang="en-US" sz="1900" dirty="0" err="1"/>
              <a:t>Usmatul</a:t>
            </a:r>
            <a:r>
              <a:rPr lang="en-US" sz="1900" dirty="0"/>
              <a:t> Al-Ansari as its leader.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53F3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Instability Across the Sahel</a:t>
            </a:r>
          </a:p>
        </p:txBody>
      </p:sp>
      <p:pic>
        <p:nvPicPr>
          <p:cNvPr id="4" name="Picture 3" descr="763bbf160b54bfe1c63a1698b8665651">
            <a:extLst>
              <a:ext uri="{FF2B5EF4-FFF2-40B4-BE49-F238E27FC236}">
                <a16:creationId xmlns:a16="http://schemas.microsoft.com/office/drawing/2014/main" id="{58E853F6-5EF1-3C47-A907-CE5E9034D03A}"/>
              </a:ext>
            </a:extLst>
          </p:cNvPr>
          <p:cNvPicPr>
            <a:picLocks noChangeAspect="1"/>
          </p:cNvPicPr>
          <p:nvPr/>
        </p:nvPicPr>
        <p:blipFill rotWithShape="1">
          <a:blip r:embed="rId2"/>
          <a:srcRect l="4260" r="9708" b="-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700">
                <a:solidFill>
                  <a:srgbClr val="FFFFFF"/>
                </a:solidFill>
              </a:rPr>
              <a:t>2012 to 2020</a:t>
            </a:r>
          </a:p>
          <a:p>
            <a:pPr marL="0" indent="0">
              <a:lnSpc>
                <a:spcPct val="90000"/>
              </a:lnSpc>
              <a:buNone/>
            </a:pPr>
            <a:endParaRPr lang="en-US" sz="1700">
              <a:solidFill>
                <a:srgbClr val="FFFFFF"/>
              </a:solidFill>
            </a:endParaRPr>
          </a:p>
          <a:p>
            <a:pPr marL="0" indent="0">
              <a:lnSpc>
                <a:spcPct val="90000"/>
              </a:lnSpc>
              <a:buNone/>
            </a:pPr>
            <a:r>
              <a:rPr lang="en-US" sz="1700">
                <a:solidFill>
                  <a:srgbClr val="FFFFFF"/>
                </a:solidFill>
              </a:rPr>
              <a:t>Boko Haram has proven to be the first in a troubling series of armed Islamist groups across the Sahel. While Boko Haram has terrorized Nigeria, Niger, Cameroon, and Chad, groups that have expressed ideological salience to Boko Haram, such as Islamic State in the Greater Sahara, the Group for the Support of Muslims (JNIM), and Ansaroul Islam have launched insurgencies in Mali and Burkina Faso.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Attacks in Kano</a:t>
            </a:r>
          </a:p>
        </p:txBody>
      </p:sp>
      <p:sp>
        <p:nvSpPr>
          <p:cNvPr id="3" name="Content Placeholder 2"/>
          <p:cNvSpPr>
            <a:spLocks noGrp="1"/>
          </p:cNvSpPr>
          <p:nvPr>
            <p:ph idx="1"/>
          </p:nvPr>
        </p:nvSpPr>
        <p:spPr>
          <a:xfrm>
            <a:off x="1068678" y="2494450"/>
            <a:ext cx="3040158" cy="3563159"/>
          </a:xfrm>
        </p:spPr>
        <p:txBody>
          <a:bodyPr>
            <a:normAutofit/>
          </a:bodyPr>
          <a:lstStyle/>
          <a:p>
            <a:pPr marL="0" indent="0">
              <a:buNone/>
            </a:pPr>
            <a:r>
              <a:rPr lang="en-US" sz="1900" dirty="0"/>
              <a:t>Jan 19, 2012</a:t>
            </a:r>
          </a:p>
          <a:p>
            <a:pPr marL="0" indent="0">
              <a:buNone/>
            </a:pPr>
            <a:endParaRPr lang="en-US" sz="1900" dirty="0"/>
          </a:p>
          <a:p>
            <a:pPr marL="0" indent="0">
              <a:buNone/>
            </a:pPr>
            <a:r>
              <a:rPr lang="en-US" sz="1900" dirty="0"/>
              <a:t>On January 19th, Boko Haram perpetrated one of its deadliest attacks, leaving 185 dead in the city of Kano. The coordinated series of bombings and shootings mostly targeted police stations and government offices.</a:t>
            </a:r>
          </a:p>
        </p:txBody>
      </p:sp>
      <p:pic>
        <p:nvPicPr>
          <p:cNvPr id="4" name="Picture 3" descr="1d18c4f5719cf91bec0281729cbac336">
            <a:extLst>
              <a:ext uri="{FF2B5EF4-FFF2-40B4-BE49-F238E27FC236}">
                <a16:creationId xmlns:a16="http://schemas.microsoft.com/office/drawing/2014/main" id="{FEA711C3-0242-5E45-B9EB-FBCD9F97153E}"/>
              </a:ext>
            </a:extLst>
          </p:cNvPr>
          <p:cNvPicPr>
            <a:picLocks noChangeAspect="1"/>
          </p:cNvPicPr>
          <p:nvPr/>
        </p:nvPicPr>
        <p:blipFill rotWithShape="1">
          <a:blip r:embed="rId2"/>
          <a:srcRect l="14479" r="18303" b="-1"/>
          <a:stretch/>
        </p:blipFill>
        <p:spPr>
          <a:xfrm>
            <a:off x="4574169" y="2492376"/>
            <a:ext cx="3601803" cy="356337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548464"/>
            <a:ext cx="2855390" cy="2228074"/>
          </a:xfrm>
        </p:spPr>
        <p:txBody>
          <a:bodyPr>
            <a:normAutofit/>
          </a:bodyPr>
          <a:lstStyle/>
          <a:p>
            <a:r>
              <a:rPr lang="en-US" sz="3500"/>
              <a:t>Easter Bomber</a:t>
            </a:r>
          </a:p>
        </p:txBody>
      </p:sp>
      <p:sp>
        <p:nvSpPr>
          <p:cNvPr id="3" name="Content Placeholder 2"/>
          <p:cNvSpPr>
            <a:spLocks noGrp="1"/>
          </p:cNvSpPr>
          <p:nvPr>
            <p:ph idx="1"/>
          </p:nvPr>
        </p:nvSpPr>
        <p:spPr>
          <a:xfrm>
            <a:off x="628650" y="2962279"/>
            <a:ext cx="2849569" cy="3143241"/>
          </a:xfrm>
        </p:spPr>
        <p:txBody>
          <a:bodyPr>
            <a:normAutofit/>
          </a:bodyPr>
          <a:lstStyle/>
          <a:p>
            <a:pPr marL="0" indent="0">
              <a:buNone/>
            </a:pPr>
            <a:r>
              <a:rPr lang="en-US" sz="1700" dirty="0"/>
              <a:t>Apr 7, 2012</a:t>
            </a:r>
          </a:p>
          <a:p>
            <a:pPr marL="0" indent="0">
              <a:buNone/>
            </a:pPr>
            <a:endParaRPr lang="en-US" sz="1700" dirty="0"/>
          </a:p>
          <a:p>
            <a:pPr marL="0" indent="0">
              <a:buNone/>
            </a:pPr>
            <a:r>
              <a:rPr lang="en-US" sz="1700" dirty="0"/>
              <a:t>A suicide car bomber killed at least 41 people on Easter Day in Kaduna. The explosion occurred on a busy street nearby a Christian church, despite the great number of security forces displayed in the area.</a:t>
            </a:r>
          </a:p>
        </p:txBody>
      </p:sp>
      <p:pic>
        <p:nvPicPr>
          <p:cNvPr id="4" name="Picture 3" descr="44d3938e3781761fb712ec7b096cb242">
            <a:extLst>
              <a:ext uri="{FF2B5EF4-FFF2-40B4-BE49-F238E27FC236}">
                <a16:creationId xmlns:a16="http://schemas.microsoft.com/office/drawing/2014/main" id="{33355E3E-F41D-E145-99F1-45F7CB135B60}"/>
              </a:ext>
            </a:extLst>
          </p:cNvPr>
          <p:cNvPicPr>
            <a:picLocks noChangeAspect="1"/>
          </p:cNvPicPr>
          <p:nvPr/>
        </p:nvPicPr>
        <p:blipFill rotWithShape="1">
          <a:blip r:embed="rId2"/>
          <a:srcRect l="13954" r="44813"/>
          <a:stretch/>
        </p:blipFill>
        <p:spPr>
          <a:xfrm>
            <a:off x="3757789" y="10"/>
            <a:ext cx="5386210" cy="6857990"/>
          </a:xfrm>
          <a:prstGeom prst="rect">
            <a:avLst/>
          </a:prstGeom>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7563cc55c9d4622b003fedee2c353b30">
            <a:extLst>
              <a:ext uri="{FF2B5EF4-FFF2-40B4-BE49-F238E27FC236}">
                <a16:creationId xmlns:a16="http://schemas.microsoft.com/office/drawing/2014/main" id="{45A5D137-72D1-1C4D-9176-AEB3F87DC7B8}"/>
              </a:ext>
            </a:extLst>
          </p:cNvPr>
          <p:cNvPicPr>
            <a:picLocks noChangeAspect="1"/>
          </p:cNvPicPr>
          <p:nvPr/>
        </p:nvPicPr>
        <p:blipFill rotWithShape="1">
          <a:blip r:embed="rId2"/>
          <a:srcRect l="12062" r="12957"/>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a:normAutofit/>
          </a:bodyPr>
          <a:lstStyle/>
          <a:p>
            <a:r>
              <a:rPr lang="en-US" sz="3100" dirty="0"/>
              <a:t>“</a:t>
            </a:r>
            <a:r>
              <a:rPr lang="en-US" sz="3100" dirty="0" err="1"/>
              <a:t>ThisDay</a:t>
            </a:r>
            <a:r>
              <a:rPr lang="en-US" sz="3100" dirty="0"/>
              <a:t>” Offices Bombed</a:t>
            </a:r>
          </a:p>
        </p:txBody>
      </p:sp>
      <p:sp>
        <p:nvSpPr>
          <p:cNvPr id="3" name="Content Placeholder 2"/>
          <p:cNvSpPr>
            <a:spLocks noGrp="1"/>
          </p:cNvSpPr>
          <p:nvPr>
            <p:ph idx="1"/>
          </p:nvPr>
        </p:nvSpPr>
        <p:spPr>
          <a:xfrm>
            <a:off x="463547" y="4856921"/>
            <a:ext cx="7173771" cy="1249240"/>
          </a:xfrm>
        </p:spPr>
        <p:txBody>
          <a:bodyPr>
            <a:normAutofit fontScale="92500"/>
          </a:bodyPr>
          <a:lstStyle/>
          <a:p>
            <a:pPr marL="0" indent="0">
              <a:lnSpc>
                <a:spcPct val="90000"/>
              </a:lnSpc>
              <a:buNone/>
            </a:pPr>
            <a:r>
              <a:rPr dirty="0"/>
              <a:t>Apr 25, 2012 </a:t>
            </a:r>
            <a:endParaRPr lang="en-US" dirty="0"/>
          </a:p>
          <a:p>
            <a:pPr marL="0" indent="0">
              <a:lnSpc>
                <a:spcPct val="90000"/>
              </a:lnSpc>
              <a:buNone/>
            </a:pPr>
            <a:endParaRPr lang="en-US" dirty="0"/>
          </a:p>
          <a:p>
            <a:pPr marL="0" indent="0">
              <a:lnSpc>
                <a:spcPct val="90000"/>
              </a:lnSpc>
              <a:buNone/>
            </a:pPr>
            <a:r>
              <a:rPr dirty="0"/>
              <a:t>Suicide car bombers targeted the offices of Nigerian newspaper </a:t>
            </a:r>
            <a:r>
              <a:rPr dirty="0" err="1"/>
              <a:t>ThisDay</a:t>
            </a:r>
            <a:r>
              <a:rPr dirty="0"/>
              <a:t> in Abuja and Kaduna. At least </a:t>
            </a:r>
            <a:r>
              <a:rPr lang="en-US" dirty="0"/>
              <a:t>seven</a:t>
            </a:r>
            <a:r>
              <a:rPr dirty="0"/>
              <a:t> people were killed. The media outlet is broadly supportive of Christian President Goodluck Jonathan. The group threatened to attack other media.</a:t>
            </a:r>
            <a:endParaRPr lang="en-US" dirty="0"/>
          </a:p>
        </p:txBody>
      </p:sp>
    </p:spTree>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548464"/>
            <a:ext cx="2855390" cy="2228074"/>
          </a:xfrm>
        </p:spPr>
        <p:txBody>
          <a:bodyPr>
            <a:normAutofit/>
          </a:bodyPr>
          <a:lstStyle/>
          <a:p>
            <a:r>
              <a:rPr lang="en-US" sz="3500"/>
              <a:t>Religious Clashes in Kaduna and Damaturu</a:t>
            </a:r>
          </a:p>
        </p:txBody>
      </p:sp>
      <p:sp>
        <p:nvSpPr>
          <p:cNvPr id="3" name="Content Placeholder 2"/>
          <p:cNvSpPr>
            <a:spLocks noGrp="1"/>
          </p:cNvSpPr>
          <p:nvPr>
            <p:ph idx="1"/>
          </p:nvPr>
        </p:nvSpPr>
        <p:spPr>
          <a:xfrm>
            <a:off x="628650" y="2962279"/>
            <a:ext cx="2849569" cy="3143241"/>
          </a:xfrm>
        </p:spPr>
        <p:txBody>
          <a:bodyPr>
            <a:normAutofit/>
          </a:bodyPr>
          <a:lstStyle/>
          <a:p>
            <a:pPr marL="0" indent="0">
              <a:buNone/>
            </a:pPr>
            <a:r>
              <a:rPr dirty="0"/>
              <a:t>May 2012</a:t>
            </a:r>
          </a:p>
          <a:p>
            <a:pPr marL="0" indent="0">
              <a:buNone/>
            </a:pPr>
            <a:endParaRPr lang="en-US" dirty="0"/>
          </a:p>
          <a:p>
            <a:pPr marL="0" indent="0">
              <a:buNone/>
            </a:pPr>
            <a:r>
              <a:rPr dirty="0"/>
              <a:t>Suicide bomb attacks on churches in Kaduna State left at least 21 people </a:t>
            </a:r>
            <a:r>
              <a:rPr lang="en-US" dirty="0"/>
              <a:t>dead</a:t>
            </a:r>
            <a:r>
              <a:rPr dirty="0"/>
              <a:t>. The bombing sparked reprisal killings in Kaduna and Damaturu. </a:t>
            </a:r>
            <a:r>
              <a:rPr lang="en-US" dirty="0"/>
              <a:t>The s</a:t>
            </a:r>
            <a:r>
              <a:rPr dirty="0"/>
              <a:t>tate’s curfew failed to stop days of sectarian violence in which almost 100 people – both Muslims and Christians – died.</a:t>
            </a:r>
          </a:p>
        </p:txBody>
      </p:sp>
      <p:pic>
        <p:nvPicPr>
          <p:cNvPr id="4" name="Picture 3" descr="0f3da756085b9fa5ae2e960e54ec388c">
            <a:extLst>
              <a:ext uri="{FF2B5EF4-FFF2-40B4-BE49-F238E27FC236}">
                <a16:creationId xmlns:a16="http://schemas.microsoft.com/office/drawing/2014/main" id="{A3F3179A-D88D-2B4E-B3F3-FE9FAE62F5FA}"/>
              </a:ext>
            </a:extLst>
          </p:cNvPr>
          <p:cNvPicPr>
            <a:picLocks noChangeAspect="1"/>
          </p:cNvPicPr>
          <p:nvPr/>
        </p:nvPicPr>
        <p:blipFill rotWithShape="1">
          <a:blip r:embed="rId2"/>
          <a:srcRect l="15899" r="39922"/>
          <a:stretch/>
        </p:blipFill>
        <p:spPr>
          <a:xfrm>
            <a:off x="3757789" y="10"/>
            <a:ext cx="5386210" cy="6857990"/>
          </a:xfrm>
          <a:prstGeom prst="rect">
            <a:avLst/>
          </a:prstGeom>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dirty="0"/>
              <a:t>Nigeria's Religious Divide</a:t>
            </a:r>
          </a:p>
        </p:txBody>
      </p:sp>
      <p:pic>
        <p:nvPicPr>
          <p:cNvPr id="4" name="Picture 3" descr="5c2de61b40e1228d6b3b1ab03324f256">
            <a:extLst>
              <a:ext uri="{FF2B5EF4-FFF2-40B4-BE49-F238E27FC236}">
                <a16:creationId xmlns:a16="http://schemas.microsoft.com/office/drawing/2014/main" id="{6E385190-2420-7546-B9D6-7779267B45F5}"/>
              </a:ext>
            </a:extLst>
          </p:cNvPr>
          <p:cNvPicPr>
            <a:picLocks noChangeAspect="1"/>
          </p:cNvPicPr>
          <p:nvPr/>
        </p:nvPicPr>
        <p:blipFill rotWithShape="1">
          <a:blip r:embed="rId2"/>
          <a:srcRect t="14736" b="1312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dirty="0"/>
              <a:t>1948 to 2020</a:t>
            </a:r>
          </a:p>
          <a:p>
            <a:pPr marL="0" indent="0">
              <a:buNone/>
            </a:pPr>
            <a:endParaRPr lang="en-US" dirty="0"/>
          </a:p>
          <a:p>
            <a:pPr marL="0" indent="0">
              <a:buNone/>
            </a:pPr>
            <a:r>
              <a:rPr dirty="0"/>
              <a:t>The British-enforced amalgamation of northern and southern Nigeria has created a country deeply divided along ethno-religious lines. The north of the country is predominately comprised of Hausa-Fulani Muslims, while the south is mostly </a:t>
            </a:r>
            <a:r>
              <a:rPr lang="en-US" dirty="0"/>
              <a:t>Berom</a:t>
            </a:r>
            <a:r>
              <a:rPr dirty="0"/>
              <a:t> Christians. Countrywide, there is a near</a:t>
            </a:r>
            <a:r>
              <a:rPr lang="en-US" dirty="0"/>
              <a:t>-</a:t>
            </a:r>
            <a:r>
              <a:rPr dirty="0"/>
              <a:t>even split of religions, with 50% Muslims and 45% Christians.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Borno State's Regional Impact</a:t>
            </a:r>
          </a:p>
        </p:txBody>
      </p:sp>
      <p:pic>
        <p:nvPicPr>
          <p:cNvPr id="4" name="Picture 3" descr="321e11305b9258e3087c5c5a9549f7b4">
            <a:extLst>
              <a:ext uri="{FF2B5EF4-FFF2-40B4-BE49-F238E27FC236}">
                <a16:creationId xmlns:a16="http://schemas.microsoft.com/office/drawing/2014/main" id="{2D4376F7-D3BE-424A-95C2-243C848082BF}"/>
              </a:ext>
            </a:extLst>
          </p:cNvPr>
          <p:cNvPicPr>
            <a:picLocks noChangeAspect="1"/>
          </p:cNvPicPr>
          <p:nvPr/>
        </p:nvPicPr>
        <p:blipFill rotWithShape="1">
          <a:blip r:embed="rId2"/>
          <a:srcRect l="4516" r="3008" b="-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Jan 2013 to Jan 2014</a:t>
            </a:r>
          </a:p>
          <a:p>
            <a:pPr marL="0" indent="0">
              <a:buNone/>
            </a:pPr>
            <a:endParaRPr lang="en-US" sz="1700" dirty="0">
              <a:solidFill>
                <a:srgbClr val="FFFFFF"/>
              </a:solidFill>
            </a:endParaRPr>
          </a:p>
          <a:p>
            <a:pPr marL="0" indent="0">
              <a:buNone/>
            </a:pPr>
            <a:r>
              <a:rPr lang="en-US" sz="1700" dirty="0">
                <a:solidFill>
                  <a:srgbClr val="FFFFFF"/>
                </a:solidFill>
              </a:rPr>
              <a:t>Nigeria's </a:t>
            </a:r>
            <a:r>
              <a:rPr lang="en-US" sz="1700" dirty="0" err="1">
                <a:solidFill>
                  <a:srgbClr val="FFFFFF"/>
                </a:solidFill>
              </a:rPr>
              <a:t>Borno</a:t>
            </a:r>
            <a:r>
              <a:rPr lang="en-US" sz="1700" dirty="0">
                <a:solidFill>
                  <a:srgbClr val="FFFFFF"/>
                </a:solidFill>
              </a:rPr>
              <a:t> State borders Niger, Cameroon, and Chad. Boko Haram increased operations, including kidnappings, in northern Cameroon. Many of these kidnappings were coordinated with </a:t>
            </a:r>
            <a:r>
              <a:rPr lang="en-US" sz="1700" dirty="0" err="1">
                <a:solidFill>
                  <a:srgbClr val="FFFFFF"/>
                </a:solidFill>
              </a:rPr>
              <a:t>Ansaru</a:t>
            </a:r>
            <a:r>
              <a:rPr lang="en-US" sz="1700" dirty="0">
                <a:solidFill>
                  <a:srgbClr val="FFFFFF"/>
                </a:solidFill>
              </a:rPr>
              <a:t>, a splinter group of al-Qaeda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B43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Boko Haram Kidnaps French Family</a:t>
            </a:r>
          </a:p>
        </p:txBody>
      </p:sp>
      <p:pic>
        <p:nvPicPr>
          <p:cNvPr id="4" name="Picture 3" descr="7b94ad84ba64795d41ff5c974871dca9">
            <a:extLst>
              <a:ext uri="{FF2B5EF4-FFF2-40B4-BE49-F238E27FC236}">
                <a16:creationId xmlns:a16="http://schemas.microsoft.com/office/drawing/2014/main" id="{80F6494F-E795-9440-996C-066C6304B8F1}"/>
              </a:ext>
            </a:extLst>
          </p:cNvPr>
          <p:cNvPicPr>
            <a:picLocks noChangeAspect="1"/>
          </p:cNvPicPr>
          <p:nvPr/>
        </p:nvPicPr>
        <p:blipFill rotWithShape="1">
          <a:blip r:embed="rId2"/>
          <a:srcRect l="3338" r="-4" b="-4"/>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Jan 2013</a:t>
            </a:r>
          </a:p>
          <a:p>
            <a:pPr marL="0" indent="0">
              <a:buNone/>
            </a:pPr>
            <a:endParaRPr lang="en-US" sz="1700" dirty="0">
              <a:solidFill>
                <a:srgbClr val="FFFFFF"/>
              </a:solidFill>
            </a:endParaRPr>
          </a:p>
          <a:p>
            <a:pPr marL="0" indent="0">
              <a:buNone/>
            </a:pPr>
            <a:r>
              <a:rPr lang="en-US" sz="1700" dirty="0">
                <a:solidFill>
                  <a:srgbClr val="FFFFFF"/>
                </a:solidFill>
              </a:rPr>
              <a:t>Boko Hara kidnapped a family of seven French tourists in northern Cameroon. The group released the hostages, along with 16 others, two months later for $3.15 million.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548464"/>
            <a:ext cx="2855390" cy="2228074"/>
          </a:xfrm>
        </p:spPr>
        <p:txBody>
          <a:bodyPr>
            <a:normAutofit/>
          </a:bodyPr>
          <a:lstStyle/>
          <a:p>
            <a:r>
              <a:rPr lang="en-US" sz="3500"/>
              <a:t>Government Offers Amnesty</a:t>
            </a:r>
          </a:p>
        </p:txBody>
      </p:sp>
      <p:sp>
        <p:nvSpPr>
          <p:cNvPr id="3" name="Content Placeholder 2"/>
          <p:cNvSpPr>
            <a:spLocks noGrp="1"/>
          </p:cNvSpPr>
          <p:nvPr>
            <p:ph idx="1"/>
          </p:nvPr>
        </p:nvSpPr>
        <p:spPr>
          <a:xfrm>
            <a:off x="628650" y="2962279"/>
            <a:ext cx="2849569" cy="3143241"/>
          </a:xfrm>
        </p:spPr>
        <p:txBody>
          <a:bodyPr>
            <a:normAutofit/>
          </a:bodyPr>
          <a:lstStyle/>
          <a:p>
            <a:pPr marL="0" indent="0">
              <a:lnSpc>
                <a:spcPct val="90000"/>
              </a:lnSpc>
              <a:buNone/>
            </a:pPr>
            <a:r>
              <a:rPr lang="en-US" sz="1700" dirty="0"/>
              <a:t>Mar 2013</a:t>
            </a:r>
          </a:p>
          <a:p>
            <a:pPr marL="0" indent="0">
              <a:lnSpc>
                <a:spcPct val="90000"/>
              </a:lnSpc>
              <a:buNone/>
            </a:pPr>
            <a:endParaRPr lang="en-US" sz="1700" dirty="0"/>
          </a:p>
          <a:p>
            <a:pPr marL="0" indent="0">
              <a:lnSpc>
                <a:spcPct val="90000"/>
              </a:lnSpc>
              <a:buNone/>
            </a:pPr>
            <a:r>
              <a:rPr lang="en-US" sz="1700" dirty="0"/>
              <a:t>Nigerian President Goodluck Jonathan designated a high-level team to look into the possibility of granting the militants pardons. Before any offer was on the table, Shekau declared that Boko Haram members had done nothing for which they needed amnesty.</a:t>
            </a:r>
          </a:p>
        </p:txBody>
      </p:sp>
      <p:pic>
        <p:nvPicPr>
          <p:cNvPr id="4" name="Picture 3" descr="a4b561ac7ec0984ce63a5832ef7641fb">
            <a:extLst>
              <a:ext uri="{FF2B5EF4-FFF2-40B4-BE49-F238E27FC236}">
                <a16:creationId xmlns:a16="http://schemas.microsoft.com/office/drawing/2014/main" id="{A34F4272-77D0-204B-A489-D4427AA20498}"/>
              </a:ext>
            </a:extLst>
          </p:cNvPr>
          <p:cNvPicPr>
            <a:picLocks noChangeAspect="1"/>
          </p:cNvPicPr>
          <p:nvPr/>
        </p:nvPicPr>
        <p:blipFill rotWithShape="1">
          <a:blip r:embed="rId2"/>
          <a:srcRect l="30344" r="1721" b="1"/>
          <a:stretch/>
        </p:blipFill>
        <p:spPr>
          <a:xfrm>
            <a:off x="3757789" y="10"/>
            <a:ext cx="5386210" cy="6857990"/>
          </a:xfrm>
          <a:prstGeom prst="rect">
            <a:avLst/>
          </a:prstGeom>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c33b1aeeef78a8c67203d8659243564">
            <a:extLst>
              <a:ext uri="{FF2B5EF4-FFF2-40B4-BE49-F238E27FC236}">
                <a16:creationId xmlns:a16="http://schemas.microsoft.com/office/drawing/2014/main" id="{50684671-E824-D54A-AA8A-36A0280BD59E}"/>
              </a:ext>
            </a:extLst>
          </p:cNvPr>
          <p:cNvPicPr>
            <a:picLocks noChangeAspect="1"/>
          </p:cNvPicPr>
          <p:nvPr/>
        </p:nvPicPr>
        <p:blipFill rotWithShape="1">
          <a:blip r:embed="rId2"/>
          <a:srcRect l="20499" r="26946"/>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81178" y="856488"/>
            <a:ext cx="3744468" cy="1243584"/>
          </a:xfrm>
        </p:spPr>
        <p:txBody>
          <a:bodyPr anchor="ctr">
            <a:normAutofit/>
          </a:bodyPr>
          <a:lstStyle/>
          <a:p>
            <a:r>
              <a:rPr lang="en-US" sz="3000"/>
              <a:t>Baga Massacre</a:t>
            </a:r>
          </a:p>
        </p:txBody>
      </p:sp>
      <p:sp>
        <p:nvSpPr>
          <p:cNvPr id="15" name="Rectangle 1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281178" y="2522949"/>
            <a:ext cx="3799332" cy="3402363"/>
          </a:xfrm>
        </p:spPr>
        <p:txBody>
          <a:bodyPr anchor="t">
            <a:normAutofit/>
          </a:bodyPr>
          <a:lstStyle/>
          <a:p>
            <a:pPr marL="0" indent="0">
              <a:buNone/>
            </a:pPr>
            <a:r>
              <a:rPr lang="en-US" sz="1700" dirty="0"/>
              <a:t>Apr 15, 2013 to Apr 17, 2013</a:t>
            </a:r>
          </a:p>
          <a:p>
            <a:pPr marL="0" indent="0">
              <a:buNone/>
            </a:pPr>
            <a:endParaRPr lang="en-US" sz="1700" dirty="0"/>
          </a:p>
          <a:p>
            <a:pPr marL="0" indent="0">
              <a:buNone/>
            </a:pPr>
            <a:r>
              <a:rPr lang="en-US" sz="1700" dirty="0"/>
              <a:t>Soldiers ransacked the town of </a:t>
            </a:r>
            <a:r>
              <a:rPr lang="en-US" sz="1700" dirty="0" err="1"/>
              <a:t>Baga</a:t>
            </a:r>
            <a:r>
              <a:rPr lang="en-US" sz="1700" dirty="0"/>
              <a:t>, burning more than 2,000 homes, and killing at least 183 people. The attack occurred after Boko Haram ambushed a military patrol outside </a:t>
            </a:r>
            <a:r>
              <a:rPr lang="en-US" sz="1700" dirty="0" err="1"/>
              <a:t>Baga</a:t>
            </a:r>
            <a:r>
              <a:rPr lang="en-US" sz="1700" dirty="0"/>
              <a:t>. One soldier died in the crossfire. Human Rights Watch corroborate these accounts with satellite images of the town.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05F4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State of Emergency Declared 2013</a:t>
            </a:r>
          </a:p>
        </p:txBody>
      </p:sp>
      <p:pic>
        <p:nvPicPr>
          <p:cNvPr id="4" name="Picture 3" descr="214cc18a7c1ebebe6ca21f0701471c43">
            <a:extLst>
              <a:ext uri="{FF2B5EF4-FFF2-40B4-BE49-F238E27FC236}">
                <a16:creationId xmlns:a16="http://schemas.microsoft.com/office/drawing/2014/main" id="{95947526-AD5A-8E4C-A30E-17E5FF8F605B}"/>
              </a:ext>
            </a:extLst>
          </p:cNvPr>
          <p:cNvPicPr>
            <a:picLocks noChangeAspect="1"/>
          </p:cNvPicPr>
          <p:nvPr/>
        </p:nvPicPr>
        <p:blipFill rotWithShape="1">
          <a:blip r:embed="rId2"/>
          <a:srcRect l="10105" r="16432"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May 13, 2013</a:t>
            </a:r>
          </a:p>
          <a:p>
            <a:pPr marL="0" indent="0">
              <a:buNone/>
            </a:pPr>
            <a:endParaRPr lang="en-US" sz="1700" dirty="0">
              <a:solidFill>
                <a:srgbClr val="FFFFFF"/>
              </a:solidFill>
            </a:endParaRPr>
          </a:p>
          <a:p>
            <a:pPr marL="0" indent="0">
              <a:buNone/>
            </a:pPr>
            <a:r>
              <a:rPr lang="en-US" sz="1700" dirty="0">
                <a:solidFill>
                  <a:srgbClr val="FFFFFF"/>
                </a:solidFill>
              </a:rPr>
              <a:t>Goodluck Jonathan declared a state of emergency in the states of </a:t>
            </a:r>
            <a:r>
              <a:rPr lang="en-US" sz="1700" dirty="0" err="1">
                <a:solidFill>
                  <a:srgbClr val="FFFFFF"/>
                </a:solidFill>
              </a:rPr>
              <a:t>Borno</a:t>
            </a:r>
            <a:r>
              <a:rPr lang="en-US" sz="1700" dirty="0">
                <a:solidFill>
                  <a:srgbClr val="FFFFFF"/>
                </a:solidFill>
              </a:rPr>
              <a:t>, Yobe and Adamawa. Amid increasingly violent attacks, the president described the latest assaults as “a declaration of war”, and promised to deploy more troops in the area.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1182a74408e76dae6ee647f855041f6">
            <a:extLst>
              <a:ext uri="{FF2B5EF4-FFF2-40B4-BE49-F238E27FC236}">
                <a16:creationId xmlns:a16="http://schemas.microsoft.com/office/drawing/2014/main" id="{E7FF9442-933C-964B-B3B4-8AA12D6DBC76}"/>
              </a:ext>
            </a:extLst>
          </p:cNvPr>
          <p:cNvPicPr>
            <a:picLocks noChangeAspect="1"/>
          </p:cNvPicPr>
          <p:nvPr/>
        </p:nvPicPr>
        <p:blipFill rotWithShape="1">
          <a:blip r:embed="rId2">
            <a:alphaModFix amt="35000"/>
          </a:blip>
          <a:srcRect l="6528" r="18473"/>
          <a:stretch/>
        </p:blipFill>
        <p:spPr>
          <a:xfrm>
            <a:off x="0" y="333634"/>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Terrorist Legal Designation</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700" dirty="0">
                <a:solidFill>
                  <a:srgbClr val="FFFFFF"/>
                </a:solidFill>
              </a:rPr>
              <a:t>May 2013</a:t>
            </a:r>
          </a:p>
          <a:p>
            <a:pPr marL="0" indent="0">
              <a:buNone/>
            </a:pPr>
            <a:endParaRPr lang="en-US" sz="1700" dirty="0">
              <a:solidFill>
                <a:srgbClr val="FFFFFF"/>
              </a:solidFill>
            </a:endParaRPr>
          </a:p>
          <a:p>
            <a:pPr marL="0" indent="0">
              <a:buNone/>
            </a:pPr>
            <a:r>
              <a:rPr lang="en-US" sz="1700" dirty="0">
                <a:solidFill>
                  <a:srgbClr val="FFFFFF"/>
                </a:solidFill>
              </a:rPr>
              <a:t>The Nigerian President officially declared Boko Haram and </a:t>
            </a:r>
            <a:r>
              <a:rPr lang="en-US" sz="1700" dirty="0" err="1">
                <a:solidFill>
                  <a:srgbClr val="FFFFFF"/>
                </a:solidFill>
              </a:rPr>
              <a:t>Ansaru</a:t>
            </a:r>
            <a:r>
              <a:rPr lang="en-US" sz="1700" dirty="0">
                <a:solidFill>
                  <a:srgbClr val="FFFFFF"/>
                </a:solidFill>
              </a:rPr>
              <a:t> terrorist groups and banned them under Nigerian law. The new legal designation enabled authorities to prosecute anyone caught helping them under the Terrorism Prevention Act.</a:t>
            </a:r>
          </a:p>
        </p:txBody>
      </p:sp>
    </p:spTree>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1">
            <a:extLst>
              <a:ext uri="{FF2B5EF4-FFF2-40B4-BE49-F238E27FC236}">
                <a16:creationId xmlns:a16="http://schemas.microsoft.com/office/drawing/2014/main" id="{EC12C61A-9558-4DE5-AFDB-898358AFB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6137" y="640263"/>
            <a:ext cx="4653738" cy="1344975"/>
          </a:xfrm>
        </p:spPr>
        <p:txBody>
          <a:bodyPr>
            <a:normAutofit/>
          </a:bodyPr>
          <a:lstStyle/>
          <a:p>
            <a:r>
              <a:rPr lang="en-US" sz="3500"/>
              <a:t>Western Recognition of Terrorist Group</a:t>
            </a:r>
          </a:p>
        </p:txBody>
      </p:sp>
      <p:sp>
        <p:nvSpPr>
          <p:cNvPr id="3" name="Content Placeholder 2"/>
          <p:cNvSpPr>
            <a:spLocks noGrp="1"/>
          </p:cNvSpPr>
          <p:nvPr>
            <p:ph idx="1"/>
          </p:nvPr>
        </p:nvSpPr>
        <p:spPr>
          <a:xfrm>
            <a:off x="616136" y="2121762"/>
            <a:ext cx="4653738" cy="3626917"/>
          </a:xfrm>
        </p:spPr>
        <p:txBody>
          <a:bodyPr>
            <a:normAutofit/>
          </a:bodyPr>
          <a:lstStyle/>
          <a:p>
            <a:pPr marL="0" indent="0">
              <a:buNone/>
            </a:pPr>
            <a:r>
              <a:rPr lang="en-US" sz="1700" dirty="0"/>
              <a:t>Jul 10, 2013 to Dec 25, 2013</a:t>
            </a:r>
          </a:p>
          <a:p>
            <a:pPr marL="0" indent="0">
              <a:buNone/>
            </a:pPr>
            <a:endParaRPr lang="en-US" sz="1700" dirty="0"/>
          </a:p>
          <a:p>
            <a:pPr marL="0" indent="0">
              <a:buNone/>
            </a:pPr>
            <a:r>
              <a:rPr lang="en-US" sz="1700" dirty="0"/>
              <a:t>The United Kingdom was the first country to declare Boko Haram as a terrorist organization on July 10, 2013.</a:t>
            </a:r>
            <a:br>
              <a:rPr lang="en-US" sz="1700" dirty="0"/>
            </a:br>
            <a:br>
              <a:rPr lang="en-US" sz="1700" dirty="0"/>
            </a:br>
            <a:r>
              <a:rPr lang="en-US" sz="1700" dirty="0"/>
              <a:t>The U.S. and Canada followed later that year on November 14 and December 24, respectively.</a:t>
            </a:r>
          </a:p>
        </p:txBody>
      </p:sp>
      <p:pic>
        <p:nvPicPr>
          <p:cNvPr id="16" name="Picture 15" descr="0678201be17f725f493440f63863888f">
            <a:extLst>
              <a:ext uri="{FF2B5EF4-FFF2-40B4-BE49-F238E27FC236}">
                <a16:creationId xmlns:a16="http://schemas.microsoft.com/office/drawing/2014/main" id="{3093554F-328D-AA4B-9066-900A476E4A4E}"/>
              </a:ext>
            </a:extLst>
          </p:cNvPr>
          <p:cNvPicPr>
            <a:picLocks noChangeAspect="1"/>
          </p:cNvPicPr>
          <p:nvPr/>
        </p:nvPicPr>
        <p:blipFill rotWithShape="1">
          <a:blip r:embed="rId2"/>
          <a:srcRect t="7213" r="2" b="444"/>
          <a:stretch/>
        </p:blipFill>
        <p:spPr>
          <a:xfrm>
            <a:off x="5872163" y="306910"/>
            <a:ext cx="3031807" cy="1863092"/>
          </a:xfrm>
          <a:prstGeom prst="rect">
            <a:avLst/>
          </a:prstGeom>
        </p:spPr>
      </p:pic>
      <p:pic>
        <p:nvPicPr>
          <p:cNvPr id="14" name="Picture 13" descr="ad7af8d6648dc5745b64135d9f49a367">
            <a:extLst>
              <a:ext uri="{FF2B5EF4-FFF2-40B4-BE49-F238E27FC236}">
                <a16:creationId xmlns:a16="http://schemas.microsoft.com/office/drawing/2014/main" id="{EC0EED5F-27A5-CA49-B9A1-AD3FFEE7CA20}"/>
              </a:ext>
            </a:extLst>
          </p:cNvPr>
          <p:cNvPicPr>
            <a:picLocks noChangeAspect="1"/>
          </p:cNvPicPr>
          <p:nvPr/>
        </p:nvPicPr>
        <p:blipFill rotWithShape="1">
          <a:blip r:embed="rId3"/>
          <a:srcRect l="5817" r="8619"/>
          <a:stretch/>
        </p:blipFill>
        <p:spPr>
          <a:xfrm>
            <a:off x="5872163" y="2330867"/>
            <a:ext cx="3031807" cy="1863093"/>
          </a:xfrm>
          <a:prstGeom prst="rect">
            <a:avLst/>
          </a:prstGeom>
        </p:spPr>
      </p:pic>
      <p:pic>
        <p:nvPicPr>
          <p:cNvPr id="4" name="Picture 3" descr="3c20d0386647f5b32cac32105d55d2d2">
            <a:extLst>
              <a:ext uri="{FF2B5EF4-FFF2-40B4-BE49-F238E27FC236}">
                <a16:creationId xmlns:a16="http://schemas.microsoft.com/office/drawing/2014/main" id="{3ACC54BE-0108-B445-8157-E866C1553E9B}"/>
              </a:ext>
            </a:extLst>
          </p:cNvPr>
          <p:cNvPicPr>
            <a:picLocks noChangeAspect="1"/>
          </p:cNvPicPr>
          <p:nvPr/>
        </p:nvPicPr>
        <p:blipFill rotWithShape="1">
          <a:blip r:embed="rId4"/>
          <a:srcRect l="10037" r="9973" b="-2"/>
          <a:stretch/>
        </p:blipFill>
        <p:spPr>
          <a:xfrm>
            <a:off x="5872163" y="4354824"/>
            <a:ext cx="3031807" cy="189515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C51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Abu Saad Killed</a:t>
            </a:r>
          </a:p>
        </p:txBody>
      </p:sp>
      <p:pic>
        <p:nvPicPr>
          <p:cNvPr id="4" name="Picture 3" descr="0db7d4093dc4692df33d98378766b623">
            <a:extLst>
              <a:ext uri="{FF2B5EF4-FFF2-40B4-BE49-F238E27FC236}">
                <a16:creationId xmlns:a16="http://schemas.microsoft.com/office/drawing/2014/main" id="{D8EE7018-0AA4-1644-B5E4-7EE9EAF790E5}"/>
              </a:ext>
            </a:extLst>
          </p:cNvPr>
          <p:cNvPicPr>
            <a:picLocks noChangeAspect="1"/>
          </p:cNvPicPr>
          <p:nvPr/>
        </p:nvPicPr>
        <p:blipFill rotWithShape="1">
          <a:blip r:embed="rId2"/>
          <a:srcRect l="7703" r="22701"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Aug 13, 2013</a:t>
            </a:r>
          </a:p>
          <a:p>
            <a:pPr marL="0" indent="0">
              <a:buNone/>
            </a:pPr>
            <a:endParaRPr lang="en-US" sz="1700" dirty="0">
              <a:solidFill>
                <a:srgbClr val="FFFFFF"/>
              </a:solidFill>
            </a:endParaRPr>
          </a:p>
          <a:p>
            <a:pPr marL="0" indent="0">
              <a:buNone/>
            </a:pPr>
            <a:r>
              <a:rPr lang="en-US" sz="1700" dirty="0">
                <a:solidFill>
                  <a:srgbClr val="FFFFFF"/>
                </a:solidFill>
              </a:rPr>
              <a:t>Nigeria’s Ministry of Defense confirmed the death of Momodu Baba, also known by his alias Abu Saad, second-in-command of the group. He was one of the “most-wanted” militant commanders and had a high bounty on this head.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r>
              <a:rPr lang="en-US" sz="3000"/>
              <a:t>Benisheik Massacre </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buNone/>
            </a:pPr>
            <a:r>
              <a:rPr dirty="0"/>
              <a:t>Sep 16, 2013</a:t>
            </a:r>
          </a:p>
          <a:p>
            <a:pPr marL="0" indent="0">
              <a:buNone/>
            </a:pPr>
            <a:endParaRPr lang="en-US" dirty="0"/>
          </a:p>
          <a:p>
            <a:pPr marL="0" indent="0">
              <a:buNone/>
            </a:pPr>
            <a:r>
              <a:rPr dirty="0"/>
              <a:t>Boko Haram slaughtered at least 143 people in a roadside attack between the cities of Maiduguri and Damaturu. Several militants wearing army uniforms stopped traffic on a highway, dragged people out of their vehicles</a:t>
            </a:r>
            <a:r>
              <a:rPr lang="en-US" dirty="0"/>
              <a:t>,</a:t>
            </a:r>
            <a:r>
              <a:rPr dirty="0"/>
              <a:t> and killed them. </a:t>
            </a:r>
          </a:p>
        </p:txBody>
      </p:sp>
      <p:pic>
        <p:nvPicPr>
          <p:cNvPr id="4" name="Picture 3" descr="af979cf4b84e401c8834b0adc676fd5e">
            <a:extLst>
              <a:ext uri="{FF2B5EF4-FFF2-40B4-BE49-F238E27FC236}">
                <a16:creationId xmlns:a16="http://schemas.microsoft.com/office/drawing/2014/main" id="{E2682DA8-6049-6E47-BA2E-E40A449FC387}"/>
              </a:ext>
            </a:extLst>
          </p:cNvPr>
          <p:cNvPicPr>
            <a:picLocks noChangeAspect="1"/>
          </p:cNvPicPr>
          <p:nvPr/>
        </p:nvPicPr>
        <p:blipFill rotWithShape="1">
          <a:blip r:embed="rId2"/>
          <a:srcRect l="34177" r="15571" b="-1"/>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E3B4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Gujba College Massacre</a:t>
            </a:r>
          </a:p>
        </p:txBody>
      </p:sp>
      <p:pic>
        <p:nvPicPr>
          <p:cNvPr id="4" name="Picture 3" descr="2a38a07e0e0f476fc2d71950bd9ea614">
            <a:extLst>
              <a:ext uri="{FF2B5EF4-FFF2-40B4-BE49-F238E27FC236}">
                <a16:creationId xmlns:a16="http://schemas.microsoft.com/office/drawing/2014/main" id="{B0016A31-3A65-5141-9EB0-58BEEC4ED5A5}"/>
              </a:ext>
            </a:extLst>
          </p:cNvPr>
          <p:cNvPicPr>
            <a:picLocks noChangeAspect="1"/>
          </p:cNvPicPr>
          <p:nvPr/>
        </p:nvPicPr>
        <p:blipFill rotWithShape="1">
          <a:blip r:embed="rId2"/>
          <a:srcRect l="2885" r="8508"/>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Sep 28, 2013</a:t>
            </a:r>
          </a:p>
          <a:p>
            <a:pPr marL="0" indent="0">
              <a:buNone/>
            </a:pPr>
            <a:endParaRPr lang="en-US" sz="1700" dirty="0">
              <a:solidFill>
                <a:srgbClr val="FFFFFF"/>
              </a:solidFill>
            </a:endParaRPr>
          </a:p>
          <a:p>
            <a:pPr marL="0" indent="0">
              <a:buNone/>
            </a:pPr>
            <a:r>
              <a:rPr lang="en-US" sz="1700" dirty="0">
                <a:solidFill>
                  <a:srgbClr val="FFFFFF"/>
                </a:solidFill>
              </a:rPr>
              <a:t>Dozens of gunmen from Boko Haram entered the student dormitories of the Yobe State College of Agriculture, killing over 40 students. The attackers broke into campus while students were sleeping and opened fire randomly in the darkness. Most of the victims were between the ages of 18 and 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06443"/>
          </a:xfrm>
        </p:spPr>
        <p:txBody>
          <a:bodyPr>
            <a:normAutofit/>
          </a:bodyPr>
          <a:lstStyle/>
          <a:p>
            <a:r>
              <a:rPr lang="en-US" sz="3500"/>
              <a:t>History of Religious Violence in Nigeria</a:t>
            </a:r>
          </a:p>
        </p:txBody>
      </p:sp>
      <p:sp>
        <p:nvSpPr>
          <p:cNvPr id="3" name="Content Placeholder 2"/>
          <p:cNvSpPr>
            <a:spLocks noGrp="1"/>
          </p:cNvSpPr>
          <p:nvPr>
            <p:ph idx="1"/>
          </p:nvPr>
        </p:nvSpPr>
        <p:spPr>
          <a:xfrm>
            <a:off x="628650" y="1825625"/>
            <a:ext cx="3114580" cy="4303464"/>
          </a:xfrm>
        </p:spPr>
        <p:txBody>
          <a:bodyPr>
            <a:normAutofit/>
          </a:bodyPr>
          <a:lstStyle/>
          <a:p>
            <a:pPr marL="0" indent="0">
              <a:buNone/>
            </a:pPr>
            <a:r>
              <a:rPr lang="en-US" sz="1700" dirty="0"/>
              <a:t>1953 to 2020</a:t>
            </a:r>
          </a:p>
          <a:p>
            <a:pPr marL="0" indent="0">
              <a:buNone/>
            </a:pPr>
            <a:endParaRPr lang="en-US" sz="1700" dirty="0"/>
          </a:p>
          <a:p>
            <a:pPr marL="0" indent="0">
              <a:buNone/>
            </a:pPr>
            <a:r>
              <a:rPr lang="en-US" sz="1700" dirty="0"/>
              <a:t>The Middle Belt has long been a hotbed for communal, ethnic, and religious conflict due to its status as the most heterogeneous region of the country. An increase in religious tension at a national level has spilled over into the Middle Belt, as fears over the perceived "Islamization" of the country have sparked violence.</a:t>
            </a:r>
          </a:p>
        </p:txBody>
      </p:sp>
      <p:pic>
        <p:nvPicPr>
          <p:cNvPr id="4" name="Picture 3" descr="83edffe32b4f145b7bfd8a7aebac5089">
            <a:extLst>
              <a:ext uri="{FF2B5EF4-FFF2-40B4-BE49-F238E27FC236}">
                <a16:creationId xmlns:a16="http://schemas.microsoft.com/office/drawing/2014/main" id="{B5654C12-3DAD-9B4C-BB64-D1B23B3548F1}"/>
              </a:ext>
            </a:extLst>
          </p:cNvPr>
          <p:cNvPicPr>
            <a:picLocks noChangeAspect="1"/>
          </p:cNvPicPr>
          <p:nvPr/>
        </p:nvPicPr>
        <p:blipFill rotWithShape="1">
          <a:blip r:embed="rId2"/>
          <a:srcRect l="7875" r="6140" b="1"/>
          <a:stretch/>
        </p:blipFill>
        <p:spPr>
          <a:xfrm>
            <a:off x="3887625" y="1904282"/>
            <a:ext cx="4627724" cy="422480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3B4F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Joint Trans-Border Security Committee</a:t>
            </a:r>
          </a:p>
        </p:txBody>
      </p:sp>
      <p:pic>
        <p:nvPicPr>
          <p:cNvPr id="4" name="Picture 3" descr="09f526c3b9b44f4af5779aa75585f2db">
            <a:extLst>
              <a:ext uri="{FF2B5EF4-FFF2-40B4-BE49-F238E27FC236}">
                <a16:creationId xmlns:a16="http://schemas.microsoft.com/office/drawing/2014/main" id="{C52F71EB-EB62-EE49-A22E-03FC7EF1495C}"/>
              </a:ext>
            </a:extLst>
          </p:cNvPr>
          <p:cNvPicPr>
            <a:picLocks noChangeAspect="1"/>
          </p:cNvPicPr>
          <p:nvPr/>
        </p:nvPicPr>
        <p:blipFill rotWithShape="1">
          <a:blip r:embed="rId2"/>
          <a:srcRect l="10832" r="2889" b="-2"/>
          <a:stretch/>
        </p:blipFill>
        <p:spPr>
          <a:xfrm>
            <a:off x="245660" y="2454903"/>
            <a:ext cx="5293729" cy="4080254"/>
          </a:xfrm>
          <a:prstGeom prst="rect">
            <a:avLst/>
          </a:prstGeom>
        </p:spPr>
      </p:pic>
      <p:sp>
        <p:nvSpPr>
          <p:cNvPr id="16"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Nov 2013</a:t>
            </a:r>
          </a:p>
          <a:p>
            <a:pPr marL="0" indent="0">
              <a:buNone/>
            </a:pPr>
            <a:endParaRPr lang="en-US" sz="1700" dirty="0">
              <a:solidFill>
                <a:srgbClr val="FFFFFF"/>
              </a:solidFill>
            </a:endParaRPr>
          </a:p>
          <a:p>
            <a:pPr marL="0" indent="0">
              <a:buNone/>
            </a:pPr>
            <a:r>
              <a:rPr lang="en-US" sz="1700" dirty="0">
                <a:solidFill>
                  <a:srgbClr val="FFFFFF"/>
                </a:solidFill>
              </a:rPr>
              <a:t>Nigeria and Cameroon signed the Joint Trans-Border Security Committee to conduct "coordinated but separate" border patrols. This was in response to Boko Haram hiding in Cameroon's foothills and the Cameroonian military's unwillingness to confront them.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23B3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Terrorism and Use of Suicide Bombing</a:t>
            </a:r>
          </a:p>
        </p:txBody>
      </p:sp>
      <p:pic>
        <p:nvPicPr>
          <p:cNvPr id="4" name="Picture 3" descr="982e4bc2f197e756c9d28fb35ac9f90a">
            <a:extLst>
              <a:ext uri="{FF2B5EF4-FFF2-40B4-BE49-F238E27FC236}">
                <a16:creationId xmlns:a16="http://schemas.microsoft.com/office/drawing/2014/main" id="{AA3E43D9-BD8E-FB41-B74D-32628C5C7086}"/>
              </a:ext>
            </a:extLst>
          </p:cNvPr>
          <p:cNvPicPr>
            <a:picLocks noChangeAspect="1"/>
          </p:cNvPicPr>
          <p:nvPr/>
        </p:nvPicPr>
        <p:blipFill rotWithShape="1">
          <a:blip r:embed="rId2"/>
          <a:srcRect l="15251" r="1225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700" dirty="0">
                <a:solidFill>
                  <a:srgbClr val="FFFFFF"/>
                </a:solidFill>
              </a:rPr>
              <a:t>Since 2014, a hallmark of Boko Haram's violent insurgency is the kidnapping of women to forcibly deploy as suicide bombers. Between 2014 and 2018, 468 women and girls either successfully carried out suicide attacks or were arrested in the process. The 240 successful suicide attacks during this period killed 1,200 Nigerians and injured another 3,000.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Summary of 2014 Events</a:t>
            </a:r>
          </a:p>
        </p:txBody>
      </p:sp>
      <p:pic>
        <p:nvPicPr>
          <p:cNvPr id="4" name="Picture 3" descr="f80ebe18fbd6f1edd1c63fedc24291ed">
            <a:extLst>
              <a:ext uri="{FF2B5EF4-FFF2-40B4-BE49-F238E27FC236}">
                <a16:creationId xmlns:a16="http://schemas.microsoft.com/office/drawing/2014/main" id="{03EA84A8-36E9-B54A-B4CB-5B48D8877DE5}"/>
              </a:ext>
            </a:extLst>
          </p:cNvPr>
          <p:cNvPicPr>
            <a:picLocks noChangeAspect="1"/>
          </p:cNvPicPr>
          <p:nvPr/>
        </p:nvPicPr>
        <p:blipFill rotWithShape="1">
          <a:blip r:embed="rId2"/>
          <a:srcRect t="6595" b="2126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dirty="0"/>
              <a:t>In 2014, Nigeria saw a resurgence of Boko Haram bombings, massacres</a:t>
            </a:r>
            <a:r>
              <a:rPr lang="en-US" dirty="0"/>
              <a:t>,</a:t>
            </a:r>
            <a:r>
              <a:rPr dirty="0"/>
              <a:t> and abductions. </a:t>
            </a:r>
            <a:br>
              <a:rPr dirty="0"/>
            </a:br>
            <a:br>
              <a:rPr dirty="0"/>
            </a:br>
            <a:r>
              <a:rPr dirty="0"/>
              <a:t>There were over 1,500 people killed in Boko Haram attacks and hundreds of women and children abducted in raids. </a:t>
            </a:r>
            <a:br>
              <a:rPr dirty="0"/>
            </a:br>
            <a:br>
              <a:rPr dirty="0"/>
            </a:br>
            <a:r>
              <a:rPr dirty="0"/>
              <a:t>Most notably was the April 2014 kidnapping of 276 Chibok schoolgirls by the militant organization, spurring an international media campaign to #</a:t>
            </a:r>
            <a:r>
              <a:rPr dirty="0" err="1"/>
              <a:t>BringBackOurGirls</a:t>
            </a:r>
            <a:r>
              <a:rPr dirty="0"/>
              <a:t>. </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pPr>
              <a:lnSpc>
                <a:spcPct val="90000"/>
              </a:lnSpc>
            </a:pPr>
            <a:r>
              <a:rPr lang="en-US" sz="2600"/>
              <a:t>Market Bombing in Maiduguri, Borno State</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buNone/>
            </a:pPr>
            <a:r>
              <a:rPr dirty="0"/>
              <a:t>Jan 14, 2014</a:t>
            </a:r>
            <a:endParaRPr lang="en-US" dirty="0"/>
          </a:p>
          <a:p>
            <a:pPr marL="0" indent="0">
              <a:buNone/>
            </a:pPr>
            <a:endParaRPr lang="en-US" dirty="0"/>
          </a:p>
          <a:p>
            <a:pPr marL="0" indent="0">
              <a:buNone/>
            </a:pPr>
            <a:r>
              <a:rPr dirty="0"/>
              <a:t>30-40 people </a:t>
            </a:r>
            <a:r>
              <a:rPr lang="en-US" dirty="0"/>
              <a:t>were</a:t>
            </a:r>
            <a:r>
              <a:rPr dirty="0"/>
              <a:t> killed in a Boko Haram coordinated bombing near a market in Maiduguri, </a:t>
            </a:r>
            <a:r>
              <a:rPr dirty="0" err="1"/>
              <a:t>Borno</a:t>
            </a:r>
            <a:r>
              <a:rPr dirty="0"/>
              <a:t> State.</a:t>
            </a:r>
          </a:p>
        </p:txBody>
      </p:sp>
      <p:pic>
        <p:nvPicPr>
          <p:cNvPr id="4" name="Picture 3" descr="41d2acf65c8d2dec6c1c0068b1ada71f">
            <a:extLst>
              <a:ext uri="{FF2B5EF4-FFF2-40B4-BE49-F238E27FC236}">
                <a16:creationId xmlns:a16="http://schemas.microsoft.com/office/drawing/2014/main" id="{DF86606C-93C4-7142-AFA3-8909F4BF61E2}"/>
              </a:ext>
            </a:extLst>
          </p:cNvPr>
          <p:cNvPicPr>
            <a:picLocks noChangeAspect="1"/>
          </p:cNvPicPr>
          <p:nvPr/>
        </p:nvPicPr>
        <p:blipFill rotWithShape="1">
          <a:blip r:embed="rId2"/>
          <a:srcRect l="40093" r="17560"/>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1bc2172f190821c872cc117318ec3a5f">
            <a:extLst>
              <a:ext uri="{FF2B5EF4-FFF2-40B4-BE49-F238E27FC236}">
                <a16:creationId xmlns:a16="http://schemas.microsoft.com/office/drawing/2014/main" id="{42C18851-FC1D-B642-B4D8-352E3C3A338F}"/>
              </a:ext>
            </a:extLst>
          </p:cNvPr>
          <p:cNvPicPr>
            <a:picLocks noChangeAspect="1"/>
          </p:cNvPicPr>
          <p:nvPr/>
        </p:nvPicPr>
        <p:blipFill rotWithShape="1">
          <a:blip r:embed="rId2"/>
          <a:srcRect r="13355"/>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a:normAutofit/>
          </a:bodyPr>
          <a:lstStyle/>
          <a:p>
            <a:r>
              <a:rPr lang="en-US" sz="3100"/>
              <a:t>Attack on Kawuri Village</a:t>
            </a:r>
          </a:p>
        </p:txBody>
      </p:sp>
      <p:sp>
        <p:nvSpPr>
          <p:cNvPr id="3" name="Content Placeholder 2"/>
          <p:cNvSpPr>
            <a:spLocks noGrp="1"/>
          </p:cNvSpPr>
          <p:nvPr>
            <p:ph idx="1"/>
          </p:nvPr>
        </p:nvSpPr>
        <p:spPr>
          <a:xfrm>
            <a:off x="463547" y="4856921"/>
            <a:ext cx="7173771" cy="1249240"/>
          </a:xfrm>
        </p:spPr>
        <p:txBody>
          <a:bodyPr>
            <a:normAutofit/>
          </a:bodyPr>
          <a:lstStyle/>
          <a:p>
            <a:pPr marL="0" indent="0">
              <a:buNone/>
            </a:pPr>
            <a:r>
              <a:rPr dirty="0"/>
              <a:t>Jan 26, 2014</a:t>
            </a:r>
          </a:p>
          <a:p>
            <a:pPr marL="0" indent="0">
              <a:buNone/>
            </a:pPr>
            <a:endParaRPr lang="en-US" dirty="0"/>
          </a:p>
          <a:p>
            <a:pPr marL="0" indent="0">
              <a:buNone/>
            </a:pPr>
            <a:r>
              <a:rPr dirty="0"/>
              <a:t>An attack by suspected Islamist Boko Haram insurgents on a northeast Nigerian village of </a:t>
            </a:r>
            <a:r>
              <a:rPr dirty="0" err="1"/>
              <a:t>Kawuri</a:t>
            </a:r>
            <a:r>
              <a:rPr dirty="0"/>
              <a:t> on Monday resulted in 85 people dead. </a:t>
            </a:r>
          </a:p>
        </p:txBody>
      </p:sp>
    </p:spTree>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E59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Konduga Massacre</a:t>
            </a:r>
          </a:p>
        </p:txBody>
      </p:sp>
      <p:pic>
        <p:nvPicPr>
          <p:cNvPr id="4" name="Picture 3" descr="8fd24343cd7054d0101ce3a0a6a54daa">
            <a:extLst>
              <a:ext uri="{FF2B5EF4-FFF2-40B4-BE49-F238E27FC236}">
                <a16:creationId xmlns:a16="http://schemas.microsoft.com/office/drawing/2014/main" id="{D3874B49-C580-F443-BD2A-1B81CEEE6099}"/>
              </a:ext>
            </a:extLst>
          </p:cNvPr>
          <p:cNvPicPr>
            <a:picLocks noChangeAspect="1"/>
          </p:cNvPicPr>
          <p:nvPr/>
        </p:nvPicPr>
        <p:blipFill rotWithShape="1">
          <a:blip r:embed="rId2"/>
          <a:srcRect l="18584" r="8274"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Feb 11, 2014</a:t>
            </a:r>
          </a:p>
          <a:p>
            <a:pPr marL="0" indent="0">
              <a:buNone/>
            </a:pPr>
            <a:endParaRPr lang="en-US" sz="1700" dirty="0">
              <a:solidFill>
                <a:srgbClr val="FFFFFF"/>
              </a:solidFill>
            </a:endParaRPr>
          </a:p>
          <a:p>
            <a:pPr marL="0" indent="0">
              <a:buNone/>
            </a:pPr>
            <a:r>
              <a:rPr lang="en-US" sz="1700" dirty="0">
                <a:solidFill>
                  <a:srgbClr val="FFFFFF"/>
                </a:solidFill>
              </a:rPr>
              <a:t>Boko Haram militants attacked the Konduga village in northeastern Nigeria, which is predominantly Christian. 62 villagers were reportedly killed in the attack.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524B3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Attack on Izghe Village</a:t>
            </a:r>
          </a:p>
        </p:txBody>
      </p:sp>
      <p:pic>
        <p:nvPicPr>
          <p:cNvPr id="4" name="Picture 3" descr="9036a6770b71c75f3d4f50088d43ed69">
            <a:extLst>
              <a:ext uri="{FF2B5EF4-FFF2-40B4-BE49-F238E27FC236}">
                <a16:creationId xmlns:a16="http://schemas.microsoft.com/office/drawing/2014/main" id="{F9530EB7-6D1C-5A41-83A4-FD378AA03425}"/>
              </a:ext>
            </a:extLst>
          </p:cNvPr>
          <p:cNvPicPr>
            <a:picLocks noChangeAspect="1"/>
          </p:cNvPicPr>
          <p:nvPr/>
        </p:nvPicPr>
        <p:blipFill rotWithShape="1">
          <a:blip r:embed="rId2"/>
          <a:srcRect l="11773" r="1948" b="-2"/>
          <a:stretch/>
        </p:blipFill>
        <p:spPr>
          <a:xfrm>
            <a:off x="245660" y="2454903"/>
            <a:ext cx="5293729"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lnSpcReduction="10000"/>
          </a:bodyPr>
          <a:lstStyle/>
          <a:p>
            <a:pPr marL="0" indent="0">
              <a:buNone/>
            </a:pPr>
            <a:r>
              <a:rPr lang="en-US" sz="1700" dirty="0">
                <a:solidFill>
                  <a:srgbClr val="FFFFFF"/>
                </a:solidFill>
              </a:rPr>
              <a:t>Feb 15, 2014</a:t>
            </a:r>
          </a:p>
          <a:p>
            <a:pPr marL="0" indent="0">
              <a:buNone/>
            </a:pPr>
            <a:endParaRPr lang="en-US" sz="1700" dirty="0">
              <a:solidFill>
                <a:srgbClr val="FFFFFF"/>
              </a:solidFill>
            </a:endParaRPr>
          </a:p>
          <a:p>
            <a:pPr marL="0" indent="0">
              <a:buNone/>
            </a:pPr>
            <a:r>
              <a:rPr lang="en-US" sz="1700" dirty="0">
                <a:solidFill>
                  <a:srgbClr val="FFFFFF"/>
                </a:solidFill>
              </a:rPr>
              <a:t>Dressed in military uniforms, dozens of attackers raided the village. The gunmen reportedly rounded up a group of men in </a:t>
            </a:r>
            <a:r>
              <a:rPr lang="en-US" sz="1700" dirty="0" err="1">
                <a:solidFill>
                  <a:srgbClr val="FFFFFF"/>
                </a:solidFill>
              </a:rPr>
              <a:t>Izghe</a:t>
            </a:r>
            <a:r>
              <a:rPr lang="en-US" sz="1700" dirty="0">
                <a:solidFill>
                  <a:srgbClr val="FFFFFF"/>
                </a:solidFill>
              </a:rPr>
              <a:t> village and shot them, before going door-to-door and killing anyone they found. Some of their victims were shot; others had their throats slit. Estimates say that between 106 - 121 people were killed in the massacre.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f4663843440ff6a1e0f7a7c724f9100">
            <a:extLst>
              <a:ext uri="{FF2B5EF4-FFF2-40B4-BE49-F238E27FC236}">
                <a16:creationId xmlns:a16="http://schemas.microsoft.com/office/drawing/2014/main" id="{62992E71-BB97-F846-838A-66AEC7445473}"/>
              </a:ext>
            </a:extLst>
          </p:cNvPr>
          <p:cNvPicPr>
            <a:picLocks noChangeAspect="1"/>
          </p:cNvPicPr>
          <p:nvPr/>
        </p:nvPicPr>
        <p:blipFill rotWithShape="1">
          <a:blip r:embed="rId2"/>
          <a:srcRect t="7120" b="4401"/>
          <a:stretch/>
        </p:blipFill>
        <p:spPr>
          <a:xfrm>
            <a:off x="240030" y="320040"/>
            <a:ext cx="8661654" cy="4303462"/>
          </a:xfrm>
          <a:prstGeom prst="rect">
            <a:avLst/>
          </a:prstGeom>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5009083"/>
            <a:ext cx="2167128" cy="1345997"/>
          </a:xfrm>
        </p:spPr>
        <p:txBody>
          <a:bodyPr anchor="ctr">
            <a:normAutofit/>
          </a:bodyPr>
          <a:lstStyle/>
          <a:p>
            <a:r>
              <a:rPr lang="en-US" sz="2300">
                <a:solidFill>
                  <a:schemeClr val="bg1"/>
                </a:solidFill>
              </a:rPr>
              <a:t>Izghe village burned in second attack</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84982" y="5009083"/>
            <a:ext cx="5232654" cy="1345997"/>
          </a:xfrm>
        </p:spPr>
        <p:txBody>
          <a:bodyPr anchor="ctr">
            <a:normAutofit lnSpcReduction="10000"/>
          </a:bodyPr>
          <a:lstStyle/>
          <a:p>
            <a:pPr marL="0" indent="0">
              <a:lnSpc>
                <a:spcPct val="90000"/>
              </a:lnSpc>
              <a:buNone/>
            </a:pPr>
            <a:r>
              <a:rPr lang="en-US" sz="1300" dirty="0">
                <a:solidFill>
                  <a:schemeClr val="bg1"/>
                </a:solidFill>
              </a:rPr>
              <a:t>Feb 22, 2014 to Feb 24, 2014</a:t>
            </a:r>
          </a:p>
          <a:p>
            <a:pPr marL="0" indent="0">
              <a:lnSpc>
                <a:spcPct val="90000"/>
              </a:lnSpc>
              <a:buNone/>
            </a:pPr>
            <a:endParaRPr lang="en-US" sz="1300" dirty="0">
              <a:solidFill>
                <a:schemeClr val="bg1"/>
              </a:solidFill>
            </a:endParaRPr>
          </a:p>
          <a:p>
            <a:pPr marL="0" indent="0">
              <a:lnSpc>
                <a:spcPct val="90000"/>
              </a:lnSpc>
              <a:buNone/>
            </a:pPr>
            <a:r>
              <a:rPr lang="en-US" sz="1300" dirty="0">
                <a:solidFill>
                  <a:schemeClr val="bg1"/>
                </a:solidFill>
              </a:rPr>
              <a:t>Alleged Boko Haram gunmen killed several residents and burnt down </a:t>
            </a:r>
            <a:r>
              <a:rPr lang="en-US" sz="1300" dirty="0" err="1">
                <a:solidFill>
                  <a:schemeClr val="bg1"/>
                </a:solidFill>
              </a:rPr>
              <a:t>Izghe</a:t>
            </a:r>
            <a:r>
              <a:rPr lang="en-US" sz="1300" dirty="0">
                <a:solidFill>
                  <a:schemeClr val="bg1"/>
                </a:solidFill>
              </a:rPr>
              <a:t> after a similar attack a week earlier. Many people had fled after the first attack, but some elderly residents were still staying there.</a:t>
            </a:r>
            <a:br>
              <a:rPr lang="en-US" sz="1300" dirty="0">
                <a:solidFill>
                  <a:schemeClr val="bg1"/>
                </a:solidFill>
              </a:rPr>
            </a:br>
            <a:r>
              <a:rPr lang="en-US" sz="1300" dirty="0">
                <a:solidFill>
                  <a:schemeClr val="bg1"/>
                </a:solidFill>
              </a:rPr>
              <a:t>A resident in </a:t>
            </a:r>
            <a:r>
              <a:rPr lang="en-US" sz="1300" dirty="0" err="1">
                <a:solidFill>
                  <a:schemeClr val="bg1"/>
                </a:solidFill>
              </a:rPr>
              <a:t>Izghe</a:t>
            </a:r>
            <a:r>
              <a:rPr lang="en-US" sz="1300" dirty="0">
                <a:solidFill>
                  <a:schemeClr val="bg1"/>
                </a:solidFill>
              </a:rPr>
              <a:t> said that three women and a man were killed in the raid. </a:t>
            </a:r>
          </a:p>
        </p:txBody>
      </p:sp>
    </p:spTree>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Attack on Federal Government college of Buni Yadi</a:t>
            </a:r>
          </a:p>
        </p:txBody>
      </p:sp>
      <p:sp>
        <p:nvSpPr>
          <p:cNvPr id="3" name="Content Placeholder 2"/>
          <p:cNvSpPr>
            <a:spLocks noGrp="1"/>
          </p:cNvSpPr>
          <p:nvPr>
            <p:ph idx="1"/>
          </p:nvPr>
        </p:nvSpPr>
        <p:spPr>
          <a:xfrm>
            <a:off x="1068678" y="2494450"/>
            <a:ext cx="3040158" cy="3563159"/>
          </a:xfrm>
        </p:spPr>
        <p:txBody>
          <a:bodyPr>
            <a:normAutofit/>
          </a:bodyPr>
          <a:lstStyle/>
          <a:p>
            <a:pPr marL="0" indent="0">
              <a:lnSpc>
                <a:spcPct val="90000"/>
              </a:lnSpc>
              <a:buNone/>
            </a:pPr>
            <a:r>
              <a:rPr lang="en-US" sz="2100" dirty="0"/>
              <a:t>Feb 25, 2014</a:t>
            </a:r>
          </a:p>
          <a:p>
            <a:pPr marL="0" indent="0">
              <a:lnSpc>
                <a:spcPct val="90000"/>
              </a:lnSpc>
              <a:buNone/>
            </a:pPr>
            <a:endParaRPr lang="en-US" sz="2100" dirty="0"/>
          </a:p>
          <a:p>
            <a:pPr marL="0" indent="0">
              <a:lnSpc>
                <a:spcPct val="90000"/>
              </a:lnSpc>
              <a:buNone/>
            </a:pPr>
            <a:r>
              <a:rPr lang="en-US" sz="2100" dirty="0"/>
              <a:t>Boko Haram gunmen killed 59 pupils at the Federal Government college of </a:t>
            </a:r>
            <a:r>
              <a:rPr lang="en-US" sz="2100" dirty="0" err="1"/>
              <a:t>Buni</a:t>
            </a:r>
            <a:r>
              <a:rPr lang="en-US" sz="2100" dirty="0"/>
              <a:t> </a:t>
            </a:r>
            <a:r>
              <a:rPr lang="en-US" sz="2100" dirty="0" err="1"/>
              <a:t>Yadi</a:t>
            </a:r>
            <a:r>
              <a:rPr lang="en-US" sz="2100" dirty="0"/>
              <a:t>, a boarding school in Yobe state, near the state’s capital city of Damaturu. The students were shot or burned to death. </a:t>
            </a:r>
          </a:p>
        </p:txBody>
      </p:sp>
      <p:pic>
        <p:nvPicPr>
          <p:cNvPr id="4" name="Picture 3" descr="8bdc9bb4b19d34bbed6d2d79e64ca4ec">
            <a:extLst>
              <a:ext uri="{FF2B5EF4-FFF2-40B4-BE49-F238E27FC236}">
                <a16:creationId xmlns:a16="http://schemas.microsoft.com/office/drawing/2014/main" id="{B558ACCF-2C4B-E141-9BB2-46172B45F207}"/>
              </a:ext>
            </a:extLst>
          </p:cNvPr>
          <p:cNvPicPr>
            <a:picLocks noChangeAspect="1"/>
          </p:cNvPicPr>
          <p:nvPr/>
        </p:nvPicPr>
        <p:blipFill rotWithShape="1">
          <a:blip r:embed="rId2"/>
          <a:srcRect l="7366" r="24660" b="2"/>
          <a:stretch/>
        </p:blipFill>
        <p:spPr>
          <a:xfrm>
            <a:off x="4574169" y="2492376"/>
            <a:ext cx="3601803" cy="3563372"/>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0" y="321734"/>
            <a:ext cx="3852312" cy="1135737"/>
          </a:xfrm>
        </p:spPr>
        <p:txBody>
          <a:bodyPr>
            <a:normAutofit/>
          </a:bodyPr>
          <a:lstStyle/>
          <a:p>
            <a:r>
              <a:rPr lang="en-US" sz="3100"/>
              <a:t>Eastern Recognition of Terrorist Group</a:t>
            </a:r>
          </a:p>
        </p:txBody>
      </p:sp>
      <p:sp>
        <p:nvSpPr>
          <p:cNvPr id="3" name="Content Placeholder 2"/>
          <p:cNvSpPr>
            <a:spLocks noGrp="1"/>
          </p:cNvSpPr>
          <p:nvPr>
            <p:ph idx="1"/>
          </p:nvPr>
        </p:nvSpPr>
        <p:spPr>
          <a:xfrm>
            <a:off x="482601" y="1782981"/>
            <a:ext cx="3852312" cy="4393982"/>
          </a:xfrm>
        </p:spPr>
        <p:txBody>
          <a:bodyPr>
            <a:normAutofit/>
          </a:bodyPr>
          <a:lstStyle/>
          <a:p>
            <a:pPr marL="0" indent="0">
              <a:buNone/>
            </a:pPr>
            <a:r>
              <a:rPr lang="en-US" sz="1700" dirty="0"/>
              <a:t>Mar 2014 to Dec 2014</a:t>
            </a:r>
          </a:p>
          <a:p>
            <a:pPr marL="0" indent="0">
              <a:buNone/>
            </a:pPr>
            <a:endParaRPr lang="en-US" sz="1700" dirty="0"/>
          </a:p>
          <a:p>
            <a:pPr marL="0" indent="0">
              <a:buNone/>
            </a:pPr>
            <a:r>
              <a:rPr lang="en-US" sz="1700" dirty="0"/>
              <a:t>New Zealand recognized Boko Haram as a terrorist organization in March 2014. Australia and the UAE followed later that year on June 26 and November 15, respectively.</a:t>
            </a:r>
          </a:p>
        </p:txBody>
      </p:sp>
      <p:pic>
        <p:nvPicPr>
          <p:cNvPr id="6" name="Picture 5" descr="3d8803c2a1542b6154941c067ec1ec77">
            <a:extLst>
              <a:ext uri="{FF2B5EF4-FFF2-40B4-BE49-F238E27FC236}">
                <a16:creationId xmlns:a16="http://schemas.microsoft.com/office/drawing/2014/main" id="{E1022CC3-7787-5143-89FC-58511B51CB7C}"/>
              </a:ext>
            </a:extLst>
          </p:cNvPr>
          <p:cNvPicPr>
            <a:picLocks noChangeAspect="1"/>
          </p:cNvPicPr>
          <p:nvPr/>
        </p:nvPicPr>
        <p:blipFill rotWithShape="1">
          <a:blip r:embed="rId2"/>
          <a:srcRect r="5260"/>
          <a:stretch/>
        </p:blipFill>
        <p:spPr>
          <a:xfrm>
            <a:off x="4809087" y="10"/>
            <a:ext cx="4334913" cy="2287806"/>
          </a:xfrm>
          <a:prstGeom prst="rect">
            <a:avLst/>
          </a:prstGeom>
        </p:spPr>
      </p:pic>
      <p:pic>
        <p:nvPicPr>
          <p:cNvPr id="5" name="Picture 4" descr="3018acc7f9ead13d564282ea5f1db382">
            <a:extLst>
              <a:ext uri="{FF2B5EF4-FFF2-40B4-BE49-F238E27FC236}">
                <a16:creationId xmlns:a16="http://schemas.microsoft.com/office/drawing/2014/main" id="{583283F7-5925-6047-A86C-CC25493205A2}"/>
              </a:ext>
            </a:extLst>
          </p:cNvPr>
          <p:cNvPicPr>
            <a:picLocks noChangeAspect="1"/>
          </p:cNvPicPr>
          <p:nvPr/>
        </p:nvPicPr>
        <p:blipFill rotWithShape="1">
          <a:blip r:embed="rId3"/>
          <a:srcRect r="5262" b="2"/>
          <a:stretch/>
        </p:blipFill>
        <p:spPr>
          <a:xfrm>
            <a:off x="4809087" y="4570184"/>
            <a:ext cx="4334913" cy="2287816"/>
          </a:xfrm>
          <a:prstGeom prst="rect">
            <a:avLst/>
          </a:prstGeom>
        </p:spPr>
      </p:pic>
      <p:pic>
        <p:nvPicPr>
          <p:cNvPr id="4" name="Picture 3" descr="9247a873c841f86de21840f2140841a7">
            <a:extLst>
              <a:ext uri="{FF2B5EF4-FFF2-40B4-BE49-F238E27FC236}">
                <a16:creationId xmlns:a16="http://schemas.microsoft.com/office/drawing/2014/main" id="{AC47C560-C0D1-6B4B-B7C4-3DE75A315244}"/>
              </a:ext>
            </a:extLst>
          </p:cNvPr>
          <p:cNvPicPr>
            <a:picLocks noChangeAspect="1"/>
          </p:cNvPicPr>
          <p:nvPr/>
        </p:nvPicPr>
        <p:blipFill rotWithShape="1">
          <a:blip r:embed="rId4"/>
          <a:srcRect l="5261" r="2" b="2"/>
          <a:stretch/>
        </p:blipFill>
        <p:spPr>
          <a:xfrm>
            <a:off x="4809087" y="2288006"/>
            <a:ext cx="4334913" cy="2287816"/>
          </a:xfrm>
          <a:prstGeom prst="rect">
            <a:avLst/>
          </a:prstGeom>
        </p:spPr>
      </p:pic>
      <p:grpSp>
        <p:nvGrpSpPr>
          <p:cNvPr id="29" name="Group 12">
            <a:extLst>
              <a:ext uri="{FF2B5EF4-FFF2-40B4-BE49-F238E27FC236}">
                <a16:creationId xmlns:a16="http://schemas.microsoft.com/office/drawing/2014/main" id="{4E1CCBAB-B73B-43B3-B640-671A62937F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14" name="Rectangle 13">
              <a:extLst>
                <a:ext uri="{FF2B5EF4-FFF2-40B4-BE49-F238E27FC236}">
                  <a16:creationId xmlns:a16="http://schemas.microsoft.com/office/drawing/2014/main" id="{3B1CF92E-2B5D-487A-A899-BB64982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14">
              <a:extLst>
                <a:ext uri="{FF2B5EF4-FFF2-40B4-BE49-F238E27FC236}">
                  <a16:creationId xmlns:a16="http://schemas.microsoft.com/office/drawing/2014/main" id="{E7354EA5-24E3-4F7E-933A-53A274ADAA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lang="en-US"/>
              <a:t>Multinational Joint Task Force</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dirty="0"/>
              <a:t>1998</a:t>
            </a:r>
          </a:p>
          <a:p>
            <a:pPr marL="0" indent="0">
              <a:buNone/>
            </a:pPr>
            <a:endParaRPr lang="en-US" sz="1700" dirty="0"/>
          </a:p>
          <a:p>
            <a:pPr marL="0" indent="0">
              <a:buNone/>
            </a:pPr>
            <a:r>
              <a:rPr lang="en-US" sz="1700" dirty="0"/>
              <a:t>Niger, Chad, and Nigeria formed the Multinational Joint Task Force in 1998 to protect free movement across borders and prevent terror activities. The task force's primary focus was the security of the </a:t>
            </a:r>
            <a:r>
              <a:rPr lang="en-US" sz="1700" dirty="0" err="1"/>
              <a:t>Borno</a:t>
            </a:r>
            <a:r>
              <a:rPr lang="en-US" sz="1700" dirty="0"/>
              <a:t> State.</a:t>
            </a:r>
          </a:p>
        </p:txBody>
      </p:sp>
      <p:sp>
        <p:nvSpPr>
          <p:cNvPr id="12"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5e81137d38e7c40211235cf2c99e6819">
            <a:extLst>
              <a:ext uri="{FF2B5EF4-FFF2-40B4-BE49-F238E27FC236}">
                <a16:creationId xmlns:a16="http://schemas.microsoft.com/office/drawing/2014/main" id="{2FE594CC-0670-204C-9BA8-841A86BE05FC}"/>
              </a:ext>
            </a:extLst>
          </p:cNvPr>
          <p:cNvPicPr>
            <a:picLocks noChangeAspect="1"/>
          </p:cNvPicPr>
          <p:nvPr/>
        </p:nvPicPr>
        <p:blipFill>
          <a:blip r:embed="rId2"/>
          <a:stretch>
            <a:fillRect/>
          </a:stretch>
        </p:blipFill>
        <p:spPr>
          <a:xfrm>
            <a:off x="4054396" y="1773942"/>
            <a:ext cx="4514498" cy="3306869"/>
          </a:xfrm>
          <a:prstGeom prst="rect">
            <a:avLst/>
          </a:prstGeom>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9593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Nigerian military barracks attacked, detainees freed</a:t>
            </a:r>
          </a:p>
        </p:txBody>
      </p:sp>
      <p:pic>
        <p:nvPicPr>
          <p:cNvPr id="4" name="Picture 3" descr="6d35781766111e07a6cffa8fd3c790ff">
            <a:extLst>
              <a:ext uri="{FF2B5EF4-FFF2-40B4-BE49-F238E27FC236}">
                <a16:creationId xmlns:a16="http://schemas.microsoft.com/office/drawing/2014/main" id="{56B6C4AC-6802-1840-958C-8926782E0ABF}"/>
              </a:ext>
            </a:extLst>
          </p:cNvPr>
          <p:cNvPicPr>
            <a:picLocks noChangeAspect="1"/>
          </p:cNvPicPr>
          <p:nvPr/>
        </p:nvPicPr>
        <p:blipFill rotWithShape="1">
          <a:blip r:embed="rId2"/>
          <a:srcRect l="14780" r="13047"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On March 14, 2014, Boko Haram gunmen attacked the </a:t>
            </a:r>
            <a:r>
              <a:rPr lang="en-US" sz="1700" dirty="0" err="1">
                <a:solidFill>
                  <a:srgbClr val="FFFFFF"/>
                </a:solidFill>
              </a:rPr>
              <a:t>Giwa</a:t>
            </a:r>
            <a:r>
              <a:rPr lang="en-US" sz="1700" dirty="0">
                <a:solidFill>
                  <a:srgbClr val="FFFFFF"/>
                </a:solidFill>
              </a:rPr>
              <a:t> military barracks in Maiduguri, </a:t>
            </a:r>
            <a:r>
              <a:rPr lang="en-US" sz="1700" dirty="0" err="1">
                <a:solidFill>
                  <a:srgbClr val="FFFFFF"/>
                </a:solidFill>
              </a:rPr>
              <a:t>Borno</a:t>
            </a:r>
            <a:r>
              <a:rPr lang="en-US" sz="1700" dirty="0">
                <a:solidFill>
                  <a:srgbClr val="FFFFFF"/>
                </a:solidFill>
              </a:rPr>
              <a:t> state. They reportedly fought their way into the detention facilities and freed several hundred detainees.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06443"/>
          </a:xfrm>
        </p:spPr>
        <p:txBody>
          <a:bodyPr>
            <a:normAutofit/>
          </a:bodyPr>
          <a:lstStyle/>
          <a:p>
            <a:r>
              <a:rPr lang="en-US" sz="3500"/>
              <a:t>Amnesty International reports Nigerian military mass execution of detainees</a:t>
            </a:r>
          </a:p>
        </p:txBody>
      </p:sp>
      <p:sp>
        <p:nvSpPr>
          <p:cNvPr id="3" name="Content Placeholder 2"/>
          <p:cNvSpPr>
            <a:spLocks noGrp="1"/>
          </p:cNvSpPr>
          <p:nvPr>
            <p:ph idx="1"/>
          </p:nvPr>
        </p:nvSpPr>
        <p:spPr>
          <a:xfrm>
            <a:off x="628650" y="1825625"/>
            <a:ext cx="3114580" cy="4303464"/>
          </a:xfrm>
        </p:spPr>
        <p:txBody>
          <a:bodyPr>
            <a:normAutofit/>
          </a:bodyPr>
          <a:lstStyle/>
          <a:p>
            <a:pPr marL="0" indent="0">
              <a:buNone/>
            </a:pPr>
            <a:r>
              <a:rPr lang="en-US" sz="1700" dirty="0"/>
              <a:t>After Boko Haram gunmen attacked the </a:t>
            </a:r>
            <a:r>
              <a:rPr lang="en-US" sz="1700" dirty="0" err="1"/>
              <a:t>Giwa</a:t>
            </a:r>
            <a:r>
              <a:rPr lang="en-US" sz="1700" dirty="0"/>
              <a:t> military barracks in Maiduguri, </a:t>
            </a:r>
            <a:r>
              <a:rPr lang="en-US" sz="1700" dirty="0" err="1"/>
              <a:t>Borno</a:t>
            </a:r>
            <a:r>
              <a:rPr lang="en-US" sz="1700" dirty="0"/>
              <a:t> state, the military recaptured many of the detainees. As the military regained control, more than 600 people, mostly unarmed recaptured detainees, were extra-judicially executed in various locations across Maiduguri. </a:t>
            </a:r>
            <a:br>
              <a:rPr lang="en-US" sz="1700" dirty="0"/>
            </a:br>
            <a:br>
              <a:rPr lang="en-US" sz="1700" dirty="0"/>
            </a:br>
            <a:endParaRPr lang="en-US" sz="1700" dirty="0"/>
          </a:p>
        </p:txBody>
      </p:sp>
      <p:pic>
        <p:nvPicPr>
          <p:cNvPr id="4" name="Picture 3" descr="dbdfc36eaf5abb2cfbcd00cce5cfb535">
            <a:extLst>
              <a:ext uri="{FF2B5EF4-FFF2-40B4-BE49-F238E27FC236}">
                <a16:creationId xmlns:a16="http://schemas.microsoft.com/office/drawing/2014/main" id="{F80E7312-178A-B04C-87A0-C11BB988F4BA}"/>
              </a:ext>
            </a:extLst>
          </p:cNvPr>
          <p:cNvPicPr>
            <a:picLocks noChangeAspect="1"/>
          </p:cNvPicPr>
          <p:nvPr/>
        </p:nvPicPr>
        <p:blipFill rotWithShape="1">
          <a:blip r:embed="rId2"/>
          <a:srcRect l="27594" r="14899" b="-1"/>
          <a:stretch/>
        </p:blipFill>
        <p:spPr>
          <a:xfrm>
            <a:off x="3887625" y="1904282"/>
            <a:ext cx="4627724" cy="4224808"/>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27026"/>
            <a:ext cx="2468166" cy="2287588"/>
          </a:xfrm>
        </p:spPr>
        <p:txBody>
          <a:bodyPr anchor="ctr">
            <a:normAutofit/>
          </a:bodyPr>
          <a:lstStyle/>
          <a:p>
            <a:r>
              <a:rPr lang="en-US" sz="3100"/>
              <a:t>Bombing at bus station outside Abuja </a:t>
            </a:r>
          </a:p>
        </p:txBody>
      </p:sp>
      <p:sp>
        <p:nvSpPr>
          <p:cNvPr id="3" name="Content Placeholder 2"/>
          <p:cNvSpPr>
            <a:spLocks noGrp="1"/>
          </p:cNvSpPr>
          <p:nvPr>
            <p:ph idx="1"/>
          </p:nvPr>
        </p:nvSpPr>
        <p:spPr>
          <a:xfrm>
            <a:off x="3167986" y="327026"/>
            <a:ext cx="5614060" cy="2287587"/>
          </a:xfrm>
        </p:spPr>
        <p:txBody>
          <a:bodyPr anchor="ctr">
            <a:normAutofit/>
          </a:bodyPr>
          <a:lstStyle/>
          <a:p>
            <a:pPr marL="0" indent="0">
              <a:buNone/>
            </a:pPr>
            <a:r>
              <a:rPr dirty="0"/>
              <a:t>Early in the morning on April 14, 2014, two bombs exploded at a crowded bus station in </a:t>
            </a:r>
            <a:r>
              <a:rPr dirty="0" err="1"/>
              <a:t>Nyanya</a:t>
            </a:r>
            <a:r>
              <a:rPr dirty="0"/>
              <a:t>, Nasarawa State. The Abuja Emergency Relief Agency confirmed that 71 people had been killed and 124 injured in the attack. Boko Haram claimed responsibility for the bombing six days after it occurred. </a:t>
            </a:r>
          </a:p>
        </p:txBody>
      </p:sp>
      <p:pic>
        <p:nvPicPr>
          <p:cNvPr id="4" name="Picture 3" descr="3d8be191fd5c119ee180f81cadb75e16">
            <a:extLst>
              <a:ext uri="{FF2B5EF4-FFF2-40B4-BE49-F238E27FC236}">
                <a16:creationId xmlns:a16="http://schemas.microsoft.com/office/drawing/2014/main" id="{B62057DC-F4C1-8C45-821D-67160B02829F}"/>
              </a:ext>
            </a:extLst>
          </p:cNvPr>
          <p:cNvPicPr>
            <a:picLocks noChangeAspect="1"/>
          </p:cNvPicPr>
          <p:nvPr/>
        </p:nvPicPr>
        <p:blipFill rotWithShape="1">
          <a:blip r:embed="rId2"/>
          <a:srcRect t="11373" r="-1" b="9105"/>
          <a:stretch/>
        </p:blipFill>
        <p:spPr>
          <a:xfrm>
            <a:off x="-6876" y="2763151"/>
            <a:ext cx="9150876"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Chibok schoolgirls kidnapped</a:t>
            </a:r>
          </a:p>
        </p:txBody>
      </p:sp>
      <p:pic>
        <p:nvPicPr>
          <p:cNvPr id="4" name="Picture 3" descr="a83ebd7769e7f2bf6847cd284710dccc">
            <a:extLst>
              <a:ext uri="{FF2B5EF4-FFF2-40B4-BE49-F238E27FC236}">
                <a16:creationId xmlns:a16="http://schemas.microsoft.com/office/drawing/2014/main" id="{FCD9BBB9-F4D5-124D-9A90-1D9016221E42}"/>
              </a:ext>
            </a:extLst>
          </p:cNvPr>
          <p:cNvPicPr>
            <a:picLocks noChangeAspect="1"/>
          </p:cNvPicPr>
          <p:nvPr/>
        </p:nvPicPr>
        <p:blipFill rotWithShape="1">
          <a:blip r:embed="rId2"/>
          <a:srcRect t="16750" b="1110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dirty="0"/>
              <a:t>On the night</a:t>
            </a:r>
            <a:r>
              <a:rPr lang="en-US" dirty="0"/>
              <a:t>s</a:t>
            </a:r>
            <a:r>
              <a:rPr dirty="0"/>
              <a:t> of April 14</a:t>
            </a:r>
            <a:r>
              <a:rPr baseline="30000" dirty="0"/>
              <a:t>t</a:t>
            </a:r>
            <a:r>
              <a:rPr lang="en-US" baseline="30000" dirty="0"/>
              <a:t>h</a:t>
            </a:r>
            <a:r>
              <a:rPr dirty="0"/>
              <a:t> </a:t>
            </a:r>
            <a:r>
              <a:rPr lang="en-US" dirty="0"/>
              <a:t>and</a:t>
            </a:r>
            <a:r>
              <a:rPr dirty="0"/>
              <a:t> 15</a:t>
            </a:r>
            <a:r>
              <a:rPr baseline="30000" dirty="0"/>
              <a:t>th</a:t>
            </a:r>
            <a:r>
              <a:rPr lang="en-US" dirty="0"/>
              <a:t>,</a:t>
            </a:r>
            <a:r>
              <a:rPr dirty="0"/>
              <a:t> 2014, 276 mostly Christian female students were kidnapped from the Secondary School in the town of Chibok in </a:t>
            </a:r>
            <a:r>
              <a:rPr dirty="0" err="1"/>
              <a:t>Borno</a:t>
            </a:r>
            <a:r>
              <a:rPr dirty="0"/>
              <a:t> State, Nigeria.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4376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U.S. Response to Schoolgirl Kidnapping</a:t>
            </a:r>
          </a:p>
        </p:txBody>
      </p:sp>
      <p:pic>
        <p:nvPicPr>
          <p:cNvPr id="4" name="Picture 3" descr="8a26c90b5f33b0296219e0fe8ed908f9">
            <a:extLst>
              <a:ext uri="{FF2B5EF4-FFF2-40B4-BE49-F238E27FC236}">
                <a16:creationId xmlns:a16="http://schemas.microsoft.com/office/drawing/2014/main" id="{935120A9-677A-1F4A-9EC5-1E0279631761}"/>
              </a:ext>
            </a:extLst>
          </p:cNvPr>
          <p:cNvPicPr>
            <a:picLocks noChangeAspect="1"/>
          </p:cNvPicPr>
          <p:nvPr/>
        </p:nvPicPr>
        <p:blipFill rotWithShape="1">
          <a:blip r:embed="rId2"/>
          <a:srcRect l="23823" r="4326"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Apr 2014</a:t>
            </a:r>
          </a:p>
          <a:p>
            <a:pPr marL="0" indent="0">
              <a:buNone/>
            </a:pPr>
            <a:endParaRPr lang="en-US" sz="1700" dirty="0">
              <a:solidFill>
                <a:srgbClr val="FFFFFF"/>
              </a:solidFill>
            </a:endParaRPr>
          </a:p>
          <a:p>
            <a:pPr marL="0" indent="0">
              <a:buNone/>
            </a:pPr>
            <a:r>
              <a:rPr lang="en-US" sz="1700" dirty="0">
                <a:solidFill>
                  <a:srgbClr val="FFFFFF"/>
                </a:solidFill>
              </a:rPr>
              <a:t>The U.S. First Lady Michelle Obama publicly condemned Boko Haram's kidnapping of 276 schoolgirls from Chibok. She launched a global media campaign called #</a:t>
            </a:r>
            <a:r>
              <a:rPr lang="en-US" sz="1700" dirty="0" err="1">
                <a:solidFill>
                  <a:srgbClr val="FFFFFF"/>
                </a:solidFill>
              </a:rPr>
              <a:t>BringBackOurGirls</a:t>
            </a:r>
            <a:r>
              <a:rPr lang="en-US" sz="1700" dirty="0">
                <a:solidFill>
                  <a:srgbClr val="FFFFFF"/>
                </a:solidFill>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65a5e808d4b4b8053a9a6771b336607">
            <a:extLst>
              <a:ext uri="{FF2B5EF4-FFF2-40B4-BE49-F238E27FC236}">
                <a16:creationId xmlns:a16="http://schemas.microsoft.com/office/drawing/2014/main" id="{456C3A9E-FDFB-0D4B-A843-5F0D74D87A96}"/>
              </a:ext>
            </a:extLst>
          </p:cNvPr>
          <p:cNvPicPr>
            <a:picLocks noChangeAspect="1"/>
          </p:cNvPicPr>
          <p:nvPr/>
        </p:nvPicPr>
        <p:blipFill rotWithShape="1">
          <a:blip r:embed="rId2">
            <a:alphaModFix amt="35000"/>
          </a:blip>
          <a:srcRect r="25000"/>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lgn="r"/>
            <a:r>
              <a:rPr lang="en-US" sz="3500">
                <a:solidFill>
                  <a:srgbClr val="FFFFFF"/>
                </a:solidFill>
              </a:rPr>
              <a:t>Chibok Kidnapping Aftermath</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700" dirty="0">
                <a:solidFill>
                  <a:srgbClr val="FFFFFF"/>
                </a:solidFill>
              </a:rPr>
              <a:t>Apr 2014 to Jan 2021</a:t>
            </a:r>
          </a:p>
          <a:p>
            <a:pPr marL="0" indent="0">
              <a:buNone/>
            </a:pPr>
            <a:endParaRPr lang="en-US" sz="1700" dirty="0">
              <a:solidFill>
                <a:srgbClr val="FFFFFF"/>
              </a:solidFill>
            </a:endParaRPr>
          </a:p>
          <a:p>
            <a:pPr marL="0" indent="0">
              <a:buNone/>
            </a:pPr>
            <a:r>
              <a:rPr lang="en-US" sz="1700" dirty="0">
                <a:solidFill>
                  <a:srgbClr val="FFFFFF"/>
                </a:solidFill>
              </a:rPr>
              <a:t>The Christian students were forced to convert to Islam and were then sold into marriage with members of Boko Haram. Many of the girls were trafficked from Nigeria into neighboring countries of Chad and Cameroon. In the 6 years following the kidnapping, many girls have been rescued or released and have returned home. Many returned with children or were pregnant from their forced marriages. 112 girls have yet to be recovered. </a:t>
            </a:r>
          </a:p>
        </p:txBody>
      </p:sp>
    </p:spTree>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8A2E1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91260"/>
            <a:ext cx="4945641" cy="1625210"/>
          </a:xfrm>
        </p:spPr>
        <p:txBody>
          <a:bodyPr>
            <a:normAutofit/>
          </a:bodyPr>
          <a:lstStyle/>
          <a:p>
            <a:r>
              <a:rPr lang="en-US">
                <a:solidFill>
                  <a:srgbClr val="FFFFFF"/>
                </a:solidFill>
              </a:rPr>
              <a:t>Car bombing in Nyanya</a:t>
            </a:r>
          </a:p>
        </p:txBody>
      </p:sp>
      <p:pic>
        <p:nvPicPr>
          <p:cNvPr id="4" name="Picture 3" descr="d61a9726fed321d5f991cb796e75da9e">
            <a:extLst>
              <a:ext uri="{FF2B5EF4-FFF2-40B4-BE49-F238E27FC236}">
                <a16:creationId xmlns:a16="http://schemas.microsoft.com/office/drawing/2014/main" id="{A0E8A5A5-B5BE-A148-82C3-8E67CEBC0FB0}"/>
              </a:ext>
            </a:extLst>
          </p:cNvPr>
          <p:cNvPicPr>
            <a:picLocks noChangeAspect="1"/>
          </p:cNvPicPr>
          <p:nvPr/>
        </p:nvPicPr>
        <p:blipFill rotWithShape="1">
          <a:blip r:embed="rId2"/>
          <a:srcRect r="27143" b="-3"/>
          <a:stretch/>
        </p:blipFill>
        <p:spPr>
          <a:xfrm>
            <a:off x="245660" y="2454903"/>
            <a:ext cx="5293729" cy="4080254"/>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May 1, 2014</a:t>
            </a:r>
          </a:p>
          <a:p>
            <a:pPr marL="0" indent="0">
              <a:buNone/>
            </a:pPr>
            <a:endParaRPr lang="en-US" sz="1700" dirty="0">
              <a:solidFill>
                <a:srgbClr val="FFFFFF"/>
              </a:solidFill>
            </a:endParaRPr>
          </a:p>
          <a:p>
            <a:pPr marL="0" indent="0">
              <a:buNone/>
            </a:pPr>
            <a:r>
              <a:rPr lang="en-US" sz="1700" dirty="0">
                <a:solidFill>
                  <a:srgbClr val="FFFFFF"/>
                </a:solidFill>
              </a:rPr>
              <a:t>A car bomb exploded in New </a:t>
            </a:r>
            <a:r>
              <a:rPr lang="en-US" sz="1700">
                <a:solidFill>
                  <a:srgbClr val="FFFFFF"/>
                </a:solidFill>
              </a:rPr>
              <a:t>Nyanya</a:t>
            </a:r>
            <a:r>
              <a:rPr lang="en-US" sz="1700" dirty="0">
                <a:solidFill>
                  <a:srgbClr val="FFFFFF"/>
                </a:solidFill>
              </a:rPr>
              <a:t>, a town in Nasarawa State, Nigeria. The explosion killed at least 19 people and injured at least 60.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r>
              <a:rPr lang="en-US" sz="3000"/>
              <a:t>Militants attack twin towns</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buNone/>
            </a:pPr>
            <a:r>
              <a:rPr dirty="0"/>
              <a:t>May 5, 2014 to May 7, 2014</a:t>
            </a:r>
          </a:p>
          <a:p>
            <a:pPr marL="0" indent="0">
              <a:buNone/>
            </a:pPr>
            <a:endParaRPr lang="en-US" dirty="0"/>
          </a:p>
          <a:p>
            <a:pPr marL="0" indent="0">
              <a:buNone/>
            </a:pPr>
            <a:r>
              <a:rPr dirty="0"/>
              <a:t>On the night of May </a:t>
            </a:r>
            <a:r>
              <a:rPr lang="en-US" dirty="0"/>
              <a:t>5-6, </a:t>
            </a:r>
            <a:r>
              <a:rPr dirty="0"/>
              <a:t>2014, Boko Haram militants attacked the twin towns of </a:t>
            </a:r>
            <a:r>
              <a:rPr dirty="0" err="1"/>
              <a:t>Gamboru</a:t>
            </a:r>
            <a:r>
              <a:rPr dirty="0"/>
              <a:t> and Ngala in </a:t>
            </a:r>
            <a:r>
              <a:rPr dirty="0" err="1"/>
              <a:t>Borno</a:t>
            </a:r>
            <a:r>
              <a:rPr dirty="0"/>
              <a:t> State, northeastern Nigeria. About 310 residents were killed in the 12-hour massacre and the town was largely destroyed.</a:t>
            </a:r>
          </a:p>
        </p:txBody>
      </p:sp>
      <p:pic>
        <p:nvPicPr>
          <p:cNvPr id="4" name="Picture 3" descr="4bf7b86c7deec16582bb6cf5cc03fdac">
            <a:extLst>
              <a:ext uri="{FF2B5EF4-FFF2-40B4-BE49-F238E27FC236}">
                <a16:creationId xmlns:a16="http://schemas.microsoft.com/office/drawing/2014/main" id="{59D184F5-5736-6F40-BB9A-7069617D152B}"/>
              </a:ext>
            </a:extLst>
          </p:cNvPr>
          <p:cNvPicPr>
            <a:picLocks noChangeAspect="1"/>
          </p:cNvPicPr>
          <p:nvPr/>
        </p:nvPicPr>
        <p:blipFill rotWithShape="1">
          <a:blip r:embed="rId2"/>
          <a:srcRect l="40706" r="20146"/>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4316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Jos Bombings</a:t>
            </a:r>
          </a:p>
        </p:txBody>
      </p:sp>
      <p:pic>
        <p:nvPicPr>
          <p:cNvPr id="4" name="Picture 3" descr="87c2a1ec1e5a732b1878fe0f6c69c509">
            <a:extLst>
              <a:ext uri="{FF2B5EF4-FFF2-40B4-BE49-F238E27FC236}">
                <a16:creationId xmlns:a16="http://schemas.microsoft.com/office/drawing/2014/main" id="{0086E130-3C99-B64B-A850-0A3EE813045D}"/>
              </a:ext>
            </a:extLst>
          </p:cNvPr>
          <p:cNvPicPr>
            <a:picLocks noChangeAspect="1"/>
          </p:cNvPicPr>
          <p:nvPr/>
        </p:nvPicPr>
        <p:blipFill rotWithShape="1">
          <a:blip r:embed="rId2"/>
          <a:srcRect l="23961" r="3759"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May 20, 2014 </a:t>
            </a:r>
          </a:p>
          <a:p>
            <a:pPr marL="0" indent="0">
              <a:buNone/>
            </a:pPr>
            <a:endParaRPr lang="en-US" sz="1700" dirty="0">
              <a:solidFill>
                <a:srgbClr val="FFFFFF"/>
              </a:solidFill>
            </a:endParaRPr>
          </a:p>
          <a:p>
            <a:pPr marL="0" indent="0">
              <a:buNone/>
            </a:pPr>
            <a:r>
              <a:rPr lang="en-US" sz="1700" dirty="0">
                <a:solidFill>
                  <a:srgbClr val="FFFFFF"/>
                </a:solidFill>
              </a:rPr>
              <a:t>Two bombs exploded in Jos, killing at least 118 people and injuring about 56 more. The first exploded in a busy market and the second outside a nearby hospital.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r>
              <a:rPr lang="en-US" sz="3000"/>
              <a:t>Buni Yadi Attack</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buNone/>
            </a:pPr>
            <a:r>
              <a:rPr dirty="0"/>
              <a:t>May 27, 2014</a:t>
            </a:r>
          </a:p>
          <a:p>
            <a:pPr marL="0" indent="0">
              <a:buNone/>
            </a:pPr>
            <a:endParaRPr lang="en-US" dirty="0"/>
          </a:p>
          <a:p>
            <a:pPr marL="0" indent="0">
              <a:buNone/>
            </a:pPr>
            <a:r>
              <a:rPr dirty="0"/>
              <a:t>Boko Haram gunmen attack</a:t>
            </a:r>
            <a:r>
              <a:rPr lang="en-US" dirty="0"/>
              <a:t>ed</a:t>
            </a:r>
            <a:r>
              <a:rPr dirty="0"/>
              <a:t> a Nigerian military base and adjacent police barracks in the northeastern town of </a:t>
            </a:r>
            <a:r>
              <a:rPr dirty="0" err="1"/>
              <a:t>Buni</a:t>
            </a:r>
            <a:r>
              <a:rPr dirty="0"/>
              <a:t> </a:t>
            </a:r>
            <a:r>
              <a:rPr dirty="0" err="1"/>
              <a:t>Yadi</a:t>
            </a:r>
            <a:r>
              <a:rPr dirty="0"/>
              <a:t>, killing 31 security personnel. </a:t>
            </a:r>
          </a:p>
        </p:txBody>
      </p:sp>
      <p:pic>
        <p:nvPicPr>
          <p:cNvPr id="4" name="Picture 3" descr="0b7e613b5c7fc3b7f1295210e6f8cae4">
            <a:extLst>
              <a:ext uri="{FF2B5EF4-FFF2-40B4-BE49-F238E27FC236}">
                <a16:creationId xmlns:a16="http://schemas.microsoft.com/office/drawing/2014/main" id="{3C74AD46-F03B-EA48-AC93-80A4DB816289}"/>
              </a:ext>
            </a:extLst>
          </p:cNvPr>
          <p:cNvPicPr>
            <a:picLocks noChangeAspect="1"/>
          </p:cNvPicPr>
          <p:nvPr/>
        </p:nvPicPr>
        <p:blipFill rotWithShape="1">
          <a:blip r:embed="rId2"/>
          <a:srcRect l="11313" r="38623"/>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E5E4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Implementation of Shari'a</a:t>
            </a:r>
          </a:p>
        </p:txBody>
      </p:sp>
      <p:pic>
        <p:nvPicPr>
          <p:cNvPr id="4" name="Picture 3" descr="497936d02a15cacfa103734c502344df">
            <a:extLst>
              <a:ext uri="{FF2B5EF4-FFF2-40B4-BE49-F238E27FC236}">
                <a16:creationId xmlns:a16="http://schemas.microsoft.com/office/drawing/2014/main" id="{81C75A50-438D-D847-A57D-A53C84C768EE}"/>
              </a:ext>
            </a:extLst>
          </p:cNvPr>
          <p:cNvPicPr>
            <a:picLocks noChangeAspect="1"/>
          </p:cNvPicPr>
          <p:nvPr/>
        </p:nvPicPr>
        <p:blipFill rotWithShape="1">
          <a:blip r:embed="rId2"/>
          <a:srcRect t="229" r="2" b="692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400" dirty="0">
                <a:solidFill>
                  <a:srgbClr val="FFFFFF"/>
                </a:solidFill>
              </a:rPr>
              <a:t>Oct 27, 1999 to Dec 31, 2001 </a:t>
            </a:r>
          </a:p>
          <a:p>
            <a:pPr marL="0" indent="0">
              <a:lnSpc>
                <a:spcPct val="90000"/>
              </a:lnSpc>
              <a:buNone/>
            </a:pPr>
            <a:endParaRPr lang="en-US" sz="1400" dirty="0">
              <a:solidFill>
                <a:srgbClr val="FFFFFF"/>
              </a:solidFill>
            </a:endParaRPr>
          </a:p>
          <a:p>
            <a:pPr marL="0" indent="0">
              <a:lnSpc>
                <a:spcPct val="90000"/>
              </a:lnSpc>
              <a:buNone/>
            </a:pPr>
            <a:r>
              <a:rPr lang="en-US" sz="1400" dirty="0">
                <a:solidFill>
                  <a:srgbClr val="FFFFFF"/>
                </a:solidFill>
              </a:rPr>
              <a:t>States in northern Nigeria began to implement </a:t>
            </a:r>
            <a:r>
              <a:rPr lang="en-US" sz="1400" dirty="0" err="1">
                <a:solidFill>
                  <a:srgbClr val="FFFFFF"/>
                </a:solidFill>
              </a:rPr>
              <a:t>Shari'a</a:t>
            </a:r>
            <a:r>
              <a:rPr lang="en-US" sz="1400" dirty="0">
                <a:solidFill>
                  <a:srgbClr val="FFFFFF"/>
                </a:solidFill>
              </a:rPr>
              <a:t> in 1999. By the end of 2001, 12 states were actively operating under an Islamic legal system. While popular among many devout Muslim residents in the north, this shift towards increased piety from a top-down level has deepened the religious divide in Nigeria, fostering fears of an "Islamization" of the country that set off a series of violent religious riots.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E664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Gwoza Massacre</a:t>
            </a:r>
          </a:p>
        </p:txBody>
      </p:sp>
      <p:pic>
        <p:nvPicPr>
          <p:cNvPr id="4" name="Picture 3" descr="51d02a63a0d99fb065bbfb595394f32d">
            <a:extLst>
              <a:ext uri="{FF2B5EF4-FFF2-40B4-BE49-F238E27FC236}">
                <a16:creationId xmlns:a16="http://schemas.microsoft.com/office/drawing/2014/main" id="{D61B9C31-FCC2-9841-B539-7B4A3543F580}"/>
              </a:ext>
            </a:extLst>
          </p:cNvPr>
          <p:cNvPicPr>
            <a:picLocks noChangeAspect="1"/>
          </p:cNvPicPr>
          <p:nvPr/>
        </p:nvPicPr>
        <p:blipFill rotWithShape="1">
          <a:blip r:embed="rId2"/>
          <a:srcRect l="26049" r="1454"/>
          <a:stretch/>
        </p:blipFill>
        <p:spPr>
          <a:xfrm>
            <a:off x="245660" y="321733"/>
            <a:ext cx="5293729" cy="4107392"/>
          </a:xfrm>
          <a:prstGeom prst="rect">
            <a:avLst/>
          </a:prstGeom>
        </p:spPr>
      </p:pic>
      <p:sp>
        <p:nvSpPr>
          <p:cNvPr id="19"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Jun 2, 2014</a:t>
            </a:r>
          </a:p>
          <a:p>
            <a:pPr marL="0" indent="0">
              <a:buNone/>
            </a:pPr>
            <a:endParaRPr lang="en-US" sz="1700" dirty="0">
              <a:solidFill>
                <a:srgbClr val="FFFFFF"/>
              </a:solidFill>
            </a:endParaRPr>
          </a:p>
          <a:p>
            <a:pPr marL="0" indent="0">
              <a:buNone/>
            </a:pPr>
            <a:r>
              <a:rPr lang="en-US" sz="1700" dirty="0">
                <a:solidFill>
                  <a:srgbClr val="FFFFFF"/>
                </a:solidFill>
              </a:rPr>
              <a:t>Militants, presumably from Boko Haram, dressed as soldiers massacred hundreds of predominantly Christian villagers in </a:t>
            </a:r>
            <a:r>
              <a:rPr lang="en-US" sz="1700" dirty="0" err="1">
                <a:solidFill>
                  <a:srgbClr val="FFFFFF"/>
                </a:solidFill>
              </a:rPr>
              <a:t>Goshe</a:t>
            </a:r>
            <a:r>
              <a:rPr lang="en-US" sz="1700" dirty="0">
                <a:solidFill>
                  <a:srgbClr val="FFFFFF"/>
                </a:solidFill>
              </a:rPr>
              <a:t>, </a:t>
            </a:r>
            <a:r>
              <a:rPr lang="en-US" sz="1700" dirty="0" err="1">
                <a:solidFill>
                  <a:srgbClr val="FFFFFF"/>
                </a:solidFill>
              </a:rPr>
              <a:t>Attagara</a:t>
            </a:r>
            <a:r>
              <a:rPr lang="en-US" sz="1700" dirty="0">
                <a:solidFill>
                  <a:srgbClr val="FFFFFF"/>
                </a:solidFill>
              </a:rPr>
              <a:t>, </a:t>
            </a:r>
            <a:r>
              <a:rPr lang="en-US" sz="1700" dirty="0" err="1">
                <a:solidFill>
                  <a:srgbClr val="FFFFFF"/>
                </a:solidFill>
              </a:rPr>
              <a:t>Agapalwa</a:t>
            </a:r>
            <a:r>
              <a:rPr lang="en-US" sz="1700" dirty="0">
                <a:solidFill>
                  <a:srgbClr val="FFFFFF"/>
                </a:solidFill>
              </a:rPr>
              <a:t>, and </a:t>
            </a:r>
            <a:r>
              <a:rPr lang="en-US" sz="1700" dirty="0" err="1">
                <a:solidFill>
                  <a:srgbClr val="FFFFFF"/>
                </a:solidFill>
              </a:rPr>
              <a:t>Aganjara</a:t>
            </a:r>
            <a:r>
              <a:rPr lang="en-US" sz="1700" dirty="0">
                <a:solidFill>
                  <a:srgbClr val="FFFFFF"/>
                </a:solidFill>
              </a:rPr>
              <a:t>. Witnesses said the militants killed between 400 and 500 people in the attacks.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285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767261"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484693"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30936" y="704850"/>
            <a:ext cx="2839212" cy="2978150"/>
          </a:xfrm>
        </p:spPr>
        <p:txBody>
          <a:bodyPr anchor="b">
            <a:normAutofit/>
          </a:bodyPr>
          <a:lstStyle/>
          <a:p>
            <a:r>
              <a:t>Kummabza held hostage for four days</a:t>
            </a:r>
          </a:p>
        </p:txBody>
      </p:sp>
      <p:sp>
        <p:nvSpPr>
          <p:cNvPr id="3" name="Content Placeholder 2"/>
          <p:cNvSpPr>
            <a:spLocks noGrp="1"/>
          </p:cNvSpPr>
          <p:nvPr>
            <p:ph idx="1"/>
          </p:nvPr>
        </p:nvSpPr>
        <p:spPr>
          <a:xfrm>
            <a:off x="4529137" y="704850"/>
            <a:ext cx="3986213" cy="5251450"/>
          </a:xfrm>
        </p:spPr>
        <p:txBody>
          <a:bodyPr anchor="ctr">
            <a:normAutofit/>
          </a:bodyPr>
          <a:lstStyle/>
          <a:p>
            <a:pPr marL="0" indent="0">
              <a:buNone/>
            </a:pPr>
            <a:r>
              <a:rPr lang="en-US" sz="1800" dirty="0">
                <a:solidFill>
                  <a:schemeClr val="bg1"/>
                </a:solidFill>
              </a:rPr>
              <a:t>Jun 18, 2014 to Jun 23, 2014</a:t>
            </a:r>
          </a:p>
          <a:p>
            <a:pPr marL="0" indent="0">
              <a:buNone/>
            </a:pPr>
            <a:endParaRPr lang="en-US" sz="1800" dirty="0">
              <a:solidFill>
                <a:schemeClr val="bg1"/>
              </a:solidFill>
            </a:endParaRPr>
          </a:p>
          <a:p>
            <a:pPr marL="0" indent="0">
              <a:buNone/>
            </a:pPr>
            <a:r>
              <a:rPr lang="en-US" sz="1800" dirty="0">
                <a:solidFill>
                  <a:schemeClr val="bg1"/>
                </a:solidFill>
              </a:rPr>
              <a:t>Boko Haram militants held the village of </a:t>
            </a:r>
            <a:r>
              <a:rPr lang="en-US" sz="1800" dirty="0" err="1">
                <a:solidFill>
                  <a:schemeClr val="bg1"/>
                </a:solidFill>
              </a:rPr>
              <a:t>Kummabza</a:t>
            </a:r>
            <a:r>
              <a:rPr lang="en-US" sz="1800" dirty="0">
                <a:solidFill>
                  <a:schemeClr val="bg1"/>
                </a:solidFill>
              </a:rPr>
              <a:t> in </a:t>
            </a:r>
            <a:r>
              <a:rPr lang="en-US" sz="1800" dirty="0" err="1">
                <a:solidFill>
                  <a:schemeClr val="bg1"/>
                </a:solidFill>
              </a:rPr>
              <a:t>Borno</a:t>
            </a:r>
            <a:r>
              <a:rPr lang="en-US" sz="1800" dirty="0">
                <a:solidFill>
                  <a:schemeClr val="bg1"/>
                </a:solidFill>
              </a:rPr>
              <a:t> state hostage for four days. They abducted more than 60, including  women and girls, and killed 30 men in the raid. Some of the kidnapped girls were between the ages of 3 and 12. After looting food supplies and abducting the hostages, the militants set the village on fire with petrol bombs and explosives. </a:t>
            </a:r>
          </a:p>
        </p:txBody>
      </p:sp>
    </p:spTree>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856180"/>
            <a:ext cx="3420438" cy="1128068"/>
          </a:xfrm>
        </p:spPr>
        <p:txBody>
          <a:bodyPr anchor="ctr">
            <a:normAutofit/>
          </a:bodyPr>
          <a:lstStyle/>
          <a:p>
            <a:pPr>
              <a:lnSpc>
                <a:spcPct val="90000"/>
              </a:lnSpc>
            </a:pPr>
            <a:r>
              <a:rPr lang="en-US" sz="3500"/>
              <a:t>Borno State attacks </a:t>
            </a:r>
          </a:p>
        </p:txBody>
      </p:sp>
      <p:grpSp>
        <p:nvGrpSpPr>
          <p:cNvPr id="20"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2330505"/>
            <a:ext cx="3419569" cy="3979585"/>
          </a:xfrm>
        </p:spPr>
        <p:txBody>
          <a:bodyPr anchor="ctr">
            <a:normAutofit/>
          </a:bodyPr>
          <a:lstStyle/>
          <a:p>
            <a:pPr marL="0" indent="0">
              <a:lnSpc>
                <a:spcPct val="90000"/>
              </a:lnSpc>
              <a:buNone/>
            </a:pPr>
            <a:r>
              <a:rPr lang="en-US" sz="1400" dirty="0"/>
              <a:t>Jun 20, 2014 to Jun 24, 2014</a:t>
            </a:r>
          </a:p>
          <a:p>
            <a:pPr marL="0" indent="0">
              <a:lnSpc>
                <a:spcPct val="90000"/>
              </a:lnSpc>
              <a:buNone/>
            </a:pPr>
            <a:endParaRPr lang="en-US" sz="1400" dirty="0"/>
          </a:p>
          <a:p>
            <a:pPr marL="0" indent="0">
              <a:lnSpc>
                <a:spcPct val="90000"/>
              </a:lnSpc>
              <a:buNone/>
            </a:pPr>
            <a:r>
              <a:rPr lang="en-US" sz="1400" dirty="0"/>
              <a:t>From June 20-23, 2014, a series of attacks occurred in </a:t>
            </a:r>
            <a:r>
              <a:rPr lang="en-US" sz="1400" dirty="0" err="1"/>
              <a:t>Borno</a:t>
            </a:r>
            <a:r>
              <a:rPr lang="en-US" sz="1400" dirty="0"/>
              <a:t> State, Nigeria. 91 women and children were kidnapped in the attacks and more than 70 people were killed.</a:t>
            </a:r>
            <a:br>
              <a:rPr lang="en-US" sz="1400" dirty="0"/>
            </a:br>
            <a:br>
              <a:rPr lang="en-US" sz="1400" dirty="0"/>
            </a:br>
            <a:r>
              <a:rPr lang="en-US" sz="1400" dirty="0"/>
              <a:t>Between June 21-22, suspected Boko Haram militants attacked the villages of </a:t>
            </a:r>
            <a:r>
              <a:rPr lang="en-US" sz="1400" dirty="0" err="1"/>
              <a:t>Chuha</a:t>
            </a:r>
            <a:r>
              <a:rPr lang="en-US" sz="1400" dirty="0"/>
              <a:t> A, </a:t>
            </a:r>
            <a:r>
              <a:rPr lang="en-US" sz="1400" dirty="0" err="1"/>
              <a:t>Chuha</a:t>
            </a:r>
            <a:r>
              <a:rPr lang="en-US" sz="1400" dirty="0"/>
              <a:t> B, and </a:t>
            </a:r>
            <a:r>
              <a:rPr lang="en-US" sz="1400" dirty="0" err="1"/>
              <a:t>Korongilim</a:t>
            </a:r>
            <a:r>
              <a:rPr lang="en-US" sz="1400" dirty="0"/>
              <a:t> near Chibok. The attackers were met by military and vigilante resistance. The towns were destroyed and at least 40 villagers were killed in the fighting.</a:t>
            </a:r>
            <a:br>
              <a:rPr lang="en-US" sz="1400" dirty="0"/>
            </a:br>
            <a:br>
              <a:rPr lang="en-US" sz="1400" dirty="0"/>
            </a:br>
            <a:r>
              <a:rPr lang="en-US" sz="1400" dirty="0"/>
              <a:t>On June 23rd, a bomb explosion at a college in Kano killed 8 people and injured about 20 others.</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c7953b15c5896fbfa5af01f77c1571a">
            <a:extLst>
              <a:ext uri="{FF2B5EF4-FFF2-40B4-BE49-F238E27FC236}">
                <a16:creationId xmlns:a16="http://schemas.microsoft.com/office/drawing/2014/main" id="{DA72FA2C-F2B7-734B-9B8C-529ADA42A53F}"/>
              </a:ext>
            </a:extLst>
          </p:cNvPr>
          <p:cNvPicPr>
            <a:picLocks noChangeAspect="1"/>
          </p:cNvPicPr>
          <p:nvPr/>
        </p:nvPicPr>
        <p:blipFill rotWithShape="1">
          <a:blip r:embed="rId2"/>
          <a:srcRect l="32766" r="23715" b="2"/>
          <a:stretch/>
        </p:blipFill>
        <p:spPr>
          <a:xfrm>
            <a:off x="4483341" y="799352"/>
            <a:ext cx="4069057" cy="5259296"/>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760"/>
            <a:ext cx="7886700" cy="1325563"/>
          </a:xfrm>
        </p:spPr>
        <p:txBody>
          <a:bodyPr>
            <a:normAutofit/>
          </a:bodyPr>
          <a:lstStyle/>
          <a:p>
            <a:r>
              <a:rPr lang="en-US">
                <a:solidFill>
                  <a:schemeClr val="bg1"/>
                </a:solidFill>
              </a:rPr>
              <a:t>Kaduna and Abuja Attacks</a:t>
            </a:r>
          </a:p>
        </p:txBody>
      </p:sp>
      <p:sp>
        <p:nvSpPr>
          <p:cNvPr id="3" name="Content Placeholder 2"/>
          <p:cNvSpPr>
            <a:spLocks noGrp="1"/>
          </p:cNvSpPr>
          <p:nvPr>
            <p:ph idx="1"/>
          </p:nvPr>
        </p:nvSpPr>
        <p:spPr>
          <a:xfrm>
            <a:off x="630936" y="2276857"/>
            <a:ext cx="3761613" cy="3900106"/>
          </a:xfrm>
        </p:spPr>
        <p:txBody>
          <a:bodyPr anchor="ctr">
            <a:normAutofit/>
          </a:bodyPr>
          <a:lstStyle/>
          <a:p>
            <a:pPr marL="0" indent="0">
              <a:lnSpc>
                <a:spcPct val="90000"/>
              </a:lnSpc>
              <a:buNone/>
            </a:pPr>
            <a:r>
              <a:rPr lang="en-US" sz="1500" dirty="0"/>
              <a:t>Jun 23, 2014 to Jun 26, 2014</a:t>
            </a:r>
          </a:p>
          <a:p>
            <a:pPr marL="0" indent="0">
              <a:lnSpc>
                <a:spcPct val="90000"/>
              </a:lnSpc>
              <a:buNone/>
            </a:pPr>
            <a:endParaRPr lang="en-US" sz="1500" dirty="0"/>
          </a:p>
          <a:p>
            <a:pPr marL="0" indent="0">
              <a:lnSpc>
                <a:spcPct val="90000"/>
              </a:lnSpc>
              <a:buNone/>
            </a:pPr>
            <a:r>
              <a:rPr lang="en-US" sz="1500" dirty="0"/>
              <a:t>Between June 23-25, 2014, a series of attacks occurred in central Nigeria. </a:t>
            </a:r>
            <a:br>
              <a:rPr lang="en-US" sz="1500" dirty="0"/>
            </a:br>
            <a:br>
              <a:rPr lang="en-US" sz="1500" dirty="0"/>
            </a:br>
            <a:r>
              <a:rPr lang="en-US" sz="1500" dirty="0"/>
              <a:t>On June 23-24, gunmen attacked a number of villages in Kaduna State, killing around 150 people. The attack was blamed on Fulani tribesmen. </a:t>
            </a:r>
            <a:br>
              <a:rPr lang="en-US" sz="1500" dirty="0"/>
            </a:br>
            <a:br>
              <a:rPr lang="en-US" sz="1500" dirty="0"/>
            </a:br>
            <a:r>
              <a:rPr lang="en-US" sz="1500" dirty="0"/>
              <a:t>On June 25, 2014, a bomb exploded at the </a:t>
            </a:r>
            <a:r>
              <a:rPr lang="en-US" sz="1500" dirty="0" err="1"/>
              <a:t>Emab</a:t>
            </a:r>
            <a:r>
              <a:rPr lang="en-US" sz="1500" dirty="0"/>
              <a:t> Plaza in the national capital of Abuja, killing at least 21 people. </a:t>
            </a:r>
            <a:br>
              <a:rPr lang="en-US" sz="1500" dirty="0"/>
            </a:br>
            <a:br>
              <a:rPr lang="en-US" sz="1500" dirty="0"/>
            </a:br>
            <a:r>
              <a:rPr lang="en-US" sz="1500" dirty="0"/>
              <a:t>In response to the bombing, the Nigerian military raided two militants camps on June 26th, killing more than 100 people.</a:t>
            </a:r>
          </a:p>
        </p:txBody>
      </p:sp>
      <p:pic>
        <p:nvPicPr>
          <p:cNvPr id="4" name="Picture 3" descr="656876de6310e65e427b0a77f16bd2c7">
            <a:extLst>
              <a:ext uri="{FF2B5EF4-FFF2-40B4-BE49-F238E27FC236}">
                <a16:creationId xmlns:a16="http://schemas.microsoft.com/office/drawing/2014/main" id="{36D749C8-814F-154C-ACF0-9C33C69A995F}"/>
              </a:ext>
            </a:extLst>
          </p:cNvPr>
          <p:cNvPicPr>
            <a:picLocks noChangeAspect="1"/>
          </p:cNvPicPr>
          <p:nvPr/>
        </p:nvPicPr>
        <p:blipFill rotWithShape="1">
          <a:blip r:embed="rId2"/>
          <a:srcRect l="13868" r="32043" b="3"/>
          <a:stretch/>
        </p:blipFill>
        <p:spPr>
          <a:xfrm>
            <a:off x="4751452" y="2276857"/>
            <a:ext cx="3761613" cy="3900106"/>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a:solidFill>
                  <a:srgbClr val="FFFFFF"/>
                </a:solidFill>
              </a:rPr>
              <a:t>Damboa raided by Boko Haram</a:t>
            </a:r>
          </a:p>
        </p:txBody>
      </p:sp>
      <p:sp>
        <p:nvSpPr>
          <p:cNvPr id="3" name="Content Placeholder 2"/>
          <p:cNvSpPr>
            <a:spLocks noGrp="1"/>
          </p:cNvSpPr>
          <p:nvPr>
            <p:ph idx="1"/>
          </p:nvPr>
        </p:nvSpPr>
        <p:spPr>
          <a:xfrm>
            <a:off x="1025718" y="2490436"/>
            <a:ext cx="7281746" cy="3567173"/>
          </a:xfrm>
        </p:spPr>
        <p:txBody>
          <a:bodyPr anchor="ctr">
            <a:normAutofit/>
          </a:bodyPr>
          <a:lstStyle/>
          <a:p>
            <a:pPr marL="0" indent="0">
              <a:buNone/>
            </a:pPr>
            <a:r>
              <a:rPr lang="en-US" sz="2100" dirty="0"/>
              <a:t>Jul 17, 2014 to Jul 21, 2014</a:t>
            </a:r>
          </a:p>
          <a:p>
            <a:pPr marL="0" indent="0">
              <a:buNone/>
            </a:pPr>
            <a:endParaRPr lang="en-US" sz="2100" dirty="0"/>
          </a:p>
          <a:p>
            <a:pPr marL="0" indent="0">
              <a:buNone/>
            </a:pPr>
            <a:r>
              <a:rPr lang="en-US" sz="2100" dirty="0"/>
              <a:t>Scores of fighters armed with rocket-propelled grenades, explosives, and guns descended on the town of </a:t>
            </a:r>
            <a:r>
              <a:rPr lang="en-US" sz="2100" dirty="0" err="1"/>
              <a:t>Damboa</a:t>
            </a:r>
            <a:r>
              <a:rPr lang="en-US" sz="2100" dirty="0"/>
              <a:t> in the early evening of July 17th, residents and officials said.</a:t>
            </a:r>
            <a:br>
              <a:rPr lang="en-US" sz="2100" dirty="0"/>
            </a:br>
            <a:br>
              <a:rPr lang="en-US" sz="2100" dirty="0"/>
            </a:br>
            <a:r>
              <a:rPr lang="en-US" sz="2100" dirty="0"/>
              <a:t>By the time the raid ended on July 20th, 66 residents had been killed and more than 15,000 had fled.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r>
              <a:rPr lang="en-US" sz="3000"/>
              <a:t>Battle of Kodunga</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buNone/>
            </a:pPr>
            <a:r>
              <a:rPr dirty="0"/>
              <a:t>Sep 12, 2014</a:t>
            </a:r>
          </a:p>
          <a:p>
            <a:pPr marL="0" indent="0">
              <a:buNone/>
            </a:pPr>
            <a:endParaRPr lang="en-US" dirty="0"/>
          </a:p>
          <a:p>
            <a:pPr marL="0" indent="0">
              <a:buNone/>
            </a:pPr>
            <a:r>
              <a:rPr dirty="0"/>
              <a:t>Boko Haram fighters attempted to capture the town of Konduga but were successfully repelled by Nigerian infantry through a combined assault of ground soldiers and aerial attacks. 100-200 Boko Haram fighters were said to be killed, while only a "handful" fled the battle, with most of the dead being beyond recognition.</a:t>
            </a:r>
          </a:p>
        </p:txBody>
      </p:sp>
      <p:pic>
        <p:nvPicPr>
          <p:cNvPr id="4" name="Picture 3" descr="0e67968fceb85a3d3a520ae38cf9cca4">
            <a:extLst>
              <a:ext uri="{FF2B5EF4-FFF2-40B4-BE49-F238E27FC236}">
                <a16:creationId xmlns:a16="http://schemas.microsoft.com/office/drawing/2014/main" id="{73F711E1-26DF-044B-88DD-A43D434CD296}"/>
              </a:ext>
            </a:extLst>
          </p:cNvPr>
          <p:cNvPicPr>
            <a:picLocks noChangeAspect="1"/>
          </p:cNvPicPr>
          <p:nvPr/>
        </p:nvPicPr>
        <p:blipFill rotWithShape="1">
          <a:blip r:embed="rId2"/>
          <a:srcRect l="21284" r="28652"/>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lang="en-US"/>
              <a:t>Attack on Mainok market</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dirty="0"/>
              <a:t>Sep 19, 2014</a:t>
            </a:r>
          </a:p>
          <a:p>
            <a:pPr marL="0" indent="0">
              <a:buNone/>
            </a:pPr>
            <a:endParaRPr lang="en-US" sz="1700" dirty="0"/>
          </a:p>
          <a:p>
            <a:pPr marL="0" indent="0">
              <a:buNone/>
            </a:pPr>
            <a:r>
              <a:rPr lang="en-US" sz="1700" dirty="0"/>
              <a:t>Boko Haram militants attacked a rural market in the north-east Nigerian town of </a:t>
            </a:r>
            <a:r>
              <a:rPr lang="en-US" sz="1700" dirty="0" err="1"/>
              <a:t>Mainok</a:t>
            </a:r>
            <a:r>
              <a:rPr lang="en-US" sz="1700" dirty="0"/>
              <a:t>, killing dozens of people. </a:t>
            </a:r>
            <a:br>
              <a:rPr lang="en-US" sz="1700" dirty="0"/>
            </a:br>
            <a:br>
              <a:rPr lang="en-US" sz="1700" dirty="0"/>
            </a:br>
            <a:r>
              <a:rPr lang="en-US" sz="1700" dirty="0"/>
              <a:t>Gunmen shot at traders and customers as they raided the busy market for food supplies.</a:t>
            </a:r>
          </a:p>
        </p:txBody>
      </p:sp>
      <p:sp>
        <p:nvSpPr>
          <p:cNvPr id="13"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628941f025b472d3bf281841c4ebbca">
            <a:extLst>
              <a:ext uri="{FF2B5EF4-FFF2-40B4-BE49-F238E27FC236}">
                <a16:creationId xmlns:a16="http://schemas.microsoft.com/office/drawing/2014/main" id="{E7C29A7A-2D58-FB41-9F06-C74BCF2DCFFD}"/>
              </a:ext>
            </a:extLst>
          </p:cNvPr>
          <p:cNvPicPr>
            <a:picLocks noChangeAspect="1"/>
          </p:cNvPicPr>
          <p:nvPr/>
        </p:nvPicPr>
        <p:blipFill>
          <a:blip r:embed="rId2"/>
          <a:stretch>
            <a:fillRect/>
          </a:stretch>
        </p:blipFill>
        <p:spPr>
          <a:xfrm>
            <a:off x="4054396" y="2161456"/>
            <a:ext cx="4514498" cy="2531842"/>
          </a:xfrm>
          <a:prstGeom prst="rect">
            <a:avLst/>
          </a:prstGeom>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9573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Ceasefire agreement reached, Nigerian Government announces</a:t>
            </a:r>
          </a:p>
        </p:txBody>
      </p:sp>
      <p:pic>
        <p:nvPicPr>
          <p:cNvPr id="4" name="Picture 3" descr="4ed6e8a783bac0f2247b3340f3103a7d">
            <a:extLst>
              <a:ext uri="{FF2B5EF4-FFF2-40B4-BE49-F238E27FC236}">
                <a16:creationId xmlns:a16="http://schemas.microsoft.com/office/drawing/2014/main" id="{4BB52B95-73F0-654B-B62B-7A5A32CD4150}"/>
              </a:ext>
            </a:extLst>
          </p:cNvPr>
          <p:cNvPicPr>
            <a:picLocks noChangeAspect="1"/>
          </p:cNvPicPr>
          <p:nvPr/>
        </p:nvPicPr>
        <p:blipFill rotWithShape="1">
          <a:blip r:embed="rId2"/>
          <a:srcRect l="10627" r="16876"/>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Oct 16, 2014</a:t>
            </a:r>
          </a:p>
          <a:p>
            <a:pPr marL="0" indent="0">
              <a:buNone/>
            </a:pPr>
            <a:endParaRPr lang="en-US" sz="1700" dirty="0">
              <a:solidFill>
                <a:srgbClr val="FFFFFF"/>
              </a:solidFill>
            </a:endParaRPr>
          </a:p>
          <a:p>
            <a:pPr marL="0" indent="0">
              <a:buNone/>
            </a:pPr>
            <a:r>
              <a:rPr lang="en-US" sz="1700" dirty="0">
                <a:solidFill>
                  <a:srgbClr val="FFFFFF"/>
                </a:solidFill>
              </a:rPr>
              <a:t>The Nigerian government announced that it reached a ceasefire deal with Boko Haram that included the release of the remaining Chibok schoolgirls.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84B4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Boko Haram leader denies ceasefire deal</a:t>
            </a:r>
          </a:p>
        </p:txBody>
      </p:sp>
      <p:pic>
        <p:nvPicPr>
          <p:cNvPr id="4" name="Picture 3" descr="2c97fc113d603dc65b9da470b5288ba4">
            <a:extLst>
              <a:ext uri="{FF2B5EF4-FFF2-40B4-BE49-F238E27FC236}">
                <a16:creationId xmlns:a16="http://schemas.microsoft.com/office/drawing/2014/main" id="{836022AE-1177-5A40-B544-7E859502A419}"/>
              </a:ext>
            </a:extLst>
          </p:cNvPr>
          <p:cNvPicPr>
            <a:picLocks noChangeAspect="1"/>
          </p:cNvPicPr>
          <p:nvPr/>
        </p:nvPicPr>
        <p:blipFill rotWithShape="1">
          <a:blip r:embed="rId2"/>
          <a:srcRect l="7863" r="19640"/>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dirty="0">
                <a:solidFill>
                  <a:srgbClr val="FFFFFF"/>
                </a:solidFill>
              </a:rPr>
              <a:t>Nov 1, 2014</a:t>
            </a:r>
          </a:p>
          <a:p>
            <a:pPr marL="0" indent="0">
              <a:lnSpc>
                <a:spcPct val="90000"/>
              </a:lnSpc>
              <a:buNone/>
            </a:pPr>
            <a:endParaRPr lang="en-US" dirty="0">
              <a:solidFill>
                <a:srgbClr val="FFFFFF"/>
              </a:solidFill>
            </a:endParaRPr>
          </a:p>
          <a:p>
            <a:pPr marL="0" indent="0">
              <a:lnSpc>
                <a:spcPct val="90000"/>
              </a:lnSpc>
              <a:buNone/>
            </a:pPr>
            <a:r>
              <a:rPr lang="en-US" dirty="0">
                <a:solidFill>
                  <a:srgbClr val="FFFFFF"/>
                </a:solidFill>
              </a:rPr>
              <a:t>Boko Haram laughed off Nigeria's announcement of a ceasefire agreement, saying there was no such deal and that the schoolgirls abducted in April had been converted to Islam and married off.</a:t>
            </a:r>
            <a:br>
              <a:rPr lang="en-US" dirty="0">
                <a:solidFill>
                  <a:srgbClr val="FFFFFF"/>
                </a:solidFill>
              </a:rPr>
            </a:br>
            <a:br>
              <a:rPr lang="en-US" dirty="0">
                <a:solidFill>
                  <a:srgbClr val="FFFFFF"/>
                </a:solidFill>
              </a:rPr>
            </a:br>
            <a:r>
              <a:rPr lang="en-US" dirty="0">
                <a:solidFill>
                  <a:srgbClr val="FFFFFF"/>
                </a:solidFill>
              </a:rPr>
              <a:t>The group's leader also denied knowing the negotiator with whom the government claimed it worked out a deal, saying he does not represent Boko Haram.</a:t>
            </a:r>
            <a:br>
              <a:rPr lang="en-US" dirty="0">
                <a:solidFill>
                  <a:srgbClr val="FFFFFF"/>
                </a:solidFill>
              </a:rPr>
            </a:br>
            <a:br>
              <a:rPr lang="en-US" dirty="0">
                <a:solidFill>
                  <a:srgbClr val="FFFFFF"/>
                </a:solidFill>
              </a:rPr>
            </a:br>
            <a:r>
              <a:rPr lang="en-US" dirty="0">
                <a:solidFill>
                  <a:srgbClr val="FFFFFF"/>
                </a:solidFill>
              </a:rPr>
              <a:t>Boko Haram, in an online video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a:t>Creation of the African Coalition Force</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1700" dirty="0"/>
              <a:t>Nov 30, 2014</a:t>
            </a:r>
          </a:p>
          <a:p>
            <a:pPr marL="0" indent="0">
              <a:buNone/>
            </a:pPr>
            <a:endParaRPr lang="en-US" sz="1700" dirty="0"/>
          </a:p>
          <a:p>
            <a:pPr marL="0" indent="0">
              <a:buNone/>
            </a:pPr>
            <a:r>
              <a:rPr lang="en-US" sz="1700" dirty="0"/>
              <a:t>Benin, Chad, Cameroon, Niger, and Nigeria created a coalition to resist Boko Haram. The coalition, announced by Cameroon's foreign minister, would include 3,500 soldiers.</a:t>
            </a:r>
          </a:p>
        </p:txBody>
      </p:sp>
      <p:pic>
        <p:nvPicPr>
          <p:cNvPr id="4" name="Picture 3" descr="2f3e91238c3b6d785a5dcccf99aaecda">
            <a:extLst>
              <a:ext uri="{FF2B5EF4-FFF2-40B4-BE49-F238E27FC236}">
                <a16:creationId xmlns:a16="http://schemas.microsoft.com/office/drawing/2014/main" id="{5BBBF33E-8BD7-8149-B0D5-6C8EFE5F365A}"/>
              </a:ext>
            </a:extLst>
          </p:cNvPr>
          <p:cNvPicPr>
            <a:picLocks noChangeAspect="1"/>
          </p:cNvPicPr>
          <p:nvPr/>
        </p:nvPicPr>
        <p:blipFill rotWithShape="1">
          <a:blip r:embed="rId2"/>
          <a:srcRect l="39904" r="22327" b="-2"/>
          <a:stretch/>
        </p:blipFill>
        <p:spPr>
          <a:xfrm>
            <a:off x="20" y="10"/>
            <a:ext cx="3476673" cy="6857990"/>
          </a:xfrm>
          <a:prstGeom prst="rect">
            <a:avLst/>
          </a:prstGeom>
          <a:effectLst/>
        </p:spPr>
      </p:pic>
      <p:cxnSp>
        <p:nvCxnSpPr>
          <p:cNvPr id="17"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9DC5F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license plate on a car&#10;&#10;Description automatically generated">
            <a:extLst>
              <a:ext uri="{FF2B5EF4-FFF2-40B4-BE49-F238E27FC236}">
                <a16:creationId xmlns:a16="http://schemas.microsoft.com/office/drawing/2014/main" id="{CAA74CC1-7EE5-0B43-92F5-F78B9A2F3CC2}"/>
              </a:ext>
            </a:extLst>
          </p:cNvPr>
          <p:cNvPicPr>
            <a:picLocks noChangeAspect="1"/>
          </p:cNvPicPr>
          <p:nvPr/>
        </p:nvPicPr>
        <p:blipFill rotWithShape="1">
          <a:blip r:embed="rId2"/>
          <a:srcRect l="115" t="9091" r="25340" b="1"/>
          <a:stretch/>
        </p:blipFill>
        <p:spPr>
          <a:xfrm>
            <a:off x="20" y="10"/>
            <a:ext cx="9143980" cy="6857990"/>
          </a:xfrm>
          <a:prstGeom prst="rect">
            <a:avLst/>
          </a:prstGeom>
        </p:spPr>
      </p:pic>
      <p:sp>
        <p:nvSpPr>
          <p:cNvPr id="30" name="Rectangle 29">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2819430" cy="1344975"/>
          </a:xfrm>
        </p:spPr>
        <p:txBody>
          <a:bodyPr>
            <a:normAutofit/>
          </a:bodyPr>
          <a:lstStyle/>
          <a:p>
            <a:r>
              <a:rPr lang="en-US" sz="3500"/>
              <a:t>Religious Riots and Violence</a:t>
            </a:r>
          </a:p>
        </p:txBody>
      </p:sp>
      <p:sp>
        <p:nvSpPr>
          <p:cNvPr id="3" name="Content Placeholder 2"/>
          <p:cNvSpPr>
            <a:spLocks noGrp="1"/>
          </p:cNvSpPr>
          <p:nvPr>
            <p:ph idx="1"/>
          </p:nvPr>
        </p:nvSpPr>
        <p:spPr>
          <a:xfrm>
            <a:off x="445582" y="2121763"/>
            <a:ext cx="2823620" cy="3773010"/>
          </a:xfrm>
        </p:spPr>
        <p:txBody>
          <a:bodyPr>
            <a:normAutofit/>
          </a:bodyPr>
          <a:lstStyle/>
          <a:p>
            <a:pPr marL="0" indent="0">
              <a:lnSpc>
                <a:spcPct val="90000"/>
              </a:lnSpc>
              <a:buNone/>
            </a:pPr>
            <a:r>
              <a:rPr lang="en-US"/>
              <a:t>2000 to 2010</a:t>
            </a:r>
          </a:p>
          <a:p>
            <a:pPr marL="0" indent="0">
              <a:lnSpc>
                <a:spcPct val="90000"/>
              </a:lnSpc>
              <a:buNone/>
            </a:pPr>
            <a:endParaRPr lang="en-US"/>
          </a:p>
          <a:p>
            <a:pPr marL="0" indent="0">
              <a:lnSpc>
                <a:spcPct val="90000"/>
              </a:lnSpc>
              <a:buNone/>
            </a:pPr>
            <a:r>
              <a:rPr lang="en-US"/>
              <a:t>A number of bloody religious riots shook the country from 2000-2010: Kaduna Riots (2000), Jos Riots (2001, 2008, 2010), Miss World Riots (2002), and Yelwa Massacres (2004). Thousands have been killed and tens of thousands displaced in these episodes of violence between Christians and Muslims as they battle over religious, cultural, and political influence across Nigeria.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56D3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Shift into North Cameroon</a:t>
            </a:r>
          </a:p>
        </p:txBody>
      </p:sp>
      <p:pic>
        <p:nvPicPr>
          <p:cNvPr id="4" name="Picture 3" descr="a325517867040b0205e0ed8519e17a0b">
            <a:extLst>
              <a:ext uri="{FF2B5EF4-FFF2-40B4-BE49-F238E27FC236}">
                <a16:creationId xmlns:a16="http://schemas.microsoft.com/office/drawing/2014/main" id="{123E3B8B-40F1-A240-8530-C6172177B966}"/>
              </a:ext>
            </a:extLst>
          </p:cNvPr>
          <p:cNvPicPr>
            <a:picLocks noChangeAspect="1"/>
          </p:cNvPicPr>
          <p:nvPr/>
        </p:nvPicPr>
        <p:blipFill rotWithShape="1">
          <a:blip r:embed="rId2"/>
          <a:srcRect l="15529" r="12297"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Dec 17, 2014</a:t>
            </a:r>
          </a:p>
          <a:p>
            <a:pPr marL="0" indent="0">
              <a:buNone/>
            </a:pPr>
            <a:endParaRPr lang="en-US" sz="1700" dirty="0">
              <a:solidFill>
                <a:srgbClr val="FFFFFF"/>
              </a:solidFill>
            </a:endParaRPr>
          </a:p>
          <a:p>
            <a:pPr marL="0" indent="0">
              <a:buNone/>
            </a:pPr>
            <a:r>
              <a:rPr lang="en-US" sz="1700" dirty="0">
                <a:solidFill>
                  <a:srgbClr val="FFFFFF"/>
                </a:solidFill>
              </a:rPr>
              <a:t>Boko Haram shifted their attacks to the far north region of Cameroon, beginning with an ambush of militants in </a:t>
            </a:r>
            <a:r>
              <a:rPr lang="en-US" sz="1700" dirty="0" err="1">
                <a:solidFill>
                  <a:srgbClr val="FFFFFF"/>
                </a:solidFill>
              </a:rPr>
              <a:t>Amchide</a:t>
            </a:r>
            <a:r>
              <a:rPr lang="en-US" sz="1700" dirty="0">
                <a:solidFill>
                  <a:srgbClr val="FFFFFF"/>
                </a:solidFill>
              </a:rPr>
              <a:t>. </a:t>
            </a:r>
            <a:br>
              <a:rPr lang="en-US" sz="1700" dirty="0">
                <a:solidFill>
                  <a:srgbClr val="FFFFFF"/>
                </a:solidFill>
              </a:rPr>
            </a:br>
            <a:br>
              <a:rPr lang="en-US" sz="1700" dirty="0">
                <a:solidFill>
                  <a:srgbClr val="FFFFFF"/>
                </a:solidFill>
              </a:rPr>
            </a:br>
            <a:r>
              <a:rPr lang="en-US" sz="1700" dirty="0">
                <a:solidFill>
                  <a:srgbClr val="FFFFFF"/>
                </a:solidFill>
              </a:rPr>
              <a:t>Cameroon's Rapid Intervention Battalion, an elite military force,  launched a counterattack on Boko Haram.</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1"/>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99B60357-232D-4489-8786-BF4E4F74B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353681" cy="3599018"/>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0197FA73-731F-466D-969F-703CBAEB4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27069"/>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6608" y="3873157"/>
            <a:ext cx="3970719" cy="2165331"/>
          </a:xfrm>
        </p:spPr>
        <p:txBody>
          <a:bodyPr anchor="t">
            <a:normAutofit/>
          </a:bodyPr>
          <a:lstStyle/>
          <a:p>
            <a:r>
              <a:rPr lang="en-US" sz="4200"/>
              <a:t>Coalition of Military Forces</a:t>
            </a:r>
          </a:p>
        </p:txBody>
      </p:sp>
      <p:sp>
        <p:nvSpPr>
          <p:cNvPr id="3" name="Content Placeholder 2"/>
          <p:cNvSpPr>
            <a:spLocks noGrp="1"/>
          </p:cNvSpPr>
          <p:nvPr>
            <p:ph idx="1"/>
          </p:nvPr>
        </p:nvSpPr>
        <p:spPr>
          <a:xfrm>
            <a:off x="4502988" y="3853131"/>
            <a:ext cx="3717312" cy="2029609"/>
          </a:xfrm>
        </p:spPr>
        <p:txBody>
          <a:bodyPr anchor="t">
            <a:normAutofit/>
          </a:bodyPr>
          <a:lstStyle/>
          <a:p>
            <a:pPr marL="0" indent="0">
              <a:buNone/>
            </a:pPr>
            <a:r>
              <a:rPr lang="en-US" sz="1500" dirty="0"/>
              <a:t>Jan 2015</a:t>
            </a:r>
          </a:p>
          <a:p>
            <a:pPr marL="0" indent="0">
              <a:buNone/>
            </a:pPr>
            <a:endParaRPr lang="en-US" sz="1500" dirty="0"/>
          </a:p>
          <a:p>
            <a:pPr marL="0" indent="0">
              <a:buNone/>
            </a:pPr>
            <a:r>
              <a:rPr lang="en-US" sz="1500" dirty="0"/>
              <a:t>Nigeria, Niger, Cameroon, and Chad launched a joint campaign against Boko Haram.</a:t>
            </a:r>
            <a:br>
              <a:rPr lang="en-US" sz="1500" dirty="0"/>
            </a:br>
            <a:br>
              <a:rPr lang="en-US" sz="1500" dirty="0"/>
            </a:br>
            <a:r>
              <a:rPr lang="en-US" sz="1500" dirty="0"/>
              <a:t>Chad's army killed over 200 Boko Haram militants, sparking the terror group to take revenge on Cameroon civilians. </a:t>
            </a:r>
          </a:p>
        </p:txBody>
      </p:sp>
      <p:cxnSp>
        <p:nvCxnSpPr>
          <p:cNvPr id="17" name="Straight Connector 16">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descr="1819ab5c79c475212a8b9271b07787d5">
            <a:extLst>
              <a:ext uri="{FF2B5EF4-FFF2-40B4-BE49-F238E27FC236}">
                <a16:creationId xmlns:a16="http://schemas.microsoft.com/office/drawing/2014/main" id="{2E325DAF-6491-6342-9B52-0142160C2F11}"/>
              </a:ext>
            </a:extLst>
          </p:cNvPr>
          <p:cNvPicPr>
            <a:picLocks noChangeAspect="1"/>
          </p:cNvPicPr>
          <p:nvPr/>
        </p:nvPicPr>
        <p:blipFill rotWithShape="1">
          <a:blip r:embed="rId2"/>
          <a:srcRect l="5783" r="1" b="1"/>
          <a:stretch/>
        </p:blipFill>
        <p:spPr>
          <a:xfrm>
            <a:off x="353682" y="10"/>
            <a:ext cx="8170808" cy="3599011"/>
          </a:xfrm>
          <a:prstGeom prst="rect">
            <a:avLst/>
          </a:prstGeom>
        </p:spPr>
      </p:pic>
      <p:cxnSp>
        <p:nvCxnSpPr>
          <p:cNvPr id="19" name="Straight Connector 18">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93cca1d261c0361151dc9fbcb988840">
            <a:extLst>
              <a:ext uri="{FF2B5EF4-FFF2-40B4-BE49-F238E27FC236}">
                <a16:creationId xmlns:a16="http://schemas.microsoft.com/office/drawing/2014/main" id="{244B11A1-2AB3-5443-AEBA-1F3ECEE58172}"/>
              </a:ext>
            </a:extLst>
          </p:cNvPr>
          <p:cNvPicPr>
            <a:picLocks noChangeAspect="1"/>
          </p:cNvPicPr>
          <p:nvPr/>
        </p:nvPicPr>
        <p:blipFill rotWithShape="1">
          <a:blip r:embed="rId2">
            <a:alphaModFix amt="35000"/>
          </a:blip>
          <a:srcRect l="14728" r="10272"/>
          <a:stretch/>
        </p:blipFill>
        <p:spPr>
          <a:xfrm>
            <a:off x="20" y="10"/>
            <a:ext cx="9143980" cy="6857990"/>
          </a:xfrm>
          <a:prstGeom prst="rect">
            <a:avLst/>
          </a:prstGeom>
        </p:spPr>
      </p:pic>
      <p:sp>
        <p:nvSpPr>
          <p:cNvPr id="2" name="Title 1"/>
          <p:cNvSpPr>
            <a:spLocks noGrp="1"/>
          </p:cNvSpPr>
          <p:nvPr>
            <p:ph type="title"/>
          </p:nvPr>
        </p:nvSpPr>
        <p:spPr>
          <a:xfrm>
            <a:off x="628650" y="365125"/>
            <a:ext cx="7886700" cy="1325563"/>
          </a:xfrm>
        </p:spPr>
        <p:txBody>
          <a:bodyPr>
            <a:normAutofit/>
          </a:bodyPr>
          <a:lstStyle/>
          <a:p>
            <a:r>
              <a:rPr lang="en-US">
                <a:solidFill>
                  <a:srgbClr val="FFFFFF"/>
                </a:solidFill>
              </a:rPr>
              <a:t>Summary of 2015 Events</a:t>
            </a:r>
          </a:p>
        </p:txBody>
      </p:sp>
      <p:sp>
        <p:nvSpPr>
          <p:cNvPr id="3" name="Content Placeholder 2"/>
          <p:cNvSpPr>
            <a:spLocks noGrp="1"/>
          </p:cNvSpPr>
          <p:nvPr>
            <p:ph idx="1"/>
          </p:nvPr>
        </p:nvSpPr>
        <p:spPr>
          <a:xfrm>
            <a:off x="628650" y="1825625"/>
            <a:ext cx="7886700" cy="4351338"/>
          </a:xfrm>
        </p:spPr>
        <p:txBody>
          <a:bodyPr>
            <a:normAutofit/>
          </a:bodyPr>
          <a:lstStyle/>
          <a:p>
            <a:pPr marL="0" indent="0">
              <a:buNone/>
            </a:pPr>
            <a:endParaRPr lang="en-US" dirty="0">
              <a:solidFill>
                <a:srgbClr val="FFFFFF"/>
              </a:solidFill>
            </a:endParaRPr>
          </a:p>
          <a:p>
            <a:pPr marL="0" indent="0">
              <a:buNone/>
            </a:pPr>
            <a:r>
              <a:rPr lang="en-US" dirty="0">
                <a:solidFill>
                  <a:srgbClr val="FFFFFF"/>
                </a:solidFill>
              </a:rPr>
              <a:t>2015 started violently for Nigerians as  deadly raids on 16 villages in the northern part of the country killed as many as 2,000 people. Amnesty International said the attack was likely the deadliest Boko Haram attack yet. </a:t>
            </a:r>
            <a:br>
              <a:rPr lang="en-US" dirty="0">
                <a:solidFill>
                  <a:srgbClr val="FFFFFF"/>
                </a:solidFill>
              </a:rPr>
            </a:br>
            <a:br>
              <a:rPr lang="en-US" dirty="0">
                <a:solidFill>
                  <a:srgbClr val="FFFFFF"/>
                </a:solidFill>
              </a:rPr>
            </a:br>
            <a:r>
              <a:rPr lang="en-US" dirty="0">
                <a:solidFill>
                  <a:srgbClr val="FFFFFF"/>
                </a:solidFill>
              </a:rPr>
              <a:t>The African Union and others </a:t>
            </a:r>
            <a:br>
              <a:rPr lang="en-US" dirty="0">
                <a:solidFill>
                  <a:srgbClr val="FFFFFF"/>
                </a:solidFill>
              </a:rPr>
            </a:br>
            <a:br>
              <a:rPr lang="en-US" dirty="0">
                <a:solidFill>
                  <a:srgbClr val="FFFFFF"/>
                </a:solidFill>
              </a:rPr>
            </a:br>
            <a:r>
              <a:rPr lang="en-US" dirty="0">
                <a:solidFill>
                  <a:srgbClr val="FFFFFF"/>
                </a:solidFill>
              </a:rPr>
              <a:t>The Nigerian military was also able to rescue around 700 abducted women and girls from Boko Haram camps in the Sambisa Forest. </a:t>
            </a:r>
            <a:br>
              <a:rPr lang="en-US" dirty="0">
                <a:solidFill>
                  <a:srgbClr val="FFFFFF"/>
                </a:solidFill>
              </a:rPr>
            </a:br>
            <a:br>
              <a:rPr lang="en-US" dirty="0">
                <a:solidFill>
                  <a:srgbClr val="FFFFFF"/>
                </a:solidFill>
              </a:rPr>
            </a:br>
            <a:r>
              <a:rPr lang="en-US" dirty="0">
                <a:solidFill>
                  <a:srgbClr val="FFFFFF"/>
                </a:solidFill>
              </a:rPr>
              <a:t>In an audio recording posted online, Boko Haram pledges allegiance to ISIS. </a:t>
            </a:r>
          </a:p>
        </p:txBody>
      </p:sp>
    </p:spTree>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a:solidFill>
                  <a:srgbClr val="FFFFFF"/>
                </a:solidFill>
              </a:rPr>
              <a:t>Deadly raids on northern Nigerian villages</a:t>
            </a:r>
          </a:p>
        </p:txBody>
      </p:sp>
      <p:sp>
        <p:nvSpPr>
          <p:cNvPr id="3" name="Content Placeholder 2"/>
          <p:cNvSpPr>
            <a:spLocks noGrp="1"/>
          </p:cNvSpPr>
          <p:nvPr>
            <p:ph idx="1"/>
          </p:nvPr>
        </p:nvSpPr>
        <p:spPr>
          <a:xfrm>
            <a:off x="1025718" y="2490436"/>
            <a:ext cx="7281746" cy="3567173"/>
          </a:xfrm>
        </p:spPr>
        <p:txBody>
          <a:bodyPr anchor="ctr">
            <a:normAutofit/>
          </a:bodyPr>
          <a:lstStyle/>
          <a:p>
            <a:pPr marL="0" indent="0">
              <a:buNone/>
            </a:pPr>
            <a:r>
              <a:rPr lang="en-US" sz="2100" dirty="0"/>
              <a:t>Jan 3, 2015 to Jan 6, 2015</a:t>
            </a:r>
          </a:p>
          <a:p>
            <a:pPr marL="0" indent="0">
              <a:buNone/>
            </a:pPr>
            <a:endParaRPr lang="en-US" sz="2100" dirty="0"/>
          </a:p>
          <a:p>
            <a:pPr marL="0" indent="0">
              <a:buNone/>
            </a:pPr>
            <a:r>
              <a:rPr lang="en-US" sz="2100" dirty="0"/>
              <a:t>As many as 2,000 people were killed in attacks on 16 villages in northern Nigeria. At least 30,000 people were displaced by the violence, and about 20,000 of those displaced were camped in Maiduguri city.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06443"/>
          </a:xfrm>
        </p:spPr>
        <p:txBody>
          <a:bodyPr>
            <a:normAutofit/>
          </a:bodyPr>
          <a:lstStyle/>
          <a:p>
            <a:r>
              <a:rPr lang="en-US" sz="3500"/>
              <a:t>African Union provides troops for fight against Boko Haram</a:t>
            </a:r>
          </a:p>
        </p:txBody>
      </p:sp>
      <p:sp>
        <p:nvSpPr>
          <p:cNvPr id="3" name="Content Placeholder 2"/>
          <p:cNvSpPr>
            <a:spLocks noGrp="1"/>
          </p:cNvSpPr>
          <p:nvPr>
            <p:ph idx="1"/>
          </p:nvPr>
        </p:nvSpPr>
        <p:spPr>
          <a:xfrm>
            <a:off x="628650" y="1825625"/>
            <a:ext cx="3114580" cy="4303464"/>
          </a:xfrm>
        </p:spPr>
        <p:txBody>
          <a:bodyPr>
            <a:normAutofit/>
          </a:bodyPr>
          <a:lstStyle/>
          <a:p>
            <a:pPr marL="0" indent="0">
              <a:buNone/>
            </a:pPr>
            <a:r>
              <a:rPr dirty="0"/>
              <a:t>Jan 30, 2015</a:t>
            </a:r>
          </a:p>
          <a:p>
            <a:pPr marL="0" indent="0">
              <a:buNone/>
            </a:pPr>
            <a:endParaRPr lang="en-US" dirty="0"/>
          </a:p>
          <a:p>
            <a:pPr marL="0" indent="0">
              <a:buNone/>
            </a:pPr>
            <a:r>
              <a:rPr dirty="0"/>
              <a:t>AU commission chair Nkosazana Dlamini-Zuma said the threat posed by the Islamist group required a "collective, effective and decisive response". She said it would conduct "military operations to prevent the expansion of Boko Haram and other terrorist groups' activities and eliminate their presence". The Multinational Joint Task Force (MJTF) would have an initial mandate of one year and provide 7,500 troops to back regional forces. </a:t>
            </a:r>
          </a:p>
        </p:txBody>
      </p:sp>
      <p:pic>
        <p:nvPicPr>
          <p:cNvPr id="4" name="Picture 3" descr="9383c5fb0af2e6129a42359f11b028fb">
            <a:extLst>
              <a:ext uri="{FF2B5EF4-FFF2-40B4-BE49-F238E27FC236}">
                <a16:creationId xmlns:a16="http://schemas.microsoft.com/office/drawing/2014/main" id="{47CBBEEE-5C5B-484F-9989-7ABF47CD9A7A}"/>
              </a:ext>
            </a:extLst>
          </p:cNvPr>
          <p:cNvPicPr>
            <a:picLocks noChangeAspect="1"/>
          </p:cNvPicPr>
          <p:nvPr/>
        </p:nvPicPr>
        <p:blipFill rotWithShape="1">
          <a:blip r:embed="rId2"/>
          <a:srcRect l="20728" r="17839" b="-2"/>
          <a:stretch/>
        </p:blipFill>
        <p:spPr>
          <a:xfrm>
            <a:off x="3887625" y="1904282"/>
            <a:ext cx="4627724" cy="4224808"/>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CC89A3-857A-4D53-ADCB-0A14B4B40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545747"/>
            <a:ext cx="3872168" cy="2785952"/>
          </a:xfrm>
        </p:spPr>
        <p:txBody>
          <a:bodyPr anchor="ctr">
            <a:normAutofit/>
          </a:bodyPr>
          <a:lstStyle/>
          <a:p>
            <a:r>
              <a:rPr lang="en-US" sz="3500"/>
              <a:t>EU and others provide support to MJTF</a:t>
            </a:r>
          </a:p>
        </p:txBody>
      </p:sp>
      <p:sp>
        <p:nvSpPr>
          <p:cNvPr id="3" name="Content Placeholder 2"/>
          <p:cNvSpPr>
            <a:spLocks noGrp="1"/>
          </p:cNvSpPr>
          <p:nvPr>
            <p:ph idx="1"/>
          </p:nvPr>
        </p:nvSpPr>
        <p:spPr>
          <a:xfrm>
            <a:off x="4643182" y="545747"/>
            <a:ext cx="3744680" cy="2785953"/>
          </a:xfrm>
        </p:spPr>
        <p:txBody>
          <a:bodyPr anchor="ctr">
            <a:normAutofit/>
          </a:bodyPr>
          <a:lstStyle/>
          <a:p>
            <a:pPr marL="0" indent="0">
              <a:lnSpc>
                <a:spcPct val="90000"/>
              </a:lnSpc>
              <a:buNone/>
            </a:pPr>
            <a:r>
              <a:rPr lang="en-US" sz="1400" dirty="0"/>
              <a:t>Feb 9, 2015</a:t>
            </a:r>
          </a:p>
          <a:p>
            <a:pPr marL="0" indent="0">
              <a:lnSpc>
                <a:spcPct val="90000"/>
              </a:lnSpc>
              <a:buNone/>
            </a:pPr>
            <a:endParaRPr lang="en-US" sz="1400" dirty="0"/>
          </a:p>
          <a:p>
            <a:pPr marL="0" indent="0">
              <a:lnSpc>
                <a:spcPct val="90000"/>
              </a:lnSpc>
              <a:buNone/>
            </a:pPr>
            <a:r>
              <a:rPr lang="en-US" sz="1400" dirty="0"/>
              <a:t>The European Council of February 9, 2015, concluded that the growing regionalization of the Boko Haram threat required a collective and comprehensive response to defeat terrorism. The EU agreed to provide support through the African Peace Facility (APF). France and the US provided in-kind support to individual MNJTF troop-contributing countries (TCC's), while the UK mobilized £5 million which is channeled through the African Union Commission (AUC).</a:t>
            </a:r>
          </a:p>
        </p:txBody>
      </p:sp>
      <p:pic>
        <p:nvPicPr>
          <p:cNvPr id="4" name="Picture 3" descr="b2acf8afdbf05d29249b0b877c55e62a">
            <a:extLst>
              <a:ext uri="{FF2B5EF4-FFF2-40B4-BE49-F238E27FC236}">
                <a16:creationId xmlns:a16="http://schemas.microsoft.com/office/drawing/2014/main" id="{28BEA0F4-6D82-CE46-BF76-FF3CE2D4982E}"/>
              </a:ext>
            </a:extLst>
          </p:cNvPr>
          <p:cNvPicPr>
            <a:picLocks noChangeAspect="1"/>
          </p:cNvPicPr>
          <p:nvPr/>
        </p:nvPicPr>
        <p:blipFill rotWithShape="1">
          <a:blip r:embed="rId2"/>
          <a:srcRect t="918" r="1" b="10144"/>
          <a:stretch/>
        </p:blipFill>
        <p:spPr>
          <a:xfrm>
            <a:off x="137160" y="3526300"/>
            <a:ext cx="8875871" cy="3157668"/>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743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Nigeria Enlists Outside Help to Fight Boko Haram</a:t>
            </a:r>
          </a:p>
        </p:txBody>
      </p:sp>
      <p:pic>
        <p:nvPicPr>
          <p:cNvPr id="4" name="Picture 3" descr="f8b80a30d4e0b04315d3cff93012368d">
            <a:extLst>
              <a:ext uri="{FF2B5EF4-FFF2-40B4-BE49-F238E27FC236}">
                <a16:creationId xmlns:a16="http://schemas.microsoft.com/office/drawing/2014/main" id="{9E291153-EEEA-FC4F-B2A1-EA31D8658118}"/>
              </a:ext>
            </a:extLst>
          </p:cNvPr>
          <p:cNvPicPr>
            <a:picLocks noChangeAspect="1"/>
          </p:cNvPicPr>
          <p:nvPr/>
        </p:nvPicPr>
        <p:blipFill rotWithShape="1">
          <a:blip r:embed="rId2"/>
          <a:srcRect r="14291"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Mar 2015</a:t>
            </a:r>
          </a:p>
          <a:p>
            <a:pPr marL="0" indent="0">
              <a:buNone/>
            </a:pPr>
            <a:endParaRPr lang="en-US" sz="1700" dirty="0">
              <a:solidFill>
                <a:srgbClr val="FFFFFF"/>
              </a:solidFill>
            </a:endParaRPr>
          </a:p>
          <a:p>
            <a:pPr marL="0" indent="0">
              <a:buNone/>
            </a:pPr>
            <a:r>
              <a:rPr lang="en-US" sz="1700" dirty="0">
                <a:solidFill>
                  <a:srgbClr val="FFFFFF"/>
                </a:solidFill>
              </a:rPr>
              <a:t>Nigeria hired hundreds of mercenaries from South Africa and Russia to fight Boko Haram. Nigeria hoped international aid would stop Boko Haram from hampering the March 28 election.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06443"/>
          </a:xfrm>
        </p:spPr>
        <p:txBody>
          <a:bodyPr>
            <a:normAutofit/>
          </a:bodyPr>
          <a:lstStyle/>
          <a:p>
            <a:r>
              <a:rPr lang="en-US" sz="3500"/>
              <a:t>Boko Haram pledges allegiance to ISIS</a:t>
            </a:r>
          </a:p>
        </p:txBody>
      </p:sp>
      <p:sp>
        <p:nvSpPr>
          <p:cNvPr id="3" name="Content Placeholder 2"/>
          <p:cNvSpPr>
            <a:spLocks noGrp="1"/>
          </p:cNvSpPr>
          <p:nvPr>
            <p:ph idx="1"/>
          </p:nvPr>
        </p:nvSpPr>
        <p:spPr>
          <a:xfrm>
            <a:off x="628650" y="1825625"/>
            <a:ext cx="3114580" cy="4303464"/>
          </a:xfrm>
        </p:spPr>
        <p:txBody>
          <a:bodyPr>
            <a:normAutofit/>
          </a:bodyPr>
          <a:lstStyle/>
          <a:p>
            <a:pPr marL="0" indent="0">
              <a:lnSpc>
                <a:spcPct val="90000"/>
              </a:lnSpc>
              <a:buNone/>
            </a:pPr>
            <a:r>
              <a:rPr dirty="0"/>
              <a:t>Mar 7, 2015</a:t>
            </a:r>
            <a:endParaRPr lang="en-US" dirty="0"/>
          </a:p>
          <a:p>
            <a:pPr marL="0" indent="0">
              <a:lnSpc>
                <a:spcPct val="90000"/>
              </a:lnSpc>
              <a:buNone/>
            </a:pPr>
            <a:endParaRPr lang="en-US" dirty="0"/>
          </a:p>
          <a:p>
            <a:pPr marL="0" indent="0">
              <a:lnSpc>
                <a:spcPct val="90000"/>
              </a:lnSpc>
              <a:buNone/>
            </a:pPr>
            <a:r>
              <a:rPr dirty="0"/>
              <a:t>According to an audio message said to be from Boko Haram's leader Abubakar Shekau, the extremist organization pledged allegiance to ISIS (Islamic State of Iraq and Syria). </a:t>
            </a:r>
            <a:br>
              <a:rPr dirty="0"/>
            </a:br>
            <a:br>
              <a:rPr dirty="0"/>
            </a:br>
            <a:r>
              <a:rPr dirty="0"/>
              <a:t>In the audio, which was posted online, the speaker says Boko Haram is announcing its "allegiance to the Caliph of the Muslims, Ibrahim ibn </a:t>
            </a:r>
            <a:r>
              <a:rPr dirty="0" err="1"/>
              <a:t>Awad</a:t>
            </a:r>
            <a:r>
              <a:rPr dirty="0"/>
              <a:t> ibn Ibrahim al-Husseini al-</a:t>
            </a:r>
            <a:r>
              <a:rPr dirty="0" err="1"/>
              <a:t>Qurashi</a:t>
            </a:r>
            <a:r>
              <a:rPr dirty="0"/>
              <a:t>," which is another name for ISIS leader Abu Bakr al-Baghdadi.</a:t>
            </a:r>
            <a:endParaRPr lang="en-US" dirty="0"/>
          </a:p>
        </p:txBody>
      </p:sp>
      <p:pic>
        <p:nvPicPr>
          <p:cNvPr id="4" name="Picture 3" descr="020775fa6667b73fe7bc5fbd7f77485b">
            <a:extLst>
              <a:ext uri="{FF2B5EF4-FFF2-40B4-BE49-F238E27FC236}">
                <a16:creationId xmlns:a16="http://schemas.microsoft.com/office/drawing/2014/main" id="{D833DBBD-8562-6340-A443-0E82F5FA7F3C}"/>
              </a:ext>
            </a:extLst>
          </p:cNvPr>
          <p:cNvPicPr>
            <a:picLocks noChangeAspect="1"/>
          </p:cNvPicPr>
          <p:nvPr/>
        </p:nvPicPr>
        <p:blipFill rotWithShape="1">
          <a:blip r:embed="rId2"/>
          <a:srcRect r="23051" b="1"/>
          <a:stretch/>
        </p:blipFill>
        <p:spPr>
          <a:xfrm>
            <a:off x="3887625" y="1904282"/>
            <a:ext cx="4627724" cy="4224808"/>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760"/>
            <a:ext cx="7886700" cy="1325563"/>
          </a:xfrm>
        </p:spPr>
        <p:txBody>
          <a:bodyPr>
            <a:normAutofit/>
          </a:bodyPr>
          <a:lstStyle/>
          <a:p>
            <a:r>
              <a:rPr lang="en-US">
                <a:solidFill>
                  <a:schemeClr val="bg1"/>
                </a:solidFill>
              </a:rPr>
              <a:t>ISIS accepts Boko Haram's pledge of allegiance</a:t>
            </a:r>
          </a:p>
        </p:txBody>
      </p:sp>
      <p:sp>
        <p:nvSpPr>
          <p:cNvPr id="3" name="Content Placeholder 2"/>
          <p:cNvSpPr>
            <a:spLocks noGrp="1"/>
          </p:cNvSpPr>
          <p:nvPr>
            <p:ph idx="1"/>
          </p:nvPr>
        </p:nvSpPr>
        <p:spPr>
          <a:xfrm>
            <a:off x="630936" y="2276857"/>
            <a:ext cx="3761613" cy="3900106"/>
          </a:xfrm>
        </p:spPr>
        <p:txBody>
          <a:bodyPr anchor="ctr">
            <a:normAutofit/>
          </a:bodyPr>
          <a:lstStyle/>
          <a:p>
            <a:pPr marL="0" indent="0">
              <a:buNone/>
            </a:pPr>
            <a:r>
              <a:rPr lang="en-US" sz="1900" dirty="0"/>
              <a:t>Mar 12, 2015</a:t>
            </a:r>
          </a:p>
          <a:p>
            <a:pPr marL="0" indent="0">
              <a:buNone/>
            </a:pPr>
            <a:endParaRPr lang="en-US" sz="1900" dirty="0"/>
          </a:p>
          <a:p>
            <a:pPr marL="0" indent="0">
              <a:buNone/>
            </a:pPr>
            <a:r>
              <a:rPr lang="en-US" sz="1900" dirty="0"/>
              <a:t>The message, which was posted online by ISIS supporters, says that the caliphate, or Islamic State, has expanded to western Africa and congratulated "our jihadi brothers" there. The spokesman, Abu Mohammed al </a:t>
            </a:r>
            <a:r>
              <a:rPr lang="en-US" sz="1900" dirty="0" err="1"/>
              <a:t>Adnani</a:t>
            </a:r>
            <a:r>
              <a:rPr lang="en-US" sz="1900" dirty="0"/>
              <a:t>, encouraged people to join fighters in Africa if they couldn’t make it to Iraq or Syria.</a:t>
            </a:r>
          </a:p>
        </p:txBody>
      </p:sp>
      <p:pic>
        <p:nvPicPr>
          <p:cNvPr id="4" name="Picture 3" descr="aceb650a3ab54b3d888f17622846151d">
            <a:extLst>
              <a:ext uri="{FF2B5EF4-FFF2-40B4-BE49-F238E27FC236}">
                <a16:creationId xmlns:a16="http://schemas.microsoft.com/office/drawing/2014/main" id="{C27ED73B-10FC-134D-8711-613167E09EC5}"/>
              </a:ext>
            </a:extLst>
          </p:cNvPr>
          <p:cNvPicPr>
            <a:picLocks noChangeAspect="1"/>
          </p:cNvPicPr>
          <p:nvPr/>
        </p:nvPicPr>
        <p:blipFill rotWithShape="1">
          <a:blip r:embed="rId2"/>
          <a:srcRect l="13598" r="13924" b="-3"/>
          <a:stretch/>
        </p:blipFill>
        <p:spPr>
          <a:xfrm>
            <a:off x="4751452" y="2276857"/>
            <a:ext cx="3761613" cy="3900106"/>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c0ab891d9fe7974f3a8ad27a734b5a05">
            <a:extLst>
              <a:ext uri="{FF2B5EF4-FFF2-40B4-BE49-F238E27FC236}">
                <a16:creationId xmlns:a16="http://schemas.microsoft.com/office/drawing/2014/main" id="{F625C322-9ED9-3D48-A24E-C9552F63FC76}"/>
              </a:ext>
            </a:extLst>
          </p:cNvPr>
          <p:cNvPicPr>
            <a:picLocks noChangeAspect="1"/>
          </p:cNvPicPr>
          <p:nvPr/>
        </p:nvPicPr>
        <p:blipFill rotWithShape="1">
          <a:blip r:embed="rId2"/>
          <a:srcRect l="15104" r="9915"/>
          <a:stretch/>
        </p:blipFill>
        <p:spPr>
          <a:xfrm>
            <a:off x="20" y="10"/>
            <a:ext cx="9141694"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63546" y="4185749"/>
            <a:ext cx="6949328" cy="622836"/>
          </a:xfrm>
        </p:spPr>
        <p:txBody>
          <a:bodyPr>
            <a:normAutofit/>
          </a:bodyPr>
          <a:lstStyle/>
          <a:p>
            <a:r>
              <a:rPr lang="en-US" sz="3100"/>
              <a:t>Mass graves discovered in Damasak</a:t>
            </a:r>
          </a:p>
        </p:txBody>
      </p:sp>
      <p:sp>
        <p:nvSpPr>
          <p:cNvPr id="3" name="Content Placeholder 2"/>
          <p:cNvSpPr>
            <a:spLocks noGrp="1"/>
          </p:cNvSpPr>
          <p:nvPr>
            <p:ph idx="1"/>
          </p:nvPr>
        </p:nvSpPr>
        <p:spPr>
          <a:xfrm>
            <a:off x="463547" y="4856921"/>
            <a:ext cx="7173771" cy="1249240"/>
          </a:xfrm>
        </p:spPr>
        <p:txBody>
          <a:bodyPr>
            <a:normAutofit fontScale="92500" lnSpcReduction="20000"/>
          </a:bodyPr>
          <a:lstStyle/>
          <a:p>
            <a:pPr marL="0" indent="0">
              <a:lnSpc>
                <a:spcPct val="90000"/>
              </a:lnSpc>
              <a:buNone/>
            </a:pPr>
            <a:r>
              <a:rPr dirty="0"/>
              <a:t>Apr 25, 2015 to Apr 27, 2015</a:t>
            </a:r>
            <a:endParaRPr lang="en-US" dirty="0"/>
          </a:p>
          <a:p>
            <a:pPr marL="0" indent="0">
              <a:lnSpc>
                <a:spcPct val="90000"/>
              </a:lnSpc>
              <a:buNone/>
            </a:pPr>
            <a:endParaRPr lang="en-US" dirty="0"/>
          </a:p>
          <a:p>
            <a:pPr marL="0" indent="0">
              <a:lnSpc>
                <a:spcPct val="90000"/>
              </a:lnSpc>
              <a:buNone/>
            </a:pPr>
            <a:r>
              <a:rPr dirty="0"/>
              <a:t>Hundreds of decomposed corpses were discovered buried in shallow graves in the streets of the northeastern Nigerian town of </a:t>
            </a:r>
            <a:r>
              <a:rPr dirty="0" err="1"/>
              <a:t>Damasak</a:t>
            </a:r>
            <a:r>
              <a:rPr dirty="0"/>
              <a:t>. The bodies were buried in 20 clearly marked mass graves. The town had recently been freed from Boko Haram's occupation by a joint Nigerian-Chadian military operation. </a:t>
            </a:r>
            <a:endParaRPr lang="en-US" dirty="0"/>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2629122" cy="1622321"/>
          </a:xfrm>
        </p:spPr>
        <p:txBody>
          <a:bodyPr>
            <a:normAutofit/>
          </a:bodyPr>
          <a:lstStyle/>
          <a:p>
            <a:r>
              <a:rPr lang="en-US"/>
              <a:t>Founding of Boko Haram</a:t>
            </a:r>
          </a:p>
        </p:txBody>
      </p:sp>
      <p:sp>
        <p:nvSpPr>
          <p:cNvPr id="3" name="Content Placeholder 2"/>
          <p:cNvSpPr>
            <a:spLocks noGrp="1"/>
          </p:cNvSpPr>
          <p:nvPr>
            <p:ph idx="1"/>
          </p:nvPr>
        </p:nvSpPr>
        <p:spPr>
          <a:xfrm>
            <a:off x="486698" y="2438400"/>
            <a:ext cx="2629120" cy="3785419"/>
          </a:xfrm>
        </p:spPr>
        <p:txBody>
          <a:bodyPr>
            <a:normAutofit/>
          </a:bodyPr>
          <a:lstStyle/>
          <a:p>
            <a:pPr marL="0" indent="0">
              <a:buNone/>
            </a:pPr>
            <a:r>
              <a:rPr lang="en-US" sz="1700"/>
              <a:t>In the context of a shift towards fundamentalist Islamic practices in northern Nigeria, radical cleric Mohammed Yusuf founded Boko Haram in Maiduguri, Borno state in 2002. Boko Haram espoused hardline Islamic teachings and opposed the presence of Western education, originally introduced by the British Empire, in northern Nigeria.</a:t>
            </a:r>
          </a:p>
        </p:txBody>
      </p:sp>
      <p:sp>
        <p:nvSpPr>
          <p:cNvPr id="27" name="Rectangle 2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5a838a26ff7376736239794d90e7dee7">
            <a:extLst>
              <a:ext uri="{FF2B5EF4-FFF2-40B4-BE49-F238E27FC236}">
                <a16:creationId xmlns:a16="http://schemas.microsoft.com/office/drawing/2014/main" id="{7ECE56C3-3D14-AA47-8A0A-87263CA120D6}"/>
              </a:ext>
            </a:extLst>
          </p:cNvPr>
          <p:cNvPicPr>
            <a:picLocks noChangeAspect="1"/>
          </p:cNvPicPr>
          <p:nvPr/>
        </p:nvPicPr>
        <p:blipFill>
          <a:blip r:embed="rId2"/>
          <a:stretch>
            <a:fillRect/>
          </a:stretch>
        </p:blipFill>
        <p:spPr>
          <a:xfrm>
            <a:off x="4054396" y="1875518"/>
            <a:ext cx="4514498" cy="3103717"/>
          </a:xfrm>
          <a:prstGeom prst="rect">
            <a:avLst/>
          </a:prstGeom>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cc9522522fed92f3b57c0595c062f49">
            <a:extLst>
              <a:ext uri="{FF2B5EF4-FFF2-40B4-BE49-F238E27FC236}">
                <a16:creationId xmlns:a16="http://schemas.microsoft.com/office/drawing/2014/main" id="{1FA4BB22-752E-0E41-9F7D-28C2EC12DBEC}"/>
              </a:ext>
            </a:extLst>
          </p:cNvPr>
          <p:cNvPicPr>
            <a:picLocks noChangeAspect="1"/>
          </p:cNvPicPr>
          <p:nvPr/>
        </p:nvPicPr>
        <p:blipFill rotWithShape="1">
          <a:blip r:embed="rId2"/>
          <a:srcRect l="32629" r="23209" b="1"/>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2"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81178" y="856488"/>
            <a:ext cx="3744468" cy="1243584"/>
          </a:xfrm>
        </p:spPr>
        <p:txBody>
          <a:bodyPr anchor="ctr">
            <a:normAutofit/>
          </a:bodyPr>
          <a:lstStyle/>
          <a:p>
            <a:r>
              <a:rPr lang="en-US" sz="3000"/>
              <a:t>Nigerian troops rescue 450 women and girls</a:t>
            </a:r>
          </a:p>
        </p:txBody>
      </p:sp>
      <p:sp>
        <p:nvSpPr>
          <p:cNvPr id="24" name="Rectangle 1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281178" y="2522949"/>
            <a:ext cx="3799332" cy="3402363"/>
          </a:xfrm>
        </p:spPr>
        <p:txBody>
          <a:bodyPr anchor="t">
            <a:normAutofit/>
          </a:bodyPr>
          <a:lstStyle/>
          <a:p>
            <a:pPr marL="0" indent="0">
              <a:buNone/>
            </a:pPr>
            <a:r>
              <a:rPr lang="en-US" sz="1700" dirty="0"/>
              <a:t>Apr 28, 2015 to May 1, 2015</a:t>
            </a:r>
          </a:p>
          <a:p>
            <a:pPr marL="0" indent="0">
              <a:buNone/>
            </a:pPr>
            <a:endParaRPr lang="en-US" sz="1700" dirty="0"/>
          </a:p>
          <a:p>
            <a:pPr marL="0" indent="0">
              <a:buNone/>
            </a:pPr>
            <a:r>
              <a:rPr lang="en-US" sz="1700" dirty="0"/>
              <a:t>450 women and girls were rescued as the military entered the Sambisa Forest in northeast Nigeria looking for Boko Haram camps. The schoolgirls abducted from Chibok were not among them.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r>
              <a:rPr lang="en-US">
                <a:solidFill>
                  <a:schemeClr val="bg1"/>
                </a:solidFill>
              </a:rPr>
              <a:t>Sambisa Forest: 234 more women and girls rescued</a:t>
            </a:r>
          </a:p>
        </p:txBody>
      </p:sp>
      <p:pic>
        <p:nvPicPr>
          <p:cNvPr id="4" name="Picture 3" descr="7639ac1eb45885231cc72faedf675945">
            <a:extLst>
              <a:ext uri="{FF2B5EF4-FFF2-40B4-BE49-F238E27FC236}">
                <a16:creationId xmlns:a16="http://schemas.microsoft.com/office/drawing/2014/main" id="{C4E92F9D-61A1-DF42-A6EE-3BC44B463288}"/>
              </a:ext>
            </a:extLst>
          </p:cNvPr>
          <p:cNvPicPr>
            <a:picLocks noChangeAspect="1"/>
          </p:cNvPicPr>
          <p:nvPr/>
        </p:nvPicPr>
        <p:blipFill rotWithShape="1">
          <a:blip r:embed="rId2"/>
          <a:srcRect l="4521" r="22640" b="-3"/>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pPr marL="0" indent="0">
              <a:buNone/>
            </a:pPr>
            <a:r>
              <a:rPr lang="en-US" sz="1900" dirty="0"/>
              <a:t>May 4, 2015</a:t>
            </a:r>
          </a:p>
          <a:p>
            <a:pPr marL="0" indent="0">
              <a:buNone/>
            </a:pPr>
            <a:endParaRPr lang="en-US" sz="1900" dirty="0"/>
          </a:p>
          <a:p>
            <a:pPr marL="0" indent="0">
              <a:buNone/>
            </a:pPr>
            <a:r>
              <a:rPr lang="en-US" sz="1900" dirty="0"/>
              <a:t>Nigerian troops rescued an additional 234 women and girls in the Sambisa Forest, adding to the 450 they found and rescued a week prior. None of the Chibok abductees were among them.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8610" y="987552"/>
            <a:ext cx="3364395" cy="1088136"/>
          </a:xfrm>
        </p:spPr>
        <p:txBody>
          <a:bodyPr anchor="b">
            <a:normAutofit/>
          </a:bodyPr>
          <a:lstStyle/>
          <a:p>
            <a:r>
              <a:rPr lang="en-US" sz="3000"/>
              <a:t>Summary of 2016 Events</a:t>
            </a:r>
          </a:p>
        </p:txBody>
      </p:sp>
      <p:sp>
        <p:nvSpPr>
          <p:cNvPr id="20"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6000"/>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08609" y="2688336"/>
            <a:ext cx="3374136" cy="3584448"/>
          </a:xfrm>
        </p:spPr>
        <p:txBody>
          <a:bodyPr anchor="t">
            <a:normAutofit/>
          </a:bodyPr>
          <a:lstStyle/>
          <a:p>
            <a:pPr marL="0" indent="0">
              <a:lnSpc>
                <a:spcPct val="90000"/>
              </a:lnSpc>
              <a:buNone/>
            </a:pPr>
            <a:endParaRPr lang="en-US" sz="1200" dirty="0"/>
          </a:p>
          <a:p>
            <a:pPr marL="0" indent="0">
              <a:lnSpc>
                <a:spcPct val="90000"/>
              </a:lnSpc>
              <a:buNone/>
            </a:pPr>
            <a:r>
              <a:rPr lang="en-US" sz="1200" dirty="0"/>
              <a:t>In 2016, Boko Haram increasingly focused on the use of both male and female suicide bombers in upwards of 30 attacks throughout Nigeria and neighboring countries. The attacks killed hundreds of people.</a:t>
            </a:r>
            <a:br>
              <a:rPr lang="en-US" sz="1200" dirty="0"/>
            </a:br>
            <a:br>
              <a:rPr lang="en-US" sz="1200" dirty="0"/>
            </a:br>
            <a:r>
              <a:rPr lang="en-US" sz="1200" dirty="0"/>
              <a:t>Sheikh Abu Musab al-</a:t>
            </a:r>
            <a:r>
              <a:rPr lang="en-US" sz="1200" dirty="0" err="1"/>
              <a:t>Barnawi</a:t>
            </a:r>
            <a:r>
              <a:rPr lang="en-US" sz="1200" dirty="0"/>
              <a:t>, the son of the group's founder who was killed by Nigerian security forces in 2009, became Boko Haram's new leader. </a:t>
            </a:r>
          </a:p>
          <a:p>
            <a:pPr marL="0" indent="0">
              <a:lnSpc>
                <a:spcPct val="90000"/>
              </a:lnSpc>
              <a:buNone/>
            </a:pPr>
            <a:endParaRPr lang="en-US" sz="1200" dirty="0"/>
          </a:p>
          <a:p>
            <a:pPr marL="0" indent="0">
              <a:lnSpc>
                <a:spcPct val="90000"/>
              </a:lnSpc>
              <a:buNone/>
            </a:pPr>
            <a:r>
              <a:rPr lang="en-US" sz="1200" dirty="0"/>
              <a:t>After a series of negotiations and videos proving life, 21 of the Chibok schoolgirls were released by Boko Haram to Nigerian authorities after two years in captivity. </a:t>
            </a:r>
          </a:p>
        </p:txBody>
      </p:sp>
      <p:pic>
        <p:nvPicPr>
          <p:cNvPr id="4" name="Picture 3" descr="f7458161fbfbe53614a2155f22bdc8ea">
            <a:extLst>
              <a:ext uri="{FF2B5EF4-FFF2-40B4-BE49-F238E27FC236}">
                <a16:creationId xmlns:a16="http://schemas.microsoft.com/office/drawing/2014/main" id="{B587FB10-FED0-C744-B36A-DCC5D85FEEDB}"/>
              </a:ext>
            </a:extLst>
          </p:cNvPr>
          <p:cNvPicPr>
            <a:picLocks noChangeAspect="1"/>
          </p:cNvPicPr>
          <p:nvPr/>
        </p:nvPicPr>
        <p:blipFill rotWithShape="1">
          <a:blip r:embed="rId2"/>
          <a:srcRect l="27707" r="29946"/>
          <a:stretch/>
        </p:blipFill>
        <p:spPr>
          <a:xfrm>
            <a:off x="3981039" y="10"/>
            <a:ext cx="5162961"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94D3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Summary of 2017 Events</a:t>
            </a:r>
          </a:p>
        </p:txBody>
      </p:sp>
      <p:pic>
        <p:nvPicPr>
          <p:cNvPr id="4" name="Picture 3" descr="996a5c8c0c2b359908201d23693dc4e9">
            <a:extLst>
              <a:ext uri="{FF2B5EF4-FFF2-40B4-BE49-F238E27FC236}">
                <a16:creationId xmlns:a16="http://schemas.microsoft.com/office/drawing/2014/main" id="{ECF6E82F-283D-6F41-99FC-0F355FDF28B0}"/>
              </a:ext>
            </a:extLst>
          </p:cNvPr>
          <p:cNvPicPr>
            <a:picLocks noChangeAspect="1"/>
          </p:cNvPicPr>
          <p:nvPr/>
        </p:nvPicPr>
        <p:blipFill rotWithShape="1">
          <a:blip r:embed="rId2"/>
          <a:srcRect l="2780" r="6357"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anchor="ctr">
            <a:normAutofit/>
          </a:bodyPr>
          <a:lstStyle/>
          <a:p>
            <a:pPr marL="0" indent="0">
              <a:lnSpc>
                <a:spcPct val="90000"/>
              </a:lnSpc>
              <a:buNone/>
            </a:pPr>
            <a:r>
              <a:rPr lang="en-US" sz="1300" dirty="0">
                <a:solidFill>
                  <a:srgbClr val="FFFFFF"/>
                </a:solidFill>
              </a:rPr>
              <a:t>During 2017, Boko Haram continued its campaign of suicide bombers to inflict death, pain, and terror on the Nigerian people, as well as people in neighboring countries. </a:t>
            </a:r>
          </a:p>
          <a:p>
            <a:pPr marL="0" indent="0">
              <a:lnSpc>
                <a:spcPct val="90000"/>
              </a:lnSpc>
              <a:buNone/>
            </a:pPr>
            <a:endParaRPr lang="en-US" sz="1300" dirty="0">
              <a:solidFill>
                <a:srgbClr val="FFFFFF"/>
              </a:solidFill>
            </a:endParaRPr>
          </a:p>
          <a:p>
            <a:pPr marL="0" indent="0">
              <a:lnSpc>
                <a:spcPct val="90000"/>
              </a:lnSpc>
              <a:buNone/>
            </a:pPr>
            <a:r>
              <a:rPr lang="en-US" sz="1300" dirty="0">
                <a:solidFill>
                  <a:srgbClr val="FFFFFF"/>
                </a:solidFill>
              </a:rPr>
              <a:t>At the beginning of 2017, around 90 people were killed when a Nigerian fighter jet mistakenly bombed a camp for the internally displaced while executing an operation against Boko Haram militants. </a:t>
            </a:r>
          </a:p>
          <a:p>
            <a:pPr marL="0" indent="0">
              <a:lnSpc>
                <a:spcPct val="90000"/>
              </a:lnSpc>
              <a:buNone/>
            </a:pPr>
            <a:endParaRPr lang="en-US" sz="1300" dirty="0">
              <a:solidFill>
                <a:srgbClr val="FFFFFF"/>
              </a:solidFill>
            </a:endParaRPr>
          </a:p>
          <a:p>
            <a:pPr marL="0" indent="0">
              <a:lnSpc>
                <a:spcPct val="90000"/>
              </a:lnSpc>
              <a:buNone/>
            </a:pPr>
            <a:r>
              <a:rPr lang="en-US" sz="1300" dirty="0">
                <a:solidFill>
                  <a:srgbClr val="FFFFFF"/>
                </a:solidFill>
              </a:rPr>
              <a:t>Another 82 Chibok schoolgirls were released after more negotiations between Boko Haram and the Nigerian government. The Red Cross acted as a neutral intermediary to transport the girls to the government of Nigeria.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6646" y="386930"/>
            <a:ext cx="7606349" cy="1300554"/>
          </a:xfrm>
        </p:spPr>
        <p:txBody>
          <a:bodyPr anchor="b">
            <a:normAutofit/>
          </a:bodyPr>
          <a:lstStyle/>
          <a:p>
            <a:r>
              <a:rPr lang="en-US" sz="4200"/>
              <a:t>Summary of 2018 Events</a:t>
            </a:r>
          </a:p>
        </p:txBody>
      </p:sp>
      <p:sp>
        <p:nvSpPr>
          <p:cNvPr id="24" name="Rectangle 10">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35be72bedf2911d4816e47b7633667c">
            <a:extLst>
              <a:ext uri="{FF2B5EF4-FFF2-40B4-BE49-F238E27FC236}">
                <a16:creationId xmlns:a16="http://schemas.microsoft.com/office/drawing/2014/main" id="{EE93F576-D00C-3941-9C8B-5F0ED9227AD5}"/>
              </a:ext>
            </a:extLst>
          </p:cNvPr>
          <p:cNvPicPr>
            <a:picLocks noChangeAspect="1"/>
          </p:cNvPicPr>
          <p:nvPr/>
        </p:nvPicPr>
        <p:blipFill rotWithShape="1">
          <a:blip r:embed="rId2"/>
          <a:srcRect l="25146" r="16356" b="2"/>
          <a:stretch/>
        </p:blipFill>
        <p:spPr>
          <a:xfrm>
            <a:off x="476471" y="2524715"/>
            <a:ext cx="3862708" cy="3714244"/>
          </a:xfrm>
          <a:prstGeom prst="rect">
            <a:avLst/>
          </a:prstGeom>
        </p:spPr>
      </p:pic>
      <p:sp>
        <p:nvSpPr>
          <p:cNvPr id="3" name="Content Placeholder 2"/>
          <p:cNvSpPr>
            <a:spLocks noGrp="1"/>
          </p:cNvSpPr>
          <p:nvPr>
            <p:ph idx="1"/>
          </p:nvPr>
        </p:nvSpPr>
        <p:spPr>
          <a:xfrm>
            <a:off x="4804821" y="2599509"/>
            <a:ext cx="3398174" cy="3639450"/>
          </a:xfrm>
        </p:spPr>
        <p:txBody>
          <a:bodyPr anchor="ctr">
            <a:normAutofit/>
          </a:bodyPr>
          <a:lstStyle/>
          <a:p>
            <a:pPr marL="0" indent="0">
              <a:lnSpc>
                <a:spcPct val="90000"/>
              </a:lnSpc>
              <a:buNone/>
            </a:pPr>
            <a:r>
              <a:rPr lang="en-US" sz="1200" dirty="0"/>
              <a:t>On Feb 19, 2018, 110 schoolgirls were kidnapped from the Government Girls' Science and Technical College in </a:t>
            </a:r>
            <a:r>
              <a:rPr lang="en-US" sz="1200" dirty="0" err="1"/>
              <a:t>Dapchi</a:t>
            </a:r>
            <a:r>
              <a:rPr lang="en-US" sz="1200" dirty="0"/>
              <a:t>, Yobe State. </a:t>
            </a:r>
            <a:br>
              <a:rPr lang="en-US" sz="1200" dirty="0"/>
            </a:br>
            <a:br>
              <a:rPr lang="en-US" sz="1200" dirty="0"/>
            </a:br>
            <a:r>
              <a:rPr lang="en-US" sz="1200" dirty="0"/>
              <a:t>On Mar 1, 2018, three International Committee of the Red Cross (ICRC) aid workers were abducted in an attack on a displacement camp in </a:t>
            </a:r>
            <a:r>
              <a:rPr lang="en-US" sz="1200" dirty="0" err="1"/>
              <a:t>Rann</a:t>
            </a:r>
            <a:r>
              <a:rPr lang="en-US" sz="1200" dirty="0"/>
              <a:t>, </a:t>
            </a:r>
            <a:r>
              <a:rPr lang="en-US" sz="1200" dirty="0" err="1"/>
              <a:t>Borno</a:t>
            </a:r>
            <a:r>
              <a:rPr lang="en-US" sz="1200" dirty="0"/>
              <a:t> State. </a:t>
            </a:r>
            <a:br>
              <a:rPr lang="en-US" sz="1200" dirty="0"/>
            </a:br>
            <a:br>
              <a:rPr lang="en-US" sz="1200" dirty="0"/>
            </a:br>
            <a:r>
              <a:rPr lang="en-US" sz="1200" dirty="0"/>
              <a:t>On Mar 21st, 104 of the abducted </a:t>
            </a:r>
            <a:r>
              <a:rPr lang="en-US" sz="1200" dirty="0" err="1"/>
              <a:t>Dapchi</a:t>
            </a:r>
            <a:r>
              <a:rPr lang="en-US" sz="1200" dirty="0"/>
              <a:t> schoolgirls were released and returned home. </a:t>
            </a:r>
            <a:br>
              <a:rPr lang="en-US" sz="1200" dirty="0"/>
            </a:br>
            <a:br>
              <a:rPr lang="en-US" sz="1200" dirty="0"/>
            </a:br>
            <a:r>
              <a:rPr lang="en-US" sz="1200" dirty="0"/>
              <a:t>On Sept 17th, the ICRC said abducted aid worker </a:t>
            </a:r>
            <a:r>
              <a:rPr lang="en-US" sz="1200" dirty="0" err="1"/>
              <a:t>Saifura</a:t>
            </a:r>
            <a:r>
              <a:rPr lang="en-US" sz="1200" dirty="0"/>
              <a:t> </a:t>
            </a:r>
            <a:r>
              <a:rPr lang="en-US" sz="1200" dirty="0" err="1"/>
              <a:t>Hussaini</a:t>
            </a:r>
            <a:r>
              <a:rPr lang="en-US" sz="1200" dirty="0"/>
              <a:t> Ahmed </a:t>
            </a:r>
            <a:r>
              <a:rPr lang="en-US" sz="1200" dirty="0" err="1"/>
              <a:t>Khorsa</a:t>
            </a:r>
            <a:r>
              <a:rPr lang="en-US" sz="1200" dirty="0"/>
              <a:t>, 25, had been killed. On Oct 16, Abducted midwife </a:t>
            </a:r>
            <a:r>
              <a:rPr lang="en-US" sz="1200" dirty="0" err="1"/>
              <a:t>Hauwa</a:t>
            </a:r>
            <a:r>
              <a:rPr lang="en-US" sz="1200" dirty="0"/>
              <a:t> Mohammed Liman was executed after a deadline for negotiations expired. </a:t>
            </a:r>
          </a:p>
        </p:txBody>
      </p:sp>
      <p:sp>
        <p:nvSpPr>
          <p:cNvPr id="26" name="Rectangle 14">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4751" y="448253"/>
            <a:ext cx="7890527" cy="1325563"/>
          </a:xfrm>
        </p:spPr>
        <p:txBody>
          <a:bodyPr>
            <a:normAutofit/>
          </a:bodyPr>
          <a:lstStyle/>
          <a:p>
            <a:r>
              <a:rPr lang="en-US"/>
              <a:t>Attacks Spread Outside of Region</a:t>
            </a:r>
          </a:p>
        </p:txBody>
      </p:sp>
      <p:sp>
        <p:nvSpPr>
          <p:cNvPr id="3" name="Content Placeholder 2"/>
          <p:cNvSpPr>
            <a:spLocks noGrp="1"/>
          </p:cNvSpPr>
          <p:nvPr>
            <p:ph idx="1"/>
          </p:nvPr>
        </p:nvSpPr>
        <p:spPr>
          <a:xfrm>
            <a:off x="628650" y="2191807"/>
            <a:ext cx="3702050" cy="3985155"/>
          </a:xfrm>
        </p:spPr>
        <p:txBody>
          <a:bodyPr>
            <a:normAutofit/>
          </a:bodyPr>
          <a:lstStyle/>
          <a:p>
            <a:pPr marL="0" indent="0">
              <a:buNone/>
            </a:pPr>
            <a:r>
              <a:rPr lang="en-US" sz="1700" dirty="0"/>
              <a:t>Jan 1, 2018 to Sep 21, 2019</a:t>
            </a:r>
          </a:p>
          <a:p>
            <a:pPr marL="0" indent="0">
              <a:buNone/>
            </a:pPr>
            <a:endParaRPr lang="en-US" sz="1700" dirty="0"/>
          </a:p>
          <a:p>
            <a:pPr marL="0" indent="0">
              <a:buNone/>
            </a:pPr>
            <a:r>
              <a:rPr lang="en-US" sz="1700" dirty="0"/>
              <a:t>Boko Haram launched attacks outside of its normal region of activity. Specifically, Boko Haram killed 24 soldiers in Burkina Faso, the nation's worst-ever terrorist attack.</a:t>
            </a:r>
          </a:p>
          <a:p>
            <a:pPr marL="0" indent="0">
              <a:buNone/>
            </a:pPr>
            <a:endParaRPr lang="en-US" sz="1700" dirty="0"/>
          </a:p>
          <a:p>
            <a:pPr marL="0" indent="0">
              <a:buNone/>
            </a:pPr>
            <a:r>
              <a:rPr lang="en-US" sz="1700" dirty="0"/>
              <a:t>In Mali, Boko Haram's spread of violence killed 1,540 people.</a:t>
            </a:r>
          </a:p>
        </p:txBody>
      </p:sp>
      <p:pic>
        <p:nvPicPr>
          <p:cNvPr id="4" name="Picture 3" descr="3bcac7de5224a8888cd464d2576d3bc8">
            <a:extLst>
              <a:ext uri="{FF2B5EF4-FFF2-40B4-BE49-F238E27FC236}">
                <a16:creationId xmlns:a16="http://schemas.microsoft.com/office/drawing/2014/main" id="{43F67211-A66D-1C4C-88E0-4595D4C30E24}"/>
              </a:ext>
            </a:extLst>
          </p:cNvPr>
          <p:cNvPicPr>
            <a:picLocks noChangeAspect="1"/>
          </p:cNvPicPr>
          <p:nvPr/>
        </p:nvPicPr>
        <p:blipFill>
          <a:blip r:embed="rId2"/>
          <a:stretch>
            <a:fillRect/>
          </a:stretch>
        </p:blipFill>
        <p:spPr>
          <a:xfrm>
            <a:off x="4813300" y="2952636"/>
            <a:ext cx="3701978" cy="2463498"/>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3708114" cy="1622321"/>
          </a:xfrm>
        </p:spPr>
        <p:txBody>
          <a:bodyPr>
            <a:normAutofit/>
          </a:bodyPr>
          <a:lstStyle/>
          <a:p>
            <a:r>
              <a:rPr lang="en-US"/>
              <a:t>Refugee Report in Niger</a:t>
            </a:r>
          </a:p>
        </p:txBody>
      </p:sp>
      <p:sp>
        <p:nvSpPr>
          <p:cNvPr id="3" name="Content Placeholder 2"/>
          <p:cNvSpPr>
            <a:spLocks noGrp="1"/>
          </p:cNvSpPr>
          <p:nvPr>
            <p:ph idx="1"/>
          </p:nvPr>
        </p:nvSpPr>
        <p:spPr>
          <a:xfrm>
            <a:off x="486697" y="2438400"/>
            <a:ext cx="3708113" cy="3785419"/>
          </a:xfrm>
        </p:spPr>
        <p:txBody>
          <a:bodyPr>
            <a:normAutofit/>
          </a:bodyPr>
          <a:lstStyle/>
          <a:p>
            <a:pPr marL="0" indent="0">
              <a:buNone/>
            </a:pPr>
            <a:r>
              <a:rPr lang="en-US" sz="2100" dirty="0"/>
              <a:t>Mar 13, 2018</a:t>
            </a:r>
          </a:p>
          <a:p>
            <a:pPr marL="0" indent="0">
              <a:buNone/>
            </a:pPr>
            <a:endParaRPr lang="en-US" sz="2100" dirty="0"/>
          </a:p>
          <a:p>
            <a:pPr marL="0" indent="0">
              <a:buNone/>
            </a:pPr>
            <a:r>
              <a:rPr lang="en-US" sz="2100" dirty="0"/>
              <a:t>A U.N. report showed that 129,000 people in the Diffa region of Niger were displaced by Boko Haram. An additional 108,000 Nigerian refugees fled into Diffa, creating a humanitarian crisis in the country.</a:t>
            </a:r>
          </a:p>
        </p:txBody>
      </p:sp>
      <p:sp>
        <p:nvSpPr>
          <p:cNvPr id="12"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1f0d6d894eabe2e53e48a3294ec8a003">
            <a:extLst>
              <a:ext uri="{FF2B5EF4-FFF2-40B4-BE49-F238E27FC236}">
                <a16:creationId xmlns:a16="http://schemas.microsoft.com/office/drawing/2014/main" id="{D1458153-ADEB-7145-A947-1B060DDAD0F1}"/>
              </a:ext>
            </a:extLst>
          </p:cNvPr>
          <p:cNvPicPr>
            <a:picLocks noChangeAspect="1"/>
          </p:cNvPicPr>
          <p:nvPr/>
        </p:nvPicPr>
        <p:blipFill>
          <a:blip r:embed="rId2"/>
          <a:stretch>
            <a:fillRect/>
          </a:stretch>
        </p:blipFill>
        <p:spPr>
          <a:xfrm>
            <a:off x="5178531" y="2320655"/>
            <a:ext cx="3356649" cy="2213442"/>
          </a:xfrm>
          <a:prstGeom prst="rect">
            <a:avLst/>
          </a:prstGeom>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a:t>UNICEF reports, more than 1,000 children kidnapped since 2013</a:t>
            </a:r>
          </a:p>
        </p:txBody>
      </p:sp>
      <p:cxnSp>
        <p:nvCxnSpPr>
          <p:cNvPr id="32" name="Straight Arrow Connector 2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rmAutofit/>
          </a:bodyPr>
          <a:lstStyle/>
          <a:p>
            <a:pPr marL="0" indent="0">
              <a:buNone/>
            </a:pPr>
            <a:r>
              <a:rPr lang="en-US"/>
              <a:t>Apr 13, 2018</a:t>
            </a:r>
          </a:p>
          <a:p>
            <a:pPr marL="0" indent="0">
              <a:buNone/>
            </a:pPr>
            <a:endParaRPr lang="en-US"/>
          </a:p>
          <a:p>
            <a:pPr marL="0" indent="0">
              <a:buNone/>
            </a:pPr>
            <a:r>
              <a:rPr lang="en-US"/>
              <a:t>Since 2013, more than 1,000 children have been abducted by Boko Haram in northeastern Nigeria, including 276 girls taken from their secondary school in the town of Chibok in 2014. Four years on from that tragic incident, more than 100 of the ‘Chibok girls’ had yet to be returned to their families, and the UN children’s agency continued to call for their release.</a:t>
            </a:r>
          </a:p>
        </p:txBody>
      </p:sp>
      <p:pic>
        <p:nvPicPr>
          <p:cNvPr id="5" name="Picture 4">
            <a:extLst>
              <a:ext uri="{FF2B5EF4-FFF2-40B4-BE49-F238E27FC236}">
                <a16:creationId xmlns:a16="http://schemas.microsoft.com/office/drawing/2014/main" id="{CB5DF053-9062-D94D-B859-212224802DE4}"/>
              </a:ext>
            </a:extLst>
          </p:cNvPr>
          <p:cNvPicPr>
            <a:picLocks noChangeAspect="1"/>
          </p:cNvPicPr>
          <p:nvPr/>
        </p:nvPicPr>
        <p:blipFill rotWithShape="1">
          <a:blip r:embed="rId2"/>
          <a:srcRect l="33003" r="20911"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01154" y="982272"/>
            <a:ext cx="2541314" cy="4560970"/>
          </a:xfrm>
        </p:spPr>
        <p:txBody>
          <a:bodyPr>
            <a:normAutofit/>
          </a:bodyPr>
          <a:lstStyle/>
          <a:p>
            <a:r>
              <a:rPr lang="en-US" sz="3500">
                <a:solidFill>
                  <a:srgbClr val="FFFFFF"/>
                </a:solidFill>
              </a:rPr>
              <a:t>Amnesty International reports, women raped by Nigerian military rescuers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p:cNvSpPr>
            <a:spLocks noGrp="1"/>
          </p:cNvSpPr>
          <p:nvPr>
            <p:ph idx="1"/>
          </p:nvPr>
        </p:nvSpPr>
        <p:spPr>
          <a:xfrm>
            <a:off x="3916396" y="1719618"/>
            <a:ext cx="4461623" cy="4334629"/>
          </a:xfrm>
        </p:spPr>
        <p:txBody>
          <a:bodyPr anchor="ctr">
            <a:normAutofit/>
          </a:bodyPr>
          <a:lstStyle/>
          <a:p>
            <a:pPr marL="0" indent="0">
              <a:lnSpc>
                <a:spcPct val="90000"/>
              </a:lnSpc>
              <a:buNone/>
            </a:pPr>
            <a:r>
              <a:rPr lang="en-US" sz="1800">
                <a:solidFill>
                  <a:srgbClr val="FEFFFF"/>
                </a:solidFill>
              </a:rPr>
              <a:t>May 24, 2018</a:t>
            </a:r>
          </a:p>
          <a:p>
            <a:pPr marL="0" indent="0">
              <a:lnSpc>
                <a:spcPct val="90000"/>
              </a:lnSpc>
              <a:buNone/>
            </a:pPr>
            <a:endParaRPr lang="en-US" sz="1800">
              <a:solidFill>
                <a:srgbClr val="FEFFFF"/>
              </a:solidFill>
            </a:endParaRPr>
          </a:p>
          <a:p>
            <a:pPr marL="0" indent="0">
              <a:lnSpc>
                <a:spcPct val="90000"/>
              </a:lnSpc>
              <a:buNone/>
            </a:pPr>
            <a:r>
              <a:rPr lang="en-US" sz="1800">
                <a:solidFill>
                  <a:srgbClr val="FEFFFF"/>
                </a:solidFill>
              </a:rPr>
              <a:t>"Since early 2015, the Nigerian military has recaptured vast swathes of territory that had come under the control of Boko Haram in the north-east of the country. However, instead of “freeing” hundreds of thousands of people who had been trapped in these areas, the military has carried out systematic patterns of violence and abuse against this population, including war crimes and possible crimes against humanity. This report examines what happened to the group of people who fled or were forced from rural towns and villages that had been controlled by Boko Haram, as the military intensified its operations."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a:solidFill>
                  <a:srgbClr val="FFFFFF"/>
                </a:solidFill>
              </a:rPr>
              <a:t>MJTF: Chad Basin Campaign</a:t>
            </a:r>
          </a:p>
        </p:txBody>
      </p:sp>
      <p:sp>
        <p:nvSpPr>
          <p:cNvPr id="3" name="Content Placeholder 2"/>
          <p:cNvSpPr>
            <a:spLocks noGrp="1"/>
          </p:cNvSpPr>
          <p:nvPr>
            <p:ph idx="1"/>
          </p:nvPr>
        </p:nvSpPr>
        <p:spPr>
          <a:xfrm>
            <a:off x="1025718" y="2490436"/>
            <a:ext cx="7281746" cy="3567173"/>
          </a:xfrm>
        </p:spPr>
        <p:txBody>
          <a:bodyPr anchor="ctr">
            <a:normAutofit/>
          </a:bodyPr>
          <a:lstStyle/>
          <a:p>
            <a:pPr marL="0" indent="0">
              <a:buNone/>
            </a:pPr>
            <a:r>
              <a:rPr lang="en-US" sz="2100" dirty="0"/>
              <a:t>Nov 2018 to Mar 2020</a:t>
            </a:r>
          </a:p>
          <a:p>
            <a:pPr marL="0" indent="0">
              <a:buNone/>
            </a:pPr>
            <a:endParaRPr lang="en-US" sz="2100" dirty="0"/>
          </a:p>
          <a:p>
            <a:pPr marL="0" indent="0">
              <a:buNone/>
            </a:pPr>
            <a:r>
              <a:rPr lang="en-US" sz="2100" dirty="0"/>
              <a:t>The Chad Basin Campaign was a series of battles and offensives in the southern Chad Basin, particularly northeastern Nigeria, which took place amid the ongoing Boko Haram insurgency. The member states of the Multinational Joint Task Force (MJTF), namely Nigeria, Niger, Chad, and Cameroon responded to the increased insurgent activity with counter-offensives. These operations repulsed the rebels in many areas but failed to fully contain the insurgency.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TotalTime>
  <Words>6487</Words>
  <Application>Microsoft Macintosh PowerPoint</Application>
  <PresentationFormat>On-screen Show (4:3)</PresentationFormat>
  <Paragraphs>399</Paragraphs>
  <Slides>103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103</vt:i4>
      </vt:variant>
    </vt:vector>
  </HeadingPairs>
  <TitlesOfParts>
    <vt:vector size="107" baseType="lpstr">
      <vt:lpstr>Arial</vt:lpstr>
      <vt:lpstr>Calibri</vt:lpstr>
      <vt:lpstr>Helvetica Neue Medium</vt:lpstr>
      <vt:lpstr>Office Theme</vt:lpstr>
      <vt:lpstr>Country Profile</vt:lpstr>
      <vt:lpstr>Spread of Islam in Northern Nigeria</vt:lpstr>
      <vt:lpstr>British Colonization</vt:lpstr>
      <vt:lpstr>Nigeria's Religious Divide</vt:lpstr>
      <vt:lpstr>History of Religious Violence in Nigeria</vt:lpstr>
      <vt:lpstr>Multinational Joint Task Force</vt:lpstr>
      <vt:lpstr>Implementation of Shari'a</vt:lpstr>
      <vt:lpstr>Religious Riots and Violence</vt:lpstr>
      <vt:lpstr>Founding of Boko Haram</vt:lpstr>
      <vt:lpstr>Boko Haram's Ideology</vt:lpstr>
      <vt:lpstr>Summary of Boko Haram Insurgency</vt:lpstr>
      <vt:lpstr>Recruitment in the Lake Chad Region</vt:lpstr>
      <vt:lpstr>Humanitarian Consequences of Boko Haram's Insurgency</vt:lpstr>
      <vt:lpstr>Boko Haram's Goals</vt:lpstr>
      <vt:lpstr>Impact of Boko Harm's Insurgency in Nigeria and the Lake Chad Region</vt:lpstr>
      <vt:lpstr>Outbreak of Violence in Bauchi</vt:lpstr>
      <vt:lpstr>2009 Uprising</vt:lpstr>
      <vt:lpstr>Military Intervention </vt:lpstr>
      <vt:lpstr>Violence Escalates Across the Country</vt:lpstr>
      <vt:lpstr>Yusuf's Execution</vt:lpstr>
      <vt:lpstr>Borno State</vt:lpstr>
      <vt:lpstr>2010 Resurgence</vt:lpstr>
      <vt:lpstr>Bauchi Prison Break</vt:lpstr>
      <vt:lpstr>Christmas Attacks 2010</vt:lpstr>
      <vt:lpstr>COIN Campaign</vt:lpstr>
      <vt:lpstr>Ultimatum to Southern Christians</vt:lpstr>
      <vt:lpstr>Independent National Electoral Commission Bombed</vt:lpstr>
      <vt:lpstr>Goodluck Jonathan Elected</vt:lpstr>
      <vt:lpstr>Bombings after Presidential Inauguration</vt:lpstr>
      <vt:lpstr>UN Building Bombed</vt:lpstr>
      <vt:lpstr>Attacks on Yobe, Damaturu and Borno</vt:lpstr>
      <vt:lpstr>Christmas Attacks 2011</vt:lpstr>
      <vt:lpstr>State of Emergency Declared 2012</vt:lpstr>
      <vt:lpstr>Ansaru's Excision</vt:lpstr>
      <vt:lpstr>Instability Across the Sahel</vt:lpstr>
      <vt:lpstr>Attacks in Kano</vt:lpstr>
      <vt:lpstr>Easter Bomber</vt:lpstr>
      <vt:lpstr>“ThisDay” Offices Bombed</vt:lpstr>
      <vt:lpstr>Religious Clashes in Kaduna and Damaturu</vt:lpstr>
      <vt:lpstr>Borno State's Regional Impact</vt:lpstr>
      <vt:lpstr>Boko Haram Kidnaps French Family</vt:lpstr>
      <vt:lpstr>Government Offers Amnesty</vt:lpstr>
      <vt:lpstr>Baga Massacre</vt:lpstr>
      <vt:lpstr>State of Emergency Declared 2013</vt:lpstr>
      <vt:lpstr>Terrorist Legal Designation</vt:lpstr>
      <vt:lpstr>Western Recognition of Terrorist Group</vt:lpstr>
      <vt:lpstr>Abu Saad Killed</vt:lpstr>
      <vt:lpstr>Benisheik Massacre </vt:lpstr>
      <vt:lpstr>Gujba College Massacre</vt:lpstr>
      <vt:lpstr>Joint Trans-Border Security Committee</vt:lpstr>
      <vt:lpstr>Terrorism and Use of Suicide Bombing</vt:lpstr>
      <vt:lpstr>Summary of 2014 Events</vt:lpstr>
      <vt:lpstr>Market Bombing in Maiduguri, Borno State</vt:lpstr>
      <vt:lpstr>Attack on Kawuri Village</vt:lpstr>
      <vt:lpstr>Konduga Massacre</vt:lpstr>
      <vt:lpstr>Attack on Izghe Village</vt:lpstr>
      <vt:lpstr>Izghe village burned in second attack</vt:lpstr>
      <vt:lpstr>Attack on Federal Government college of Buni Yadi</vt:lpstr>
      <vt:lpstr>Eastern Recognition of Terrorist Group</vt:lpstr>
      <vt:lpstr>Nigerian military barracks attacked, detainees freed</vt:lpstr>
      <vt:lpstr>Amnesty International reports Nigerian military mass execution of detainees</vt:lpstr>
      <vt:lpstr>Bombing at bus station outside Abuja </vt:lpstr>
      <vt:lpstr>Chibok schoolgirls kidnapped</vt:lpstr>
      <vt:lpstr>U.S. Response to Schoolgirl Kidnapping</vt:lpstr>
      <vt:lpstr>Chibok Kidnapping Aftermath</vt:lpstr>
      <vt:lpstr>Car bombing in Nyanya</vt:lpstr>
      <vt:lpstr>Militants attack twin towns</vt:lpstr>
      <vt:lpstr>Jos Bombings</vt:lpstr>
      <vt:lpstr>Buni Yadi Attack</vt:lpstr>
      <vt:lpstr>Gwoza Massacre</vt:lpstr>
      <vt:lpstr>Kummabza held hostage for four days</vt:lpstr>
      <vt:lpstr>Borno State attacks </vt:lpstr>
      <vt:lpstr>Kaduna and Abuja Attacks</vt:lpstr>
      <vt:lpstr>Damboa raided by Boko Haram</vt:lpstr>
      <vt:lpstr>Battle of Kodunga</vt:lpstr>
      <vt:lpstr>Attack on Mainok market</vt:lpstr>
      <vt:lpstr>Ceasefire agreement reached, Nigerian Government announces</vt:lpstr>
      <vt:lpstr>Boko Haram leader denies ceasefire deal</vt:lpstr>
      <vt:lpstr>Creation of the African Coalition Force</vt:lpstr>
      <vt:lpstr>Shift into North Cameroon</vt:lpstr>
      <vt:lpstr>Coalition of Military Forces</vt:lpstr>
      <vt:lpstr>Summary of 2015 Events</vt:lpstr>
      <vt:lpstr>Deadly raids on northern Nigerian villages</vt:lpstr>
      <vt:lpstr>African Union provides troops for fight against Boko Haram</vt:lpstr>
      <vt:lpstr>EU and others provide support to MJTF</vt:lpstr>
      <vt:lpstr>Nigeria Enlists Outside Help to Fight Boko Haram</vt:lpstr>
      <vt:lpstr>Boko Haram pledges allegiance to ISIS</vt:lpstr>
      <vt:lpstr>ISIS accepts Boko Haram's pledge of allegiance</vt:lpstr>
      <vt:lpstr>Mass graves discovered in Damasak</vt:lpstr>
      <vt:lpstr>Nigerian troops rescue 450 women and girls</vt:lpstr>
      <vt:lpstr>Sambisa Forest: 234 more women and girls rescued</vt:lpstr>
      <vt:lpstr>Summary of 2016 Events</vt:lpstr>
      <vt:lpstr>Summary of 2017 Events</vt:lpstr>
      <vt:lpstr>Summary of 2018 Events</vt:lpstr>
      <vt:lpstr>Attacks Spread Outside of Region</vt:lpstr>
      <vt:lpstr>Refugee Report in Niger</vt:lpstr>
      <vt:lpstr>UNICEF reports, more than 1,000 children kidnapped since 2013</vt:lpstr>
      <vt:lpstr>Amnesty International reports, women raped by Nigerian military rescuers</vt:lpstr>
      <vt:lpstr>MJTF: Chad Basin Campaign</vt:lpstr>
      <vt:lpstr>Summary of 2019 Events</vt:lpstr>
      <vt:lpstr>Summary of Events Jan 2020 to July 2020</vt:lpstr>
      <vt:lpstr>The Ten Stages of Genocide</vt:lpstr>
      <vt:lpstr>Conclusion and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Country Profile</dc:title>
  <dc:creator>Sarah Kane</dc:creator>
  <cp:lastModifiedBy>Sarah Kane</cp:lastModifiedBy>
  <cp:revision>1</cp:revision>
  <dcterms:created xsi:type="dcterms:W3CDTF">2021-01-08T21:32:51Z</dcterms:created>
  <dcterms:modified xsi:type="dcterms:W3CDTF">2021-01-08T22:00:52Z</dcterms:modified>
</cp:coreProperties>
</file>