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19" r:id="rId2"/>
    <p:sldId id="415" r:id="rId3"/>
    <p:sldId id="256" r:id="rId4"/>
    <p:sldId id="258" r:id="rId5"/>
    <p:sldId id="260" r:id="rId6"/>
    <p:sldId id="262" r:id="rId7"/>
    <p:sldId id="264" r:id="rId8"/>
    <p:sldId id="266" r:id="rId9"/>
    <p:sldId id="268" r:id="rId10"/>
    <p:sldId id="270" r:id="rId11"/>
    <p:sldId id="273" r:id="rId12"/>
    <p:sldId id="275" r:id="rId13"/>
    <p:sldId id="277" r:id="rId14"/>
    <p:sldId id="279" r:id="rId15"/>
    <p:sldId id="281" r:id="rId16"/>
    <p:sldId id="283" r:id="rId17"/>
    <p:sldId id="285" r:id="rId18"/>
    <p:sldId id="287" r:id="rId19"/>
    <p:sldId id="289" r:id="rId20"/>
    <p:sldId id="291" r:id="rId21"/>
    <p:sldId id="293" r:id="rId22"/>
    <p:sldId id="295" r:id="rId23"/>
    <p:sldId id="297" r:id="rId24"/>
    <p:sldId id="299" r:id="rId25"/>
    <p:sldId id="301" r:id="rId26"/>
    <p:sldId id="302" r:id="rId27"/>
    <p:sldId id="304" r:id="rId28"/>
    <p:sldId id="306" r:id="rId29"/>
    <p:sldId id="309" r:id="rId30"/>
    <p:sldId id="311" r:id="rId31"/>
    <p:sldId id="313" r:id="rId32"/>
    <p:sldId id="316" r:id="rId33"/>
    <p:sldId id="318" r:id="rId34"/>
    <p:sldId id="320" r:id="rId35"/>
    <p:sldId id="322" r:id="rId36"/>
    <p:sldId id="324" r:id="rId37"/>
    <p:sldId id="326" r:id="rId38"/>
    <p:sldId id="327" r:id="rId39"/>
    <p:sldId id="328" r:id="rId40"/>
    <p:sldId id="329" r:id="rId41"/>
    <p:sldId id="331" r:id="rId42"/>
    <p:sldId id="333" r:id="rId43"/>
    <p:sldId id="334" r:id="rId44"/>
    <p:sldId id="336" r:id="rId45"/>
    <p:sldId id="339" r:id="rId46"/>
    <p:sldId id="341" r:id="rId47"/>
    <p:sldId id="343" r:id="rId48"/>
    <p:sldId id="345" r:id="rId49"/>
    <p:sldId id="347" r:id="rId50"/>
    <p:sldId id="349" r:id="rId51"/>
    <p:sldId id="351" r:id="rId52"/>
    <p:sldId id="353" r:id="rId53"/>
    <p:sldId id="355" r:id="rId54"/>
    <p:sldId id="357" r:id="rId55"/>
    <p:sldId id="358" r:id="rId56"/>
    <p:sldId id="360" r:id="rId57"/>
    <p:sldId id="362" r:id="rId58"/>
    <p:sldId id="364" r:id="rId59"/>
    <p:sldId id="366" r:id="rId60"/>
    <p:sldId id="368" r:id="rId61"/>
    <p:sldId id="372" r:id="rId62"/>
    <p:sldId id="374" r:id="rId63"/>
    <p:sldId id="376" r:id="rId64"/>
    <p:sldId id="377" r:id="rId65"/>
    <p:sldId id="378" r:id="rId66"/>
    <p:sldId id="380" r:id="rId67"/>
    <p:sldId id="382" r:id="rId68"/>
    <p:sldId id="384" r:id="rId69"/>
    <p:sldId id="386" r:id="rId70"/>
    <p:sldId id="388" r:id="rId71"/>
    <p:sldId id="391" r:id="rId72"/>
    <p:sldId id="393" r:id="rId73"/>
    <p:sldId id="395" r:id="rId74"/>
    <p:sldId id="397" r:id="rId75"/>
    <p:sldId id="399" r:id="rId76"/>
    <p:sldId id="401" r:id="rId77"/>
    <p:sldId id="403" r:id="rId78"/>
    <p:sldId id="405" r:id="rId79"/>
    <p:sldId id="407" r:id="rId80"/>
    <p:sldId id="409" r:id="rId81"/>
    <p:sldId id="411" r:id="rId82"/>
    <p:sldId id="413" r:id="rId83"/>
    <p:sldId id="417" r:id="rId84"/>
    <p:sldId id="421" r:id="rId85"/>
    <p:sldId id="423" r:id="rId86"/>
    <p:sldId id="425" r:id="rId87"/>
    <p:sldId id="427" r:id="rId88"/>
    <p:sldId id="429" r:id="rId89"/>
    <p:sldId id="431" r:id="rId90"/>
    <p:sldId id="433" r:id="rId91"/>
    <p:sldId id="435" r:id="rId92"/>
    <p:sldId id="437" r:id="rId93"/>
    <p:sldId id="441" r:id="rId94"/>
    <p:sldId id="443" r:id="rId95"/>
    <p:sldId id="445" r:id="rId96"/>
    <p:sldId id="447" r:id="rId97"/>
    <p:sldId id="449" r:id="rId98"/>
    <p:sldId id="451" r:id="rId99"/>
    <p:sldId id="453" r:id="rId100"/>
    <p:sldId id="455" r:id="rId101"/>
    <p:sldId id="457" r:id="rId102"/>
    <p:sldId id="459" r:id="rId103"/>
    <p:sldId id="439"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18"/>
  </p:normalViewPr>
  <p:slideViewPr>
    <p:cSldViewPr snapToGrid="0" snapToObjects="1">
      <p:cViewPr varScale="1">
        <p:scale>
          <a:sx n="104" d="100"/>
          <a:sy n="104" d="100"/>
        </p:scale>
        <p:origin x="1880"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7/6/20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7/6/20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7/6/20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7/6/20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7/6/20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7/6/20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7/6/20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155270"/>
            <a:ext cx="3708114" cy="1622321"/>
          </a:xfrm>
        </p:spPr>
        <p:txBody>
          <a:bodyPr>
            <a:normAutofit/>
          </a:bodyPr>
          <a:lstStyle/>
          <a:p>
            <a:r>
              <a:rPr lang="en-US" dirty="0"/>
              <a:t>Key Findings</a:t>
            </a:r>
          </a:p>
        </p:txBody>
      </p:sp>
      <p:sp>
        <p:nvSpPr>
          <p:cNvPr id="3" name="Content Placeholder 2"/>
          <p:cNvSpPr>
            <a:spLocks noGrp="1"/>
          </p:cNvSpPr>
          <p:nvPr>
            <p:ph idx="1"/>
          </p:nvPr>
        </p:nvSpPr>
        <p:spPr>
          <a:xfrm>
            <a:off x="608820" y="1440873"/>
            <a:ext cx="3708113" cy="3785419"/>
          </a:xfrm>
        </p:spPr>
        <p:txBody>
          <a:bodyPr>
            <a:noAutofit/>
          </a:bodyPr>
          <a:lstStyle/>
          <a:p>
            <a:pPr marL="0" indent="0">
              <a:lnSpc>
                <a:spcPct val="90000"/>
              </a:lnSpc>
              <a:buNone/>
            </a:pPr>
            <a:r>
              <a:rPr lang="en-US" sz="1000" dirty="0"/>
              <a:t>•  The Houthi movement was formed by Hussein </a:t>
            </a:r>
            <a:r>
              <a:rPr lang="en-US" sz="1000" dirty="0" err="1"/>
              <a:t>Badreddin</a:t>
            </a:r>
            <a:r>
              <a:rPr lang="en-US" sz="1000" dirty="0"/>
              <a:t> Al-Houthi in 1991. The movement was created initially as a political-Islamic group influenced by the Zaidi sect of Islam.</a:t>
            </a:r>
            <a:br>
              <a:rPr lang="en-US" sz="1000" dirty="0"/>
            </a:br>
            <a:br>
              <a:rPr lang="en-US" sz="1000" dirty="0"/>
            </a:br>
            <a:r>
              <a:rPr lang="en-US" sz="1000" dirty="0"/>
              <a:t>•  Al-Houthi's death in 2004 was a key event in the sudden rise of the Houthi movement, resulting in violent actions by the succeeding leaders. </a:t>
            </a:r>
            <a:br>
              <a:rPr lang="en-US" sz="1000" dirty="0"/>
            </a:br>
            <a:br>
              <a:rPr lang="en-US" sz="1000" dirty="0"/>
            </a:br>
            <a:r>
              <a:rPr lang="en-US" sz="1000" dirty="0"/>
              <a:t>•  The Arab Spring's arrival in Yemen in 2011 led to numerous protests, pushing Ali Abdullah Saleh to end his 33-year presidential rule.</a:t>
            </a:r>
            <a:br>
              <a:rPr lang="en-US" sz="1000" dirty="0"/>
            </a:br>
            <a:br>
              <a:rPr lang="en-US" sz="1000" dirty="0"/>
            </a:br>
            <a:r>
              <a:rPr lang="en-US" sz="1000" dirty="0"/>
              <a:t>•  Houthis took over Sanaa, the capital of Yemen in 2014. This resulted in the creation of the Saudi-led Coalition in support of Yemen's government.</a:t>
            </a:r>
            <a:br>
              <a:rPr lang="en-US" sz="1000" dirty="0"/>
            </a:br>
            <a:br>
              <a:rPr lang="en-US" sz="1000" dirty="0"/>
            </a:br>
            <a:r>
              <a:rPr lang="en-US" sz="1000" dirty="0"/>
              <a:t>•  Iran's military support to Yemen's Houthis and the Coalition's military and intelligence support to Saudi Arabia continues to fuel the violence of the Yemen Crisis.</a:t>
            </a:r>
            <a:br>
              <a:rPr lang="en-US" sz="1000" dirty="0"/>
            </a:br>
            <a:br>
              <a:rPr lang="en-US" sz="1000" dirty="0"/>
            </a:br>
            <a:r>
              <a:rPr lang="en-US" sz="1000" dirty="0"/>
              <a:t>•  The war between the Houthis and Saudi-led Coalition has severely affected the civilian population in Yemen. The people continue to experience famine, cholera, and thousands of casualties.</a:t>
            </a:r>
            <a:br>
              <a:rPr lang="en-US" sz="1000" dirty="0"/>
            </a:br>
            <a:br>
              <a:rPr lang="en-US" sz="1000" dirty="0"/>
            </a:br>
            <a:r>
              <a:rPr lang="en-US" sz="1000" dirty="0"/>
              <a:t>• In recent months, the Southern Transitional Council, backed by the UAE, has officially split from the Yemeni government, taken control of Aden, and declared self-rule. This further complicates Yemen's path to peace.</a:t>
            </a:r>
            <a:br>
              <a:rPr lang="en-US" sz="1000" dirty="0"/>
            </a:br>
            <a:br>
              <a:rPr lang="en-US" sz="1000" dirty="0"/>
            </a:br>
            <a:r>
              <a:rPr lang="en-US" sz="1000" dirty="0"/>
              <a:t>•  Despite international labeling as a civil war, the Yemen Crisis has been recognized as genocide by Genocide Watch. This is important in determining whether legal action will be taken against both Saudi Arabia and the Houthis.</a:t>
            </a:r>
          </a:p>
        </p:txBody>
      </p:sp>
      <p:sp>
        <p:nvSpPr>
          <p:cNvPr id="9"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712" y="0"/>
            <a:ext cx="45742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186" y="557784"/>
            <a:ext cx="384765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2b352a40195714c8ac7be088071651b">
            <a:extLst>
              <a:ext uri="{FF2B5EF4-FFF2-40B4-BE49-F238E27FC236}">
                <a16:creationId xmlns:a16="http://schemas.microsoft.com/office/drawing/2014/main" id="{C34ADF43-3C66-6640-9A40-590253E38BD8}"/>
              </a:ext>
            </a:extLst>
          </p:cNvPr>
          <p:cNvPicPr>
            <a:picLocks noChangeAspect="1"/>
          </p:cNvPicPr>
          <p:nvPr/>
        </p:nvPicPr>
        <p:blipFill>
          <a:blip r:embed="rId2"/>
          <a:stretch>
            <a:fillRect/>
          </a:stretch>
        </p:blipFill>
        <p:spPr>
          <a:xfrm>
            <a:off x="5178531" y="1749052"/>
            <a:ext cx="3356649" cy="3356649"/>
          </a:xfrm>
          <a:prstGeom prst="rect">
            <a:avLst/>
          </a:prstGeom>
          <a:effectLst/>
        </p:spPr>
      </p:pic>
    </p:spTree>
    <p:extLst>
      <p:ext uri="{BB962C8B-B14F-4D97-AF65-F5344CB8AC3E}">
        <p14:creationId xmlns:p14="http://schemas.microsoft.com/office/powerpoint/2010/main" val="3293626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27c7a2bae874efed546bc3a2eca4a92">
            <a:extLst>
              <a:ext uri="{FF2B5EF4-FFF2-40B4-BE49-F238E27FC236}">
                <a16:creationId xmlns:a16="http://schemas.microsoft.com/office/drawing/2014/main" id="{048427C9-128B-F742-BAAD-C371B4050451}"/>
              </a:ext>
            </a:extLst>
          </p:cNvPr>
          <p:cNvPicPr>
            <a:picLocks noChangeAspect="1"/>
          </p:cNvPicPr>
          <p:nvPr/>
        </p:nvPicPr>
        <p:blipFill rotWithShape="1">
          <a:blip r:embed="rId2"/>
          <a:srcRect b="26831"/>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a:solidFill>
                  <a:schemeClr val="bg1"/>
                </a:solidFill>
              </a:rPr>
              <a:t>President Ali Abdullah Saleh Resigns</a:t>
            </a:r>
          </a:p>
        </p:txBody>
      </p:sp>
      <p:sp>
        <p:nvSpPr>
          <p:cNvPr id="3" name="Content Placeholder 2"/>
          <p:cNvSpPr>
            <a:spLocks noGrp="1"/>
          </p:cNvSpPr>
          <p:nvPr>
            <p:ph idx="1"/>
          </p:nvPr>
        </p:nvSpPr>
        <p:spPr>
          <a:xfrm>
            <a:off x="425196" y="4956314"/>
            <a:ext cx="8293608" cy="1306417"/>
          </a:xfrm>
        </p:spPr>
        <p:txBody>
          <a:bodyPr>
            <a:normAutofit lnSpcReduction="10000"/>
          </a:bodyPr>
          <a:lstStyle/>
          <a:p>
            <a:pPr marL="0" indent="0">
              <a:buNone/>
            </a:pPr>
            <a:r>
              <a:rPr lang="en-US" sz="1500" dirty="0"/>
              <a:t>February 27, 2012</a:t>
            </a:r>
          </a:p>
          <a:p>
            <a:pPr marL="0" indent="0">
              <a:buNone/>
            </a:pPr>
            <a:endParaRPr lang="en-US" sz="1500" dirty="0"/>
          </a:p>
          <a:p>
            <a:pPr marL="0" indent="0">
              <a:buNone/>
            </a:pPr>
            <a:r>
              <a:rPr lang="en-US" sz="1500" dirty="0"/>
              <a:t>Yemen's president, Ali Abdullah Saleh, resigned after Arab Spring protests calling for his resignation. His deputy, </a:t>
            </a:r>
            <a:r>
              <a:rPr lang="en-US" sz="1500" dirty="0" err="1"/>
              <a:t>Abdrabbuh</a:t>
            </a:r>
            <a:r>
              <a:rPr lang="en-US" sz="1500" dirty="0"/>
              <a:t> Mansour </a:t>
            </a:r>
            <a:r>
              <a:rPr lang="en-US" sz="1500" dirty="0" err="1"/>
              <a:t>Hadi</a:t>
            </a:r>
            <a:r>
              <a:rPr lang="en-US" sz="1500" dirty="0"/>
              <a:t>, assumed his role through a deal that also gave Saleh immunity from prosecution.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p:spPr>
        <p:txBody>
          <a:bodyPr>
            <a:normAutofit/>
          </a:bodyPr>
          <a:lstStyle/>
          <a:p>
            <a:r>
              <a:rPr lang="en-US" sz="3500">
                <a:solidFill>
                  <a:srgbClr val="FFFFFF"/>
                </a:solidFill>
              </a:rPr>
              <a:t>Houthis Launch Attack on Riyadh</a:t>
            </a:r>
          </a:p>
        </p:txBody>
      </p:sp>
      <p:sp>
        <p:nvSpPr>
          <p:cNvPr id="3" name="Content Placeholder 2"/>
          <p:cNvSpPr>
            <a:spLocks noGrp="1"/>
          </p:cNvSpPr>
          <p:nvPr>
            <p:ph idx="1"/>
          </p:nvPr>
        </p:nvSpPr>
        <p:spPr>
          <a:xfrm>
            <a:off x="1025718" y="2490436"/>
            <a:ext cx="7281746" cy="3567173"/>
          </a:xfrm>
        </p:spPr>
        <p:txBody>
          <a:bodyPr anchor="ctr">
            <a:normAutofit/>
          </a:bodyPr>
          <a:lstStyle/>
          <a:p>
            <a:pPr marL="0" indent="0">
              <a:buNone/>
            </a:pPr>
            <a:r>
              <a:rPr lang="en-US" sz="2100"/>
              <a:t>June 23, 2020</a:t>
            </a:r>
          </a:p>
          <a:p>
            <a:pPr marL="0" indent="0">
              <a:buNone/>
            </a:pPr>
            <a:endParaRPr lang="en-US" sz="2100"/>
          </a:p>
          <a:p>
            <a:pPr marL="0" indent="0">
              <a:buNone/>
            </a:pPr>
            <a:r>
              <a:rPr lang="en-US" sz="2100"/>
              <a:t>The Houthis carried out ballistic missile and drone attacks on Riyadh.  While Saudi officials announced they had intercepted one ballistic missile, they did not confirm reports that ministries and an air base were hit. If the Houthi claims are true, this is one of the biggest attacks by Houthis on Saudi soil and threatens to once again escalate the conflict.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8">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176214"/>
            <a:ext cx="7886700" cy="1481188"/>
          </a:xfrm>
        </p:spPr>
        <p:txBody>
          <a:bodyPr>
            <a:normAutofit/>
          </a:bodyPr>
          <a:lstStyle/>
          <a:p>
            <a:r>
              <a:rPr lang="en-US" sz="3500"/>
              <a:t>UN Warns Oil Tanker At Risk of Exploding</a:t>
            </a:r>
          </a:p>
        </p:txBody>
      </p:sp>
      <p:sp>
        <p:nvSpPr>
          <p:cNvPr id="3" name="Content Placeholder 2"/>
          <p:cNvSpPr>
            <a:spLocks noGrp="1"/>
          </p:cNvSpPr>
          <p:nvPr>
            <p:ph idx="1"/>
          </p:nvPr>
        </p:nvSpPr>
        <p:spPr>
          <a:xfrm>
            <a:off x="628650" y="1847128"/>
            <a:ext cx="2993226" cy="4272681"/>
          </a:xfrm>
        </p:spPr>
        <p:txBody>
          <a:bodyPr>
            <a:normAutofit/>
          </a:bodyPr>
          <a:lstStyle/>
          <a:p>
            <a:pPr marL="0" indent="0">
              <a:lnSpc>
                <a:spcPct val="90000"/>
              </a:lnSpc>
              <a:buNone/>
            </a:pPr>
            <a:r>
              <a:rPr lang="en-US" sz="1300" dirty="0"/>
              <a:t>June 26, 2020</a:t>
            </a:r>
          </a:p>
          <a:p>
            <a:pPr marL="0" indent="0">
              <a:lnSpc>
                <a:spcPct val="90000"/>
              </a:lnSpc>
              <a:buNone/>
            </a:pPr>
            <a:endParaRPr lang="en-US" sz="1300" dirty="0"/>
          </a:p>
          <a:p>
            <a:pPr marL="0" indent="0">
              <a:lnSpc>
                <a:spcPct val="90000"/>
              </a:lnSpc>
              <a:buNone/>
            </a:pPr>
            <a:r>
              <a:rPr lang="en-US" sz="1300" dirty="0"/>
              <a:t>The UN has warned that an abandoned oil tanker carrying more than one million barrels of crude oil tethered off of the Ras Issa port is at risk of exploding due to irreversible damage.  If it explodes, it would cause significant damage to the environment and desalination factories. It would also interrupt international shipping routes. The UN has been trying to access the ship to inspect it for years, but because the Houthis control this territory, they have denied the UN access. Mohammed Ali al-Houthi has blamed the US and Saudi Arabia for not allowing them to sell the oil, claiming these countries would be responsible should the tanker explode.</a:t>
            </a:r>
          </a:p>
        </p:txBody>
      </p:sp>
      <p:pic>
        <p:nvPicPr>
          <p:cNvPr id="4" name="Picture 3" descr="4bcba2e029e0f4469c1aeeb5667d3dc9">
            <a:extLst>
              <a:ext uri="{FF2B5EF4-FFF2-40B4-BE49-F238E27FC236}">
                <a16:creationId xmlns:a16="http://schemas.microsoft.com/office/drawing/2014/main" id="{56CB9D14-4E08-7547-8D88-CAA3D243FB60}"/>
              </a:ext>
            </a:extLst>
          </p:cNvPr>
          <p:cNvPicPr>
            <a:picLocks noChangeAspect="1"/>
          </p:cNvPicPr>
          <p:nvPr/>
        </p:nvPicPr>
        <p:blipFill rotWithShape="1">
          <a:blip r:embed="rId2"/>
          <a:srcRect l="5176" r="14776" b="2"/>
          <a:stretch/>
        </p:blipFill>
        <p:spPr>
          <a:xfrm>
            <a:off x="3893346" y="1847129"/>
            <a:ext cx="4622002" cy="4272677"/>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t>Mwatana Report Documents Conditions in Yemen's Unofficial Prisons</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79df24d98e8d1599544de664cb9aa2e1">
            <a:extLst>
              <a:ext uri="{FF2B5EF4-FFF2-40B4-BE49-F238E27FC236}">
                <a16:creationId xmlns:a16="http://schemas.microsoft.com/office/drawing/2014/main" id="{8639B8E4-1618-584D-B52F-34199496048E}"/>
              </a:ext>
            </a:extLst>
          </p:cNvPr>
          <p:cNvPicPr>
            <a:picLocks noChangeAspect="1"/>
          </p:cNvPicPr>
          <p:nvPr/>
        </p:nvPicPr>
        <p:blipFill rotWithShape="1">
          <a:blip r:embed="rId2"/>
          <a:srcRect l="9703" r="17090" b="1"/>
          <a:stretch/>
        </p:blipFill>
        <p:spPr>
          <a:xfrm>
            <a:off x="681228" y="2478024"/>
            <a:ext cx="4507391" cy="3694176"/>
          </a:xfrm>
          <a:prstGeom prst="rect">
            <a:avLst/>
          </a:prstGeom>
        </p:spPr>
      </p:pic>
      <p:sp>
        <p:nvSpPr>
          <p:cNvPr id="3" name="Content Placeholder 2"/>
          <p:cNvSpPr>
            <a:spLocks noGrp="1"/>
          </p:cNvSpPr>
          <p:nvPr>
            <p:ph idx="1"/>
          </p:nvPr>
        </p:nvSpPr>
        <p:spPr>
          <a:xfrm>
            <a:off x="5558589" y="2478024"/>
            <a:ext cx="2904183" cy="3694176"/>
          </a:xfrm>
        </p:spPr>
        <p:txBody>
          <a:bodyPr anchor="ctr">
            <a:normAutofit/>
          </a:bodyPr>
          <a:lstStyle/>
          <a:p>
            <a:pPr marL="0" indent="0">
              <a:lnSpc>
                <a:spcPct val="90000"/>
              </a:lnSpc>
              <a:buNone/>
            </a:pPr>
            <a:r>
              <a:rPr lang="en-US" sz="1500" dirty="0"/>
              <a:t>June 30, 2020 </a:t>
            </a:r>
          </a:p>
          <a:p>
            <a:pPr marL="0" indent="0">
              <a:lnSpc>
                <a:spcPct val="90000"/>
              </a:lnSpc>
              <a:buNone/>
            </a:pPr>
            <a:endParaRPr lang="en-US" sz="1500" dirty="0"/>
          </a:p>
          <a:p>
            <a:pPr marL="0" indent="0">
              <a:lnSpc>
                <a:spcPct val="90000"/>
              </a:lnSpc>
              <a:buNone/>
            </a:pPr>
            <a:r>
              <a:rPr lang="en-US" sz="1500" dirty="0" err="1"/>
              <a:t>Mwatana</a:t>
            </a:r>
            <a:r>
              <a:rPr lang="en-US" sz="1500" dirty="0"/>
              <a:t> published a report that documented 1,605 cases of arbitrary detention, 770 cases of enforced disappearance, and 344 cases of torture carried out by all parties between May 2016 and April 2020 at 11 unofficial detention centers. The Houthis were found to be responsible for the majority of these human rights violations, followed by the UAE and affiliated forces and the Yemeni government.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rPr lang="en-US"/>
              <a:t>Summary</a:t>
            </a:r>
            <a:endParaRPr lang="en-US" dirty="0"/>
          </a:p>
        </p:txBody>
      </p:sp>
      <p:sp>
        <p:nvSpPr>
          <p:cNvPr id="3" name="Content Placeholder 2"/>
          <p:cNvSpPr>
            <a:spLocks noGrp="1"/>
          </p:cNvSpPr>
          <p:nvPr>
            <p:ph idx="1"/>
          </p:nvPr>
        </p:nvSpPr>
        <p:spPr>
          <a:xfrm>
            <a:off x="486698" y="2438400"/>
            <a:ext cx="2629120" cy="3785419"/>
          </a:xfrm>
        </p:spPr>
        <p:txBody>
          <a:bodyPr>
            <a:normAutofit/>
          </a:bodyPr>
          <a:lstStyle/>
          <a:p>
            <a:pPr marL="0" indent="0">
              <a:lnSpc>
                <a:spcPct val="90000"/>
              </a:lnSpc>
              <a:buNone/>
            </a:pPr>
            <a:r>
              <a:rPr lang="en-US" sz="1100"/>
              <a:t>•  The Yemen Crisis continues to inflict major damage on the civilian population as disease, famine, and death claim thousands of lives.</a:t>
            </a:r>
            <a:br>
              <a:rPr lang="en-US" sz="1100"/>
            </a:br>
            <a:br>
              <a:rPr lang="en-US" sz="1100"/>
            </a:br>
            <a:r>
              <a:rPr lang="en-US" sz="1100"/>
              <a:t>•  The international community supporting the Saudi-led Coalition are contributing to the ongoing violence and have not shown any sign of withdrawing their support.</a:t>
            </a:r>
            <a:br>
              <a:rPr lang="en-US" sz="1100"/>
            </a:br>
            <a:br>
              <a:rPr lang="en-US" sz="1100"/>
            </a:br>
            <a:r>
              <a:rPr lang="en-US" sz="1100"/>
              <a:t>•  Houthi rebels are refusing to back down and are maintaining a firm foothold within Yemen.</a:t>
            </a:r>
            <a:br>
              <a:rPr lang="en-US" sz="1100"/>
            </a:br>
            <a:br>
              <a:rPr lang="en-US" sz="1100"/>
            </a:br>
            <a:r>
              <a:rPr lang="en-US" sz="1100"/>
              <a:t>•  Southern separatists splitting from the Yemeni government has further splintered Yemen's political situation.</a:t>
            </a:r>
            <a:br>
              <a:rPr lang="en-US" sz="1100"/>
            </a:br>
            <a:br>
              <a:rPr lang="en-US" sz="1100"/>
            </a:br>
            <a:r>
              <a:rPr lang="en-US" sz="1100"/>
              <a:t>•  As neither side in this conflict is attempting a peaceful resolution or ceasefire, it is likely the number of civilian deaths will increase as the war rages.</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123e959e0874211a5cb101aeb8d3d46">
            <a:extLst>
              <a:ext uri="{FF2B5EF4-FFF2-40B4-BE49-F238E27FC236}">
                <a16:creationId xmlns:a16="http://schemas.microsoft.com/office/drawing/2014/main" id="{27B6B1B6-663B-FF43-83EC-9D5FA871E7ED}"/>
              </a:ext>
            </a:extLst>
          </p:cNvPr>
          <p:cNvPicPr>
            <a:picLocks noChangeAspect="1"/>
          </p:cNvPicPr>
          <p:nvPr/>
        </p:nvPicPr>
        <p:blipFill>
          <a:blip r:embed="rId2"/>
          <a:stretch>
            <a:fillRect/>
          </a:stretch>
        </p:blipFill>
        <p:spPr>
          <a:xfrm>
            <a:off x="4054396" y="2439831"/>
            <a:ext cx="4514498" cy="1975092"/>
          </a:xfrm>
          <a:prstGeom prst="rect">
            <a:avLst/>
          </a:prstGeom>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9ba81e12a57ef5b7012fa4ef64b6865b">
            <a:extLst>
              <a:ext uri="{FF2B5EF4-FFF2-40B4-BE49-F238E27FC236}">
                <a16:creationId xmlns:a16="http://schemas.microsoft.com/office/drawing/2014/main" id="{DDAF1DE6-8370-034C-8DF4-BC0263C3EE7A}"/>
              </a:ext>
            </a:extLst>
          </p:cNvPr>
          <p:cNvPicPr>
            <a:picLocks noChangeAspect="1"/>
          </p:cNvPicPr>
          <p:nvPr/>
        </p:nvPicPr>
        <p:blipFill rotWithShape="1">
          <a:blip r:embed="rId2"/>
          <a:srcRect b="13172"/>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a:solidFill>
                  <a:schemeClr val="bg1"/>
                </a:solidFill>
              </a:rPr>
              <a:t>Yemen Holds National Dialogue Conference</a:t>
            </a:r>
          </a:p>
        </p:txBody>
      </p:sp>
      <p:sp>
        <p:nvSpPr>
          <p:cNvPr id="3" name="Content Placeholder 2"/>
          <p:cNvSpPr>
            <a:spLocks noGrp="1"/>
          </p:cNvSpPr>
          <p:nvPr>
            <p:ph idx="1"/>
          </p:nvPr>
        </p:nvSpPr>
        <p:spPr>
          <a:xfrm>
            <a:off x="425196" y="4956314"/>
            <a:ext cx="8293608" cy="1667224"/>
          </a:xfrm>
        </p:spPr>
        <p:txBody>
          <a:bodyPr>
            <a:normAutofit/>
          </a:bodyPr>
          <a:lstStyle/>
          <a:p>
            <a:pPr marL="0" indent="0">
              <a:lnSpc>
                <a:spcPct val="90000"/>
              </a:lnSpc>
              <a:buNone/>
            </a:pPr>
            <a:r>
              <a:rPr lang="en-US" sz="1100" dirty="0"/>
              <a:t>January 21, 2014</a:t>
            </a:r>
          </a:p>
          <a:p>
            <a:pPr marL="0" indent="0">
              <a:lnSpc>
                <a:spcPct val="90000"/>
              </a:lnSpc>
              <a:buNone/>
            </a:pPr>
            <a:endParaRPr lang="en-US" sz="1100" dirty="0"/>
          </a:p>
          <a:p>
            <a:pPr marL="0" indent="0">
              <a:lnSpc>
                <a:spcPct val="90000"/>
              </a:lnSpc>
              <a:buNone/>
            </a:pPr>
            <a:r>
              <a:rPr lang="en-US" sz="1100" dirty="0"/>
              <a:t>Delegates ordered </a:t>
            </a:r>
            <a:r>
              <a:rPr lang="en-US" sz="1100" dirty="0" err="1"/>
              <a:t>Hadi</a:t>
            </a:r>
            <a:r>
              <a:rPr lang="en-US" sz="1100" dirty="0"/>
              <a:t> to change his cabinet and the </a:t>
            </a:r>
            <a:r>
              <a:rPr lang="en-US" sz="1100" dirty="0" err="1"/>
              <a:t>Shura</a:t>
            </a:r>
            <a:r>
              <a:rPr lang="en-US" sz="1100" dirty="0"/>
              <a:t> Council, the upper house of parliament,  to increase the representation of individuals from areas with strong separatist movements.</a:t>
            </a:r>
            <a:br>
              <a:rPr lang="en-US" sz="1100" dirty="0"/>
            </a:br>
            <a:br>
              <a:rPr lang="en-US" sz="1100" dirty="0"/>
            </a:br>
            <a:r>
              <a:rPr lang="en-US" sz="1100" dirty="0"/>
              <a:t>President </a:t>
            </a:r>
            <a:r>
              <a:rPr lang="en-US" sz="1100" dirty="0" err="1"/>
              <a:t>Hadi</a:t>
            </a:r>
            <a:r>
              <a:rPr lang="en-US" sz="1100" dirty="0"/>
              <a:t> will oversee the committee drafting the new constitution and will stay president until the new constitution is completed. </a:t>
            </a:r>
            <a:br>
              <a:rPr lang="en-US" sz="1100" dirty="0"/>
            </a:br>
            <a:br>
              <a:rPr lang="en-US" sz="1100" dirty="0"/>
            </a:br>
            <a:r>
              <a:rPr lang="en-US" sz="1100" dirty="0"/>
              <a:t>One of the Houthi delegates was shot and killed on his way to the conference.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8416" y="4883544"/>
            <a:ext cx="2907065" cy="1556907"/>
          </a:xfrm>
        </p:spPr>
        <p:txBody>
          <a:bodyPr anchor="ctr">
            <a:normAutofit/>
          </a:bodyPr>
          <a:lstStyle/>
          <a:p>
            <a:r>
              <a:rPr lang="en-US" sz="2800"/>
              <a:t>Houthi Rebels Gain Yemen Capital</a:t>
            </a:r>
          </a:p>
        </p:txBody>
      </p:sp>
      <p:sp>
        <p:nvSpPr>
          <p:cNvPr id="11" name="Rectangle 10">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16" y="0"/>
            <a:ext cx="8423809"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776230737fc4444dfb7262b9609f2191">
            <a:extLst>
              <a:ext uri="{FF2B5EF4-FFF2-40B4-BE49-F238E27FC236}">
                <a16:creationId xmlns:a16="http://schemas.microsoft.com/office/drawing/2014/main" id="{41245A1D-DB30-5847-A8C3-81C182D0F0FC}"/>
              </a:ext>
            </a:extLst>
          </p:cNvPr>
          <p:cNvPicPr>
            <a:picLocks noChangeAspect="1"/>
          </p:cNvPicPr>
          <p:nvPr/>
        </p:nvPicPr>
        <p:blipFill rotWithShape="1">
          <a:blip r:embed="rId2"/>
          <a:srcRect t="12172" b="13319"/>
          <a:stretch/>
        </p:blipFill>
        <p:spPr>
          <a:xfrm>
            <a:off x="719403" y="364142"/>
            <a:ext cx="7777234" cy="3867993"/>
          </a:xfrm>
          <a:prstGeom prst="rect">
            <a:avLst/>
          </a:prstGeom>
        </p:spPr>
      </p:pic>
      <p:sp>
        <p:nvSpPr>
          <p:cNvPr id="15" name="Rectangle 14">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7950" y="5666847"/>
            <a:ext cx="1463040" cy="34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72039" y="4883544"/>
            <a:ext cx="4940186" cy="1556907"/>
          </a:xfrm>
        </p:spPr>
        <p:txBody>
          <a:bodyPr anchor="ctr">
            <a:normAutofit/>
          </a:bodyPr>
          <a:lstStyle/>
          <a:p>
            <a:pPr marL="0" indent="0">
              <a:buNone/>
            </a:pPr>
            <a:r>
              <a:rPr dirty="0"/>
              <a:t>In September 2014, the Houthis captured the Yemeni capital city of Sanaa.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85460" y="759805"/>
            <a:ext cx="7729890" cy="1325563"/>
          </a:xfrm>
        </p:spPr>
        <p:txBody>
          <a:bodyPr>
            <a:normAutofit/>
          </a:bodyPr>
          <a:lstStyle/>
          <a:p>
            <a:r>
              <a:rPr lang="en-US" sz="3500">
                <a:solidFill>
                  <a:srgbClr val="FFFFFF"/>
                </a:solidFill>
              </a:rPr>
              <a:t>Attempt to Announce a New Federal Constitution</a:t>
            </a:r>
          </a:p>
        </p:txBody>
      </p:sp>
      <p:sp>
        <p:nvSpPr>
          <p:cNvPr id="3" name="Content Placeholder 2"/>
          <p:cNvSpPr>
            <a:spLocks noGrp="1"/>
          </p:cNvSpPr>
          <p:nvPr>
            <p:ph idx="1"/>
          </p:nvPr>
        </p:nvSpPr>
        <p:spPr>
          <a:xfrm>
            <a:off x="1068678" y="2494450"/>
            <a:ext cx="3040158" cy="3563159"/>
          </a:xfrm>
        </p:spPr>
        <p:txBody>
          <a:bodyPr>
            <a:normAutofit/>
          </a:bodyPr>
          <a:lstStyle/>
          <a:p>
            <a:pPr marL="0" indent="0">
              <a:lnSpc>
                <a:spcPct val="90000"/>
              </a:lnSpc>
              <a:buNone/>
            </a:pPr>
            <a:r>
              <a:rPr lang="en-US" sz="1900" dirty="0"/>
              <a:t>January 2015</a:t>
            </a:r>
          </a:p>
          <a:p>
            <a:pPr marL="0" indent="0">
              <a:lnSpc>
                <a:spcPct val="90000"/>
              </a:lnSpc>
              <a:buNone/>
            </a:pPr>
            <a:endParaRPr lang="en-US" sz="1900" dirty="0"/>
          </a:p>
          <a:p>
            <a:pPr marL="0" indent="0">
              <a:lnSpc>
                <a:spcPct val="90000"/>
              </a:lnSpc>
              <a:buNone/>
            </a:pPr>
            <a:r>
              <a:rPr lang="en-US" sz="1900" dirty="0" err="1"/>
              <a:t>Hadi</a:t>
            </a:r>
            <a:r>
              <a:rPr lang="en-US" sz="1900" dirty="0"/>
              <a:t> tries to announce a new federal constitution opposed by the Iran-aligned Houthis and Saleh, who arrest him. He escapes, pursued by the Houthis, triggering Saudi intervention in March along with a hastily-assembled Arab military coalition.</a:t>
            </a:r>
          </a:p>
        </p:txBody>
      </p:sp>
      <p:pic>
        <p:nvPicPr>
          <p:cNvPr id="4" name="Picture 3" descr="466b2a5d4276120f95af63aa3ac72289">
            <a:extLst>
              <a:ext uri="{FF2B5EF4-FFF2-40B4-BE49-F238E27FC236}">
                <a16:creationId xmlns:a16="http://schemas.microsoft.com/office/drawing/2014/main" id="{2E2F23BB-D370-7B4D-BCBB-89E763E168A9}"/>
              </a:ext>
            </a:extLst>
          </p:cNvPr>
          <p:cNvPicPr>
            <a:picLocks noChangeAspect="1"/>
          </p:cNvPicPr>
          <p:nvPr/>
        </p:nvPicPr>
        <p:blipFill rotWithShape="1">
          <a:blip r:embed="rId2"/>
          <a:srcRect l="16367" r="11867" b="-1"/>
          <a:stretch/>
        </p:blipFill>
        <p:spPr>
          <a:xfrm>
            <a:off x="4574169" y="2492376"/>
            <a:ext cx="3601803" cy="356337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85460" y="759805"/>
            <a:ext cx="7729890" cy="1325563"/>
          </a:xfrm>
        </p:spPr>
        <p:txBody>
          <a:bodyPr>
            <a:normAutofit/>
          </a:bodyPr>
          <a:lstStyle/>
          <a:p>
            <a:r>
              <a:rPr lang="en-US" sz="3500">
                <a:solidFill>
                  <a:srgbClr val="FFFFFF"/>
                </a:solidFill>
              </a:rPr>
              <a:t>Houthi Rebels Abduct Aide to Yemen’s President</a:t>
            </a:r>
          </a:p>
        </p:txBody>
      </p:sp>
      <p:sp>
        <p:nvSpPr>
          <p:cNvPr id="3" name="Content Placeholder 2"/>
          <p:cNvSpPr>
            <a:spLocks noGrp="1"/>
          </p:cNvSpPr>
          <p:nvPr>
            <p:ph idx="1"/>
          </p:nvPr>
        </p:nvSpPr>
        <p:spPr>
          <a:xfrm>
            <a:off x="1068678" y="2494450"/>
            <a:ext cx="3040158" cy="3563159"/>
          </a:xfrm>
        </p:spPr>
        <p:txBody>
          <a:bodyPr>
            <a:normAutofit/>
          </a:bodyPr>
          <a:lstStyle/>
          <a:p>
            <a:pPr marL="0" indent="0">
              <a:lnSpc>
                <a:spcPct val="90000"/>
              </a:lnSpc>
              <a:buNone/>
            </a:pPr>
            <a:r>
              <a:rPr lang="en-US" sz="1900" dirty="0"/>
              <a:t>January 17, 2015</a:t>
            </a:r>
          </a:p>
          <a:p>
            <a:pPr>
              <a:lnSpc>
                <a:spcPct val="90000"/>
              </a:lnSpc>
            </a:pPr>
            <a:endParaRPr lang="en-US" sz="1900" dirty="0"/>
          </a:p>
          <a:p>
            <a:pPr marL="0" indent="0">
              <a:lnSpc>
                <a:spcPct val="90000"/>
              </a:lnSpc>
              <a:buNone/>
            </a:pPr>
            <a:r>
              <a:rPr lang="en-US" sz="1900" dirty="0"/>
              <a:t>Houthis abducted Ahmed </a:t>
            </a:r>
            <a:r>
              <a:rPr lang="en-US" sz="1900" dirty="0" err="1"/>
              <a:t>Awad</a:t>
            </a:r>
            <a:r>
              <a:rPr lang="en-US" sz="1900" dirty="0"/>
              <a:t> bin Mubarak, a senior aide of Yemen's president. </a:t>
            </a:r>
            <a:br>
              <a:rPr lang="en-US" sz="1900" dirty="0"/>
            </a:br>
            <a:br>
              <a:rPr lang="en-US" sz="1900" dirty="0"/>
            </a:br>
            <a:r>
              <a:rPr lang="en-US" sz="1900" dirty="0"/>
              <a:t>According to the New York Times, the abduction occurred due to disagreements over a draft of Yemen's new constitution. </a:t>
            </a:r>
          </a:p>
        </p:txBody>
      </p:sp>
      <p:pic>
        <p:nvPicPr>
          <p:cNvPr id="4" name="Picture 3" descr="b99e5f118821fc7be9771d525edf3d8f">
            <a:extLst>
              <a:ext uri="{FF2B5EF4-FFF2-40B4-BE49-F238E27FC236}">
                <a16:creationId xmlns:a16="http://schemas.microsoft.com/office/drawing/2014/main" id="{A06F8A81-F6D3-CE49-BF16-6D78DB8F46EF}"/>
              </a:ext>
            </a:extLst>
          </p:cNvPr>
          <p:cNvPicPr>
            <a:picLocks noChangeAspect="1"/>
          </p:cNvPicPr>
          <p:nvPr/>
        </p:nvPicPr>
        <p:blipFill rotWithShape="1">
          <a:blip r:embed="rId2"/>
          <a:srcRect l="6096" r="18096" b="1"/>
          <a:stretch/>
        </p:blipFill>
        <p:spPr>
          <a:xfrm>
            <a:off x="4574169" y="2492376"/>
            <a:ext cx="3601803" cy="356337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176214"/>
            <a:ext cx="7886700" cy="1481188"/>
          </a:xfrm>
        </p:spPr>
        <p:txBody>
          <a:bodyPr>
            <a:normAutofit/>
          </a:bodyPr>
          <a:lstStyle/>
          <a:p>
            <a:r>
              <a:rPr lang="en-US" sz="3500"/>
              <a:t>Yemen's President Flees Country</a:t>
            </a:r>
          </a:p>
        </p:txBody>
      </p:sp>
      <p:sp>
        <p:nvSpPr>
          <p:cNvPr id="3" name="Content Placeholder 2"/>
          <p:cNvSpPr>
            <a:spLocks noGrp="1"/>
          </p:cNvSpPr>
          <p:nvPr>
            <p:ph idx="1"/>
          </p:nvPr>
        </p:nvSpPr>
        <p:spPr>
          <a:xfrm>
            <a:off x="628650" y="1847128"/>
            <a:ext cx="2993226" cy="4272681"/>
          </a:xfrm>
        </p:spPr>
        <p:txBody>
          <a:bodyPr>
            <a:normAutofit/>
          </a:bodyPr>
          <a:lstStyle/>
          <a:p>
            <a:pPr marL="0" indent="0">
              <a:buNone/>
            </a:pPr>
            <a:r>
              <a:rPr lang="en-US" sz="1700" dirty="0"/>
              <a:t>In March 2015, the president of Yemen, Abdo </a:t>
            </a:r>
            <a:r>
              <a:rPr lang="en-US" sz="1700" dirty="0" err="1"/>
              <a:t>Rabbu</a:t>
            </a:r>
            <a:r>
              <a:rPr lang="en-US" sz="1700" dirty="0"/>
              <a:t> Mansour </a:t>
            </a:r>
            <a:r>
              <a:rPr lang="en-US" sz="1700" dirty="0" err="1"/>
              <a:t>Hadi</a:t>
            </a:r>
            <a:r>
              <a:rPr lang="en-US" sz="1700" dirty="0"/>
              <a:t>, was forced to flee the country by Houthi rebels. The Zaidi Shia Houthis were supported by elements of Yemen’s military loyal to the country's former president, Ali Abdullah Saleh.</a:t>
            </a:r>
          </a:p>
        </p:txBody>
      </p:sp>
      <p:pic>
        <p:nvPicPr>
          <p:cNvPr id="4" name="Picture 3" descr="ea8dfc968c2c69fcb3b229c0331910be">
            <a:extLst>
              <a:ext uri="{FF2B5EF4-FFF2-40B4-BE49-F238E27FC236}">
                <a16:creationId xmlns:a16="http://schemas.microsoft.com/office/drawing/2014/main" id="{0AA4DC2A-9102-A742-8619-A2CD0C85D0D4}"/>
              </a:ext>
            </a:extLst>
          </p:cNvPr>
          <p:cNvPicPr>
            <a:picLocks noChangeAspect="1"/>
          </p:cNvPicPr>
          <p:nvPr/>
        </p:nvPicPr>
        <p:blipFill rotWithShape="1">
          <a:blip r:embed="rId2"/>
          <a:srcRect l="21200" r="17952" b="2"/>
          <a:stretch/>
        </p:blipFill>
        <p:spPr>
          <a:xfrm>
            <a:off x="3893346" y="1847129"/>
            <a:ext cx="4622002" cy="427267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641850"/>
            <a:ext cx="2708910" cy="1535865"/>
          </a:xfrm>
        </p:spPr>
        <p:txBody>
          <a:bodyPr>
            <a:normAutofit/>
          </a:bodyPr>
          <a:lstStyle/>
          <a:p>
            <a:r>
              <a:rPr lang="en-US" sz="2800"/>
              <a:t>Saudi-led Coalition Formation</a:t>
            </a:r>
          </a:p>
        </p:txBody>
      </p:sp>
      <p:sp>
        <p:nvSpPr>
          <p:cNvPr id="16"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5480" y="641850"/>
            <a:ext cx="4539870" cy="1535865"/>
          </a:xfrm>
        </p:spPr>
        <p:txBody>
          <a:bodyPr anchor="ctr">
            <a:normAutofit/>
          </a:bodyPr>
          <a:lstStyle/>
          <a:p>
            <a:pPr marL="0" indent="0">
              <a:lnSpc>
                <a:spcPct val="90000"/>
              </a:lnSpc>
              <a:buNone/>
            </a:pPr>
            <a:r>
              <a:rPr lang="en-US" sz="900" dirty="0"/>
              <a:t>March 25, 2015</a:t>
            </a:r>
          </a:p>
          <a:p>
            <a:pPr marL="0" indent="0">
              <a:lnSpc>
                <a:spcPct val="90000"/>
              </a:lnSpc>
              <a:buNone/>
            </a:pPr>
            <a:endParaRPr lang="en-US" sz="900" dirty="0"/>
          </a:p>
          <a:p>
            <a:pPr marL="0" indent="0">
              <a:lnSpc>
                <a:spcPct val="90000"/>
              </a:lnSpc>
              <a:buNone/>
            </a:pPr>
            <a:r>
              <a:rPr lang="en-US" sz="900" dirty="0"/>
              <a:t>Saudi Arabia announced the formation of a coalition of ten mostly Arab states to launch air strikes with the stated objectives of stopping and rolling back the Houthis and reinstating </a:t>
            </a:r>
            <a:r>
              <a:rPr lang="en-US" sz="900" dirty="0" err="1"/>
              <a:t>Hadi</a:t>
            </a:r>
            <a:r>
              <a:rPr lang="en-US" sz="900" dirty="0"/>
              <a:t>.</a:t>
            </a:r>
            <a:br>
              <a:rPr lang="en-US" sz="900" dirty="0"/>
            </a:br>
            <a:br>
              <a:rPr lang="en-US" sz="900" dirty="0"/>
            </a:br>
            <a:r>
              <a:rPr lang="en-US" sz="900" dirty="0"/>
              <a:t>The United States backed the coalition politically—albeit cautiously—and provided it with logistical and intelligence support. </a:t>
            </a:r>
            <a:br>
              <a:rPr lang="en-US" sz="900" dirty="0"/>
            </a:br>
            <a:br>
              <a:rPr lang="en-US" sz="900" dirty="0"/>
            </a:br>
            <a:r>
              <a:rPr lang="en-US" sz="900" dirty="0"/>
              <a:t>Other countries that have been involved include the UAE, Bahrain, Kuwait, Qatar, Jordan, Sudan, Egypt, Turkey, Sudan, Eritrea, Morocco, France and the U.K.</a:t>
            </a:r>
          </a:p>
        </p:txBody>
      </p:sp>
      <p:pic>
        <p:nvPicPr>
          <p:cNvPr id="14" name="Picture 13" descr="20caca81eea92bd3fff8d4687b98d708">
            <a:extLst>
              <a:ext uri="{FF2B5EF4-FFF2-40B4-BE49-F238E27FC236}">
                <a16:creationId xmlns:a16="http://schemas.microsoft.com/office/drawing/2014/main" id="{88DF8032-C4C1-0A40-A946-6D556537BD34}"/>
              </a:ext>
            </a:extLst>
          </p:cNvPr>
          <p:cNvPicPr>
            <a:picLocks noChangeAspect="1"/>
          </p:cNvPicPr>
          <p:nvPr/>
        </p:nvPicPr>
        <p:blipFill>
          <a:blip r:embed="rId2"/>
          <a:stretch>
            <a:fillRect/>
          </a:stretch>
        </p:blipFill>
        <p:spPr>
          <a:xfrm>
            <a:off x="1033762" y="2731167"/>
            <a:ext cx="7076476" cy="389206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t>Saudi-led Coalition Bombs Houthi Rebels</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8c92fc998937edbbe6635e4599affe2b">
            <a:extLst>
              <a:ext uri="{FF2B5EF4-FFF2-40B4-BE49-F238E27FC236}">
                <a16:creationId xmlns:a16="http://schemas.microsoft.com/office/drawing/2014/main" id="{ADACE174-47C9-2144-A8F6-7A723F51E45A}"/>
              </a:ext>
            </a:extLst>
          </p:cNvPr>
          <p:cNvPicPr>
            <a:picLocks noChangeAspect="1"/>
          </p:cNvPicPr>
          <p:nvPr/>
        </p:nvPicPr>
        <p:blipFill rotWithShape="1">
          <a:blip r:embed="rId2"/>
          <a:srcRect l="13837" r="12953" b="-3"/>
          <a:stretch/>
        </p:blipFill>
        <p:spPr>
          <a:xfrm>
            <a:off x="681228" y="2478024"/>
            <a:ext cx="4507391" cy="3694176"/>
          </a:xfrm>
          <a:prstGeom prst="rect">
            <a:avLst/>
          </a:prstGeom>
        </p:spPr>
      </p:pic>
      <p:sp>
        <p:nvSpPr>
          <p:cNvPr id="3" name="Content Placeholder 2"/>
          <p:cNvSpPr>
            <a:spLocks noGrp="1"/>
          </p:cNvSpPr>
          <p:nvPr>
            <p:ph idx="1"/>
          </p:nvPr>
        </p:nvSpPr>
        <p:spPr>
          <a:xfrm>
            <a:off x="5558589" y="2478024"/>
            <a:ext cx="2904183" cy="3694176"/>
          </a:xfrm>
        </p:spPr>
        <p:txBody>
          <a:bodyPr anchor="ctr">
            <a:normAutofit/>
          </a:bodyPr>
          <a:lstStyle/>
          <a:p>
            <a:pPr marL="0" indent="0">
              <a:lnSpc>
                <a:spcPct val="90000"/>
              </a:lnSpc>
              <a:buNone/>
            </a:pPr>
            <a:r>
              <a:rPr lang="en-US" sz="1200" dirty="0"/>
              <a:t>March 26, 2015</a:t>
            </a:r>
          </a:p>
          <a:p>
            <a:pPr marL="0" indent="0">
              <a:lnSpc>
                <a:spcPct val="90000"/>
              </a:lnSpc>
              <a:buNone/>
            </a:pPr>
            <a:endParaRPr lang="en-US" sz="1200" dirty="0"/>
          </a:p>
          <a:p>
            <a:pPr marL="0" indent="0">
              <a:lnSpc>
                <a:spcPct val="90000"/>
              </a:lnSpc>
              <a:buNone/>
            </a:pPr>
            <a:r>
              <a:rPr lang="en-US" sz="1200" dirty="0"/>
              <a:t>"As Saudi Arabia began pounding the rebels with airstrikes, countries from the Middle East to Pakistan were said to be prepared to commit troops for a ground assault."</a:t>
            </a:r>
            <a:br>
              <a:rPr lang="en-US" sz="1200" dirty="0"/>
            </a:br>
            <a:br>
              <a:rPr lang="en-US" sz="1200" dirty="0"/>
            </a:br>
            <a:r>
              <a:rPr lang="en-US" sz="1200" dirty="0"/>
              <a:t>"The US was providing “logistical and intelligence support” to the Saudi-led forces attacking the rebels, the White House announced. Meanwhile the Saudi-owned Al Arabiya news channel said the kingdom had lined up 150,000 soldiers in preparation for a ground offensive, with Egypt, Pakistan, Jordan and Sudan also ready to commit troops."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8">
            <a:extLst>
              <a:ext uri="{FF2B5EF4-FFF2-40B4-BE49-F238E27FC236}">
                <a16:creationId xmlns:a16="http://schemas.microsoft.com/office/drawing/2014/main" id="{E0F901BB-7A9C-4782-8C5A-6C8718133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0">
            <a:extLst>
              <a:ext uri="{FF2B5EF4-FFF2-40B4-BE49-F238E27FC236}">
                <a16:creationId xmlns:a16="http://schemas.microsoft.com/office/drawing/2014/main" id="{8613BD32-1832-419B-B375-14DAB288B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5266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5770" y="648393"/>
            <a:ext cx="3950208" cy="1495968"/>
          </a:xfrm>
        </p:spPr>
        <p:txBody>
          <a:bodyPr anchor="ctr">
            <a:normAutofit/>
          </a:bodyPr>
          <a:lstStyle/>
          <a:p>
            <a:r>
              <a:rPr lang="en-US" sz="3700"/>
              <a:t>Famine in Yemen</a:t>
            </a:r>
          </a:p>
        </p:txBody>
      </p:sp>
      <p:grpSp>
        <p:nvGrpSpPr>
          <p:cNvPr id="37" name="Group 12">
            <a:extLst>
              <a:ext uri="{FF2B5EF4-FFF2-40B4-BE49-F238E27FC236}">
                <a16:creationId xmlns:a16="http://schemas.microsoft.com/office/drawing/2014/main" id="{D9912494-7BC7-402C-9245-C3098A8FC1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732636"/>
            <a:ext cx="181579" cy="1340860"/>
            <a:chOff x="56167" y="899960"/>
            <a:chExt cx="242107" cy="1340860"/>
          </a:xfrm>
        </p:grpSpPr>
        <p:sp>
          <p:nvSpPr>
            <p:cNvPr id="38" name="Rectangle 2">
              <a:extLst>
                <a:ext uri="{FF2B5EF4-FFF2-40B4-BE49-F238E27FC236}">
                  <a16:creationId xmlns:a16="http://schemas.microsoft.com/office/drawing/2014/main" id="{BF78B339-FF07-4B0D-BA25-B728E1881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9">
              <a:extLst>
                <a:ext uri="{FF2B5EF4-FFF2-40B4-BE49-F238E27FC236}">
                  <a16:creationId xmlns:a16="http://schemas.microsoft.com/office/drawing/2014/main" id="{26CE00DF-724E-48C0-ACAE-34CB5778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
              <a:extLst>
                <a:ext uri="{FF2B5EF4-FFF2-40B4-BE49-F238E27FC236}">
                  <a16:creationId xmlns:a16="http://schemas.microsoft.com/office/drawing/2014/main" id="{DFF56495-6419-44B1-8154-F8BBB1EDF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41475C45-8C51-4757-B9ED-A2541AFFF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A15F30F9-90F8-47DB-9B43-16013C4FBB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23827C60-2B1F-428A-BC13-73BDDE639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48A4634D-2E90-4CBF-9142-EAF5AF66BF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7962AAC4-2047-491A-BE5C-50226310F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9676287D-82FA-4C17-B918-492BF072A8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E080747D-8AE0-4168-A9CA-A4DF23E70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F617FABE-A23E-4EAF-8C4F-A4DCDABD1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4A559A7A-7F66-40A3-A767-D419C5EFE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F2F13394-716E-4A1C-8B29-5F09A2A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66BE6732-EA3C-4165-8339-E1834A63F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F5F0A5BB-5C36-4791-89D8-22BA5EBD90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231C410B-044F-4762-B092-73EC5E18E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4BF7E5F7-749C-409E-BB7D-4FD21358EA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CC06F27A-EC19-4C4F-9F59-C779BBBEC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9C22C39B-7BC9-417F-A9DA-E9A66C76B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DEE3C291-61CE-4E37-8C05-0FD9CE87E6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45770" y="2838359"/>
            <a:ext cx="3950208" cy="3379561"/>
          </a:xfrm>
        </p:spPr>
        <p:txBody>
          <a:bodyPr anchor="ctr">
            <a:normAutofit/>
          </a:bodyPr>
          <a:lstStyle/>
          <a:p>
            <a:pPr marL="0" indent="0">
              <a:lnSpc>
                <a:spcPct val="90000"/>
              </a:lnSpc>
              <a:buNone/>
            </a:pPr>
            <a:r>
              <a:rPr lang="en-US" sz="1400" dirty="0"/>
              <a:t>January 2016 to December 2024</a:t>
            </a:r>
          </a:p>
          <a:p>
            <a:pPr marL="0" indent="0">
              <a:lnSpc>
                <a:spcPct val="90000"/>
              </a:lnSpc>
              <a:buNone/>
            </a:pPr>
            <a:endParaRPr lang="en-US" sz="1400" dirty="0"/>
          </a:p>
          <a:p>
            <a:pPr marL="0" indent="0">
              <a:lnSpc>
                <a:spcPct val="90000"/>
              </a:lnSpc>
              <a:buNone/>
            </a:pPr>
            <a:r>
              <a:rPr lang="en-US" sz="1400" dirty="0"/>
              <a:t>Yemen is facing an extreme famine causing many children and adults to experience high levels of malnutrition. The civil war sparked the famine with airstrikes destroying food production and distribution infrastructure and blockades deterring outside aid from flowing into the country. </a:t>
            </a:r>
            <a:br>
              <a:rPr lang="en-US" sz="1400" dirty="0"/>
            </a:br>
            <a:br>
              <a:rPr lang="en-US" sz="1400" dirty="0"/>
            </a:br>
            <a:r>
              <a:rPr lang="en-US" sz="1400" dirty="0"/>
              <a:t>It is determined that if the famine continues to spread at the same rate, the entire population of Yemen will be killed by 2024.</a:t>
            </a:r>
            <a:br>
              <a:rPr lang="en-US" sz="1400" dirty="0"/>
            </a:br>
            <a:br>
              <a:rPr lang="en-US" sz="1400" dirty="0"/>
            </a:br>
            <a:r>
              <a:rPr lang="en-US" sz="1400" dirty="0"/>
              <a:t>The inability to bring supplies into the country has increased the number of those civilians dying of starvation and cholera.</a:t>
            </a:r>
          </a:p>
        </p:txBody>
      </p:sp>
      <p:pic>
        <p:nvPicPr>
          <p:cNvPr id="4" name="Picture 3" descr="3bdad7033307ef8dc99f63da30bd481d">
            <a:extLst>
              <a:ext uri="{FF2B5EF4-FFF2-40B4-BE49-F238E27FC236}">
                <a16:creationId xmlns:a16="http://schemas.microsoft.com/office/drawing/2014/main" id="{9F9FA79F-2C87-B54C-97FA-BE50A6D0FFE8}"/>
              </a:ext>
            </a:extLst>
          </p:cNvPr>
          <p:cNvPicPr>
            <a:picLocks noChangeAspect="1"/>
          </p:cNvPicPr>
          <p:nvPr/>
        </p:nvPicPr>
        <p:blipFill rotWithShape="1">
          <a:blip r:embed="rId2"/>
          <a:srcRect l="25276" r="27987"/>
          <a:stretch/>
        </p:blipFill>
        <p:spPr>
          <a:xfrm>
            <a:off x="4814316" y="576072"/>
            <a:ext cx="3881628" cy="5522976"/>
          </a:xfrm>
          <a:prstGeom prst="rect">
            <a:avLst/>
          </a:prstGeom>
        </p:spPr>
      </p:pic>
      <p:sp>
        <p:nvSpPr>
          <p:cNvPr id="35" name="Rectangle 34">
            <a:extLst>
              <a:ext uri="{FF2B5EF4-FFF2-40B4-BE49-F238E27FC236}">
                <a16:creationId xmlns:a16="http://schemas.microsoft.com/office/drawing/2014/main" id="{4E6624E0-4F60-48BC-A7A3-E9E39558C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t>Netherlands Ends Arms Exports to Saudi Arabia</a:t>
            </a:r>
          </a:p>
        </p:txBody>
      </p:sp>
      <p:sp>
        <p:nvSpPr>
          <p:cNvPr id="20"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5992eccc9b6e5e4d5e07761a4a0a4ac">
            <a:extLst>
              <a:ext uri="{FF2B5EF4-FFF2-40B4-BE49-F238E27FC236}">
                <a16:creationId xmlns:a16="http://schemas.microsoft.com/office/drawing/2014/main" id="{DDC9D5C8-5215-964E-B807-BCC5BEED13E4}"/>
              </a:ext>
            </a:extLst>
          </p:cNvPr>
          <p:cNvPicPr>
            <a:picLocks noChangeAspect="1"/>
          </p:cNvPicPr>
          <p:nvPr/>
        </p:nvPicPr>
        <p:blipFill rotWithShape="1">
          <a:blip r:embed="rId2"/>
          <a:srcRect l="18164" r="8325" b="3"/>
          <a:stretch/>
        </p:blipFill>
        <p:spPr>
          <a:xfrm>
            <a:off x="681228" y="2478024"/>
            <a:ext cx="4507391" cy="3694176"/>
          </a:xfrm>
          <a:prstGeom prst="rect">
            <a:avLst/>
          </a:prstGeom>
        </p:spPr>
      </p:pic>
      <p:sp>
        <p:nvSpPr>
          <p:cNvPr id="3" name="Content Placeholder 2"/>
          <p:cNvSpPr>
            <a:spLocks noGrp="1"/>
          </p:cNvSpPr>
          <p:nvPr>
            <p:ph idx="1"/>
          </p:nvPr>
        </p:nvSpPr>
        <p:spPr>
          <a:xfrm>
            <a:off x="5558589" y="2478024"/>
            <a:ext cx="2904183" cy="3694176"/>
          </a:xfrm>
        </p:spPr>
        <p:txBody>
          <a:bodyPr anchor="ctr">
            <a:normAutofit/>
          </a:bodyPr>
          <a:lstStyle/>
          <a:p>
            <a:pPr marL="0" indent="0">
              <a:buNone/>
            </a:pPr>
            <a:r>
              <a:rPr lang="en-US" dirty="0"/>
              <a:t>March 15, 2016</a:t>
            </a:r>
          </a:p>
          <a:p>
            <a:pPr marL="0" indent="0">
              <a:buNone/>
            </a:pPr>
            <a:endParaRPr lang="en-US" dirty="0"/>
          </a:p>
          <a:p>
            <a:pPr marL="0" indent="0">
              <a:buNone/>
            </a:pPr>
            <a:r>
              <a:rPr lang="en-US" dirty="0"/>
              <a:t>The Netherlands will no longer export weapons to Saudi Arabia. The bill follows through on an earlier EU decision which encouraged countries to stop selling weapons to Saudi Arabia.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t>Yemen Country Profile</a:t>
            </a:r>
          </a:p>
        </p:txBody>
      </p:sp>
      <p:sp>
        <p:nvSpPr>
          <p:cNvPr id="3" name="Content Placeholder 2"/>
          <p:cNvSpPr>
            <a:spLocks noGrp="1"/>
          </p:cNvSpPr>
          <p:nvPr>
            <p:ph idx="1"/>
          </p:nvPr>
        </p:nvSpPr>
        <p:spPr>
          <a:xfrm>
            <a:off x="486698" y="2438400"/>
            <a:ext cx="2629120" cy="3785419"/>
          </a:xfrm>
        </p:spPr>
        <p:txBody>
          <a:bodyPr>
            <a:normAutofit/>
          </a:bodyPr>
          <a:lstStyle/>
          <a:p>
            <a:pPr marL="0" indent="0">
              <a:buNone/>
            </a:pPr>
            <a:r>
              <a:rPr lang="en-US" sz="1700"/>
              <a:t>•  1839: South Yemen under British rule.</a:t>
            </a:r>
            <a:br>
              <a:rPr lang="en-US" sz="1700"/>
            </a:br>
            <a:br>
              <a:rPr lang="en-US" sz="1700"/>
            </a:br>
            <a:r>
              <a:rPr lang="en-US" sz="1700"/>
              <a:t>•  1969: Gained independence from Britain.</a:t>
            </a:r>
            <a:br>
              <a:rPr lang="en-US" sz="1700"/>
            </a:br>
            <a:br>
              <a:rPr lang="en-US" sz="1700"/>
            </a:br>
            <a:r>
              <a:rPr lang="en-US" sz="1700"/>
              <a:t>•  1990: North Yemen and South Yemen united as Ali Abdullah Saleh took power.</a:t>
            </a:r>
            <a:br>
              <a:rPr lang="en-US" sz="1700"/>
            </a:br>
            <a:br>
              <a:rPr lang="en-US" sz="1700"/>
            </a:br>
            <a:r>
              <a:rPr lang="en-US" sz="1700"/>
              <a:t>•  2012: Abdrabbuh Mansour Hadi named president after Saleh stepped down.</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09d38ad1de37dde5bc44747117b282d5">
            <a:extLst>
              <a:ext uri="{FF2B5EF4-FFF2-40B4-BE49-F238E27FC236}">
                <a16:creationId xmlns:a16="http://schemas.microsoft.com/office/drawing/2014/main" id="{AA689F17-4583-6C46-9508-EDF038B10781}"/>
              </a:ext>
            </a:extLst>
          </p:cNvPr>
          <p:cNvPicPr>
            <a:picLocks noChangeAspect="1"/>
          </p:cNvPicPr>
          <p:nvPr/>
        </p:nvPicPr>
        <p:blipFill>
          <a:blip r:embed="rId2"/>
          <a:stretch>
            <a:fillRect/>
          </a:stretch>
        </p:blipFill>
        <p:spPr>
          <a:xfrm>
            <a:off x="4054396" y="1836017"/>
            <a:ext cx="4514498" cy="3182720"/>
          </a:xfrm>
          <a:prstGeom prst="rect">
            <a:avLst/>
          </a:prstGeom>
          <a:effectLst/>
        </p:spPr>
      </p:pic>
    </p:spTree>
    <p:extLst>
      <p:ext uri="{BB962C8B-B14F-4D97-AF65-F5344CB8AC3E}">
        <p14:creationId xmlns:p14="http://schemas.microsoft.com/office/powerpoint/2010/main" val="974908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45321d81f2c594efa2fa3eba4e94690e">
            <a:extLst>
              <a:ext uri="{FF2B5EF4-FFF2-40B4-BE49-F238E27FC236}">
                <a16:creationId xmlns:a16="http://schemas.microsoft.com/office/drawing/2014/main" id="{8377CCEA-C19A-C049-96CE-FF0D90122F0A}"/>
              </a:ext>
            </a:extLst>
          </p:cNvPr>
          <p:cNvPicPr>
            <a:picLocks noChangeAspect="1"/>
          </p:cNvPicPr>
          <p:nvPr/>
        </p:nvPicPr>
        <p:blipFill rotWithShape="1">
          <a:blip r:embed="rId2"/>
          <a:srcRect r="184" b="-2"/>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a:solidFill>
                  <a:schemeClr val="bg1"/>
                </a:solidFill>
              </a:rPr>
              <a:t>Cholera Outbreak in Yemen</a:t>
            </a:r>
          </a:p>
        </p:txBody>
      </p:sp>
      <p:sp>
        <p:nvSpPr>
          <p:cNvPr id="3" name="Content Placeholder 2"/>
          <p:cNvSpPr>
            <a:spLocks noGrp="1"/>
          </p:cNvSpPr>
          <p:nvPr>
            <p:ph idx="1"/>
          </p:nvPr>
        </p:nvSpPr>
        <p:spPr>
          <a:xfrm>
            <a:off x="425196" y="4956314"/>
            <a:ext cx="8293608" cy="1306417"/>
          </a:xfrm>
        </p:spPr>
        <p:txBody>
          <a:bodyPr>
            <a:normAutofit/>
          </a:bodyPr>
          <a:lstStyle/>
          <a:p>
            <a:pPr marL="0" indent="0">
              <a:buNone/>
            </a:pPr>
            <a:r>
              <a:rPr lang="en-US" sz="1400" dirty="0"/>
              <a:t>September 2016 to September 2024</a:t>
            </a:r>
          </a:p>
          <a:p>
            <a:pPr marL="0" indent="0">
              <a:buNone/>
            </a:pPr>
            <a:r>
              <a:rPr lang="en-US" sz="1400" dirty="0"/>
              <a:t>The Yemen civil war sparked a cholera outbreak in late-September 2016. The Yemeni population already faced high malnutrition rates and sub-optimal water and sanitation infrastructure. These structural weaknesses further limited local management of the outbreak. Often, the outbreak is separated into two waves with a downward trend from October 2016 - April 26, 2017 and a reversal starting on April 27, 2017.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c7d0926593d3fb8ad7c4330c338c381">
            <a:extLst>
              <a:ext uri="{FF2B5EF4-FFF2-40B4-BE49-F238E27FC236}">
                <a16:creationId xmlns:a16="http://schemas.microsoft.com/office/drawing/2014/main" id="{59556226-64BA-2149-80EC-DA373768884C}"/>
              </a:ext>
            </a:extLst>
          </p:cNvPr>
          <p:cNvPicPr>
            <a:picLocks noChangeAspect="1"/>
          </p:cNvPicPr>
          <p:nvPr/>
        </p:nvPicPr>
        <p:blipFill>
          <a:blip r:embed="rId2"/>
          <a:stretch>
            <a:fillRect/>
          </a:stretch>
        </p:blipFill>
        <p:spPr>
          <a:xfrm>
            <a:off x="482600" y="2466023"/>
            <a:ext cx="3971037" cy="1925952"/>
          </a:xfrm>
          <a:prstGeom prst="rect">
            <a:avLst/>
          </a:prstGeom>
        </p:spPr>
      </p:pic>
      <p:cxnSp>
        <p:nvCxnSpPr>
          <p:cNvPr id="12"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descr="99da53607041ab937065a025fb428181"/>
          <p:cNvPicPr>
            <a:picLocks noChangeAspect="1"/>
          </p:cNvPicPr>
          <p:nvPr/>
        </p:nvPicPr>
        <p:blipFill>
          <a:blip r:embed="rId3"/>
          <a:stretch>
            <a:fillRect/>
          </a:stretch>
        </p:blipFill>
        <p:spPr>
          <a:xfrm>
            <a:off x="4690362" y="1939861"/>
            <a:ext cx="3971037" cy="297827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7196a921dd55f0c876b61e9bb1651e19">
            <a:extLst>
              <a:ext uri="{FF2B5EF4-FFF2-40B4-BE49-F238E27FC236}">
                <a16:creationId xmlns:a16="http://schemas.microsoft.com/office/drawing/2014/main" id="{C269030B-F231-4543-A00F-3D28D1B287B7}"/>
              </a:ext>
            </a:extLst>
          </p:cNvPr>
          <p:cNvPicPr>
            <a:picLocks noChangeAspect="1"/>
          </p:cNvPicPr>
          <p:nvPr/>
        </p:nvPicPr>
        <p:blipFill rotWithShape="1">
          <a:blip r:embed="rId2"/>
          <a:srcRect t="9014" b="17817"/>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a:solidFill>
                  <a:schemeClr val="bg1"/>
                </a:solidFill>
              </a:rPr>
              <a:t>EU Contributes $13.5 Million to UN</a:t>
            </a:r>
          </a:p>
        </p:txBody>
      </p:sp>
      <p:sp>
        <p:nvSpPr>
          <p:cNvPr id="3" name="Content Placeholder 2"/>
          <p:cNvSpPr>
            <a:spLocks noGrp="1"/>
          </p:cNvSpPr>
          <p:nvPr>
            <p:ph idx="1"/>
          </p:nvPr>
        </p:nvSpPr>
        <p:spPr>
          <a:xfrm>
            <a:off x="425196" y="4956314"/>
            <a:ext cx="8293608" cy="1306417"/>
          </a:xfrm>
        </p:spPr>
        <p:txBody>
          <a:bodyPr>
            <a:normAutofit lnSpcReduction="10000"/>
          </a:bodyPr>
          <a:lstStyle/>
          <a:p>
            <a:pPr marL="0" indent="0">
              <a:buNone/>
            </a:pPr>
            <a:r>
              <a:rPr lang="en-US" sz="1500" dirty="0"/>
              <a:t>January 11, 2017</a:t>
            </a:r>
          </a:p>
          <a:p>
            <a:pPr marL="0" indent="0">
              <a:buNone/>
            </a:pPr>
            <a:endParaRPr lang="en-US" sz="1500" dirty="0"/>
          </a:p>
          <a:p>
            <a:pPr marL="0" indent="0">
              <a:buNone/>
            </a:pPr>
            <a:r>
              <a:rPr lang="en-US" sz="1500" dirty="0"/>
              <a:t>The EU contributed approx. $13.5 millions to the Food and Agriculture Organization of the United Nations. The money will provide immediate agricultural support to more than 150,000 people and support research on the food security crisis.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8d975d2f08e7aad5de803ed597f52a75">
            <a:extLst>
              <a:ext uri="{FF2B5EF4-FFF2-40B4-BE49-F238E27FC236}">
                <a16:creationId xmlns:a16="http://schemas.microsoft.com/office/drawing/2014/main" id="{6DDBC0B4-394C-7746-9079-13A4A2871EA8}"/>
              </a:ext>
            </a:extLst>
          </p:cNvPr>
          <p:cNvPicPr>
            <a:picLocks noChangeAspect="1"/>
          </p:cNvPicPr>
          <p:nvPr/>
        </p:nvPicPr>
        <p:blipFill rotWithShape="1">
          <a:blip r:embed="rId2"/>
          <a:srcRect t="5492" b="7681"/>
          <a:stretch/>
        </p:blipFill>
        <p:spPr>
          <a:xfrm>
            <a:off x="20" y="10"/>
            <a:ext cx="9143980" cy="4465973"/>
          </a:xfrm>
          <a:prstGeom prst="rect">
            <a:avLst/>
          </a:prstGeom>
        </p:spPr>
      </p:pic>
      <p:sp>
        <p:nvSpPr>
          <p:cNvPr id="18"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a:solidFill>
                  <a:schemeClr val="bg1"/>
                </a:solidFill>
              </a:rPr>
              <a:t>Houthis Attack UAE Military Ship</a:t>
            </a:r>
          </a:p>
        </p:txBody>
      </p:sp>
      <p:sp>
        <p:nvSpPr>
          <p:cNvPr id="3" name="Content Placeholder 2"/>
          <p:cNvSpPr>
            <a:spLocks noGrp="1"/>
          </p:cNvSpPr>
          <p:nvPr>
            <p:ph idx="1"/>
          </p:nvPr>
        </p:nvSpPr>
        <p:spPr>
          <a:xfrm>
            <a:off x="425196" y="4956314"/>
            <a:ext cx="8293608" cy="1306417"/>
          </a:xfrm>
        </p:spPr>
        <p:txBody>
          <a:bodyPr>
            <a:normAutofit/>
          </a:bodyPr>
          <a:lstStyle/>
          <a:p>
            <a:pPr marL="0" indent="0">
              <a:buNone/>
            </a:pPr>
            <a:r>
              <a:rPr lang="en-US" sz="1500" dirty="0"/>
              <a:t>July 29, 2017</a:t>
            </a:r>
          </a:p>
          <a:p>
            <a:pPr marL="0" indent="0">
              <a:buNone/>
            </a:pPr>
            <a:endParaRPr lang="en-US" sz="1500" dirty="0"/>
          </a:p>
          <a:p>
            <a:pPr marL="0" indent="0">
              <a:buNone/>
            </a:pPr>
            <a:r>
              <a:rPr lang="en-US" sz="1500" dirty="0"/>
              <a:t>The Houthis attacked an Emirati military ship.  The ship was carrying military equipment to the Mocha port in Yemen.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92bf2fcac166004f431e7ebbb3bc8d">
            <a:extLst>
              <a:ext uri="{FF2B5EF4-FFF2-40B4-BE49-F238E27FC236}">
                <a16:creationId xmlns:a16="http://schemas.microsoft.com/office/drawing/2014/main" id="{B20E4D25-C5AD-8B40-9442-70E1E44CA02C}"/>
              </a:ext>
            </a:extLst>
          </p:cNvPr>
          <p:cNvPicPr>
            <a:picLocks noChangeAspect="1"/>
          </p:cNvPicPr>
          <p:nvPr/>
        </p:nvPicPr>
        <p:blipFill rotWithShape="1">
          <a:blip r:embed="rId2"/>
          <a:srcRect l="2571" r="8428" b="-1"/>
          <a:stretch/>
        </p:blipFill>
        <p:spPr>
          <a:xfrm>
            <a:off x="20" y="10"/>
            <a:ext cx="9143979" cy="6857990"/>
          </a:xfrm>
          <a:prstGeom prst="rect">
            <a:avLst/>
          </a:prstGeom>
        </p:spPr>
      </p:pic>
      <p:sp>
        <p:nvSpPr>
          <p:cNvPr id="11" name="Rectangle 10">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8848"/>
            <a:ext cx="2708910" cy="1536192"/>
          </a:xfrm>
        </p:spPr>
        <p:txBody>
          <a:bodyPr>
            <a:normAutofit/>
          </a:bodyPr>
          <a:lstStyle/>
          <a:p>
            <a:r>
              <a:rPr lang="en-US" sz="2600"/>
              <a:t>World Bank and FAO Launch $36 Million Aid Project</a:t>
            </a:r>
          </a:p>
        </p:txBody>
      </p:sp>
      <p:sp>
        <p:nvSpPr>
          <p:cNvPr id="13" name="Rectangle 12">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8848"/>
            <a:ext cx="4545767" cy="1536192"/>
          </a:xfrm>
        </p:spPr>
        <p:txBody>
          <a:bodyPr anchor="ctr">
            <a:normAutofit fontScale="92500" lnSpcReduction="10000"/>
          </a:bodyPr>
          <a:lstStyle/>
          <a:p>
            <a:pPr marL="0" indent="0">
              <a:lnSpc>
                <a:spcPct val="90000"/>
              </a:lnSpc>
              <a:buNone/>
            </a:pPr>
            <a:r>
              <a:rPr dirty="0"/>
              <a:t>Oct</a:t>
            </a:r>
            <a:r>
              <a:rPr lang="en-US" dirty="0"/>
              <a:t>ober </a:t>
            </a:r>
            <a:r>
              <a:rPr dirty="0"/>
              <a:t>3, 2017</a:t>
            </a:r>
            <a:endParaRPr lang="en-US" dirty="0"/>
          </a:p>
          <a:p>
            <a:pPr marL="0" indent="0">
              <a:lnSpc>
                <a:spcPct val="90000"/>
              </a:lnSpc>
              <a:buNone/>
            </a:pPr>
            <a:endParaRPr lang="en-US" dirty="0"/>
          </a:p>
          <a:p>
            <a:pPr marL="0" indent="0">
              <a:lnSpc>
                <a:spcPct val="90000"/>
              </a:lnSpc>
              <a:buNone/>
            </a:pPr>
            <a:r>
              <a:rPr dirty="0"/>
              <a:t>The World Bank and FAO launched a $36 million joint partnership with the purpose to serve approx. 630,000 people over a 3-year period. The project will focus on food-insecure individuals and increasing agricultural resilience. </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p:spPr>
        <p:txBody>
          <a:bodyPr>
            <a:normAutofit/>
          </a:bodyPr>
          <a:lstStyle/>
          <a:p>
            <a:r>
              <a:rPr lang="en-US" sz="3500">
                <a:solidFill>
                  <a:srgbClr val="FFFFFF"/>
                </a:solidFill>
              </a:rPr>
              <a:t>First Global Declaration to End Cholera</a:t>
            </a:r>
          </a:p>
        </p:txBody>
      </p:sp>
      <p:sp>
        <p:nvSpPr>
          <p:cNvPr id="3" name="Content Placeholder 2"/>
          <p:cNvSpPr>
            <a:spLocks noGrp="1"/>
          </p:cNvSpPr>
          <p:nvPr>
            <p:ph idx="1"/>
          </p:nvPr>
        </p:nvSpPr>
        <p:spPr>
          <a:xfrm>
            <a:off x="1025718" y="2490436"/>
            <a:ext cx="7281746" cy="3567173"/>
          </a:xfrm>
        </p:spPr>
        <p:txBody>
          <a:bodyPr anchor="ctr">
            <a:normAutofit/>
          </a:bodyPr>
          <a:lstStyle/>
          <a:p>
            <a:pPr marL="0" indent="0">
              <a:buNone/>
            </a:pPr>
            <a:r>
              <a:rPr lang="en-US" sz="2100" dirty="0"/>
              <a:t>October 4, 2017</a:t>
            </a:r>
          </a:p>
          <a:p>
            <a:pPr marL="0" indent="0">
              <a:buNone/>
            </a:pPr>
            <a:endParaRPr lang="en-US" sz="2100" dirty="0"/>
          </a:p>
          <a:p>
            <a:pPr marL="0" indent="0">
              <a:buNone/>
            </a:pPr>
            <a:r>
              <a:rPr lang="en-US" sz="2100" dirty="0"/>
              <a:t>The Global Task Force on Cholera Control (GTFCC) released its Declaration to Ending Cholera on 10/4/2017. This came after the completion of a related conference, hosted by the </a:t>
            </a:r>
            <a:r>
              <a:rPr lang="en-US" sz="2100" dirty="0" err="1"/>
              <a:t>Merieux</a:t>
            </a:r>
            <a:r>
              <a:rPr lang="en-US" sz="2100" dirty="0"/>
              <a:t> Foundation, held in </a:t>
            </a:r>
            <a:r>
              <a:rPr lang="en-US" sz="2100" dirty="0" err="1"/>
              <a:t>Annecry</a:t>
            </a:r>
            <a:r>
              <a:rPr lang="en-US" sz="2100" dirty="0"/>
              <a:t>, France. The declaration specifically references the Yemen cholera outbreak saying, "We avow that cholera outbreaks like the one in Yemen should not happen again,...". The GTFCC represents more than 50 organizations and countries with 35 members endorsing the declaration.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292F7E-869E-47EE-864B-31158A8092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355717D4-33C9-419C-8D9C-17C7079673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1714" cy="6862380"/>
          </a:xfrm>
          <a:prstGeom prst="rect">
            <a:avLst/>
          </a:prstGeom>
        </p:spPr>
      </p:pic>
      <p:sp>
        <p:nvSpPr>
          <p:cNvPr id="15" name="Rectangle 14">
            <a:extLst>
              <a:ext uri="{FF2B5EF4-FFF2-40B4-BE49-F238E27FC236}">
                <a16:creationId xmlns:a16="http://schemas.microsoft.com/office/drawing/2014/main" id="{DE152F22-1707-453C-8C48-6B5CDD242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0F3EC41-E060-4D79-8F5B-1DD6A3A9D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508" y="0"/>
            <a:ext cx="8359485"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p:cNvSpPr>
            <a:spLocks noGrp="1"/>
          </p:cNvSpPr>
          <p:nvPr>
            <p:ph type="title"/>
          </p:nvPr>
        </p:nvSpPr>
        <p:spPr>
          <a:xfrm>
            <a:off x="893973" y="171467"/>
            <a:ext cx="7351391" cy="1114627"/>
          </a:xfrm>
        </p:spPr>
        <p:txBody>
          <a:bodyPr anchor="b">
            <a:normAutofit/>
          </a:bodyPr>
          <a:lstStyle/>
          <a:p>
            <a:pPr>
              <a:lnSpc>
                <a:spcPct val="90000"/>
              </a:lnSpc>
            </a:pPr>
            <a:r>
              <a:rPr lang="en-US" sz="3600"/>
              <a:t>Houthis and Opposition Uses Child Soldiers</a:t>
            </a:r>
          </a:p>
        </p:txBody>
      </p:sp>
      <p:sp>
        <p:nvSpPr>
          <p:cNvPr id="3" name="Content Placeholder 2"/>
          <p:cNvSpPr>
            <a:spLocks noGrp="1"/>
          </p:cNvSpPr>
          <p:nvPr>
            <p:ph idx="1"/>
          </p:nvPr>
        </p:nvSpPr>
        <p:spPr>
          <a:xfrm>
            <a:off x="893974" y="1439522"/>
            <a:ext cx="7351391" cy="1338081"/>
          </a:xfrm>
        </p:spPr>
        <p:txBody>
          <a:bodyPr anchor="t">
            <a:normAutofit/>
          </a:bodyPr>
          <a:lstStyle/>
          <a:p>
            <a:pPr marL="0" indent="0" algn="ctr">
              <a:buNone/>
            </a:pPr>
            <a:r>
              <a:rPr dirty="0"/>
              <a:t>Dec</a:t>
            </a:r>
            <a:r>
              <a:rPr lang="en-US" dirty="0"/>
              <a:t>ember</a:t>
            </a:r>
            <a:r>
              <a:rPr dirty="0"/>
              <a:t> 2017</a:t>
            </a:r>
            <a:endParaRPr lang="en-US" dirty="0"/>
          </a:p>
          <a:p>
            <a:pPr marL="0" indent="0" algn="ctr">
              <a:buNone/>
            </a:pPr>
            <a:r>
              <a:rPr dirty="0"/>
              <a:t>The UN confirmed in a report that out of 842 cases of child soldier recruitment in Yemen, the Houthis recruited approximately two-thirds of them.  </a:t>
            </a:r>
            <a:endParaRPr lang="en-US" dirty="0"/>
          </a:p>
        </p:txBody>
      </p:sp>
      <p:pic>
        <p:nvPicPr>
          <p:cNvPr id="4" name="Picture 3" descr="f1cfebff4355e80941a825e8400772b7">
            <a:extLst>
              <a:ext uri="{FF2B5EF4-FFF2-40B4-BE49-F238E27FC236}">
                <a16:creationId xmlns:a16="http://schemas.microsoft.com/office/drawing/2014/main" id="{E7A8F16E-EE93-ED41-A2B5-65E3131E0C86}"/>
              </a:ext>
            </a:extLst>
          </p:cNvPr>
          <p:cNvPicPr>
            <a:picLocks noChangeAspect="1"/>
          </p:cNvPicPr>
          <p:nvPr/>
        </p:nvPicPr>
        <p:blipFill rotWithShape="1">
          <a:blip r:embed="rId3"/>
          <a:srcRect t="3133" r="2" b="618"/>
          <a:stretch/>
        </p:blipFill>
        <p:spPr>
          <a:xfrm>
            <a:off x="551913" y="2957664"/>
            <a:ext cx="8060676" cy="372402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292F7E-869E-47EE-864B-31158A8092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355717D4-33C9-419C-8D9C-17C7079673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1714" cy="6862380"/>
          </a:xfrm>
          <a:prstGeom prst="rect">
            <a:avLst/>
          </a:prstGeom>
        </p:spPr>
      </p:pic>
      <p:sp>
        <p:nvSpPr>
          <p:cNvPr id="15" name="Rectangle 14">
            <a:extLst>
              <a:ext uri="{FF2B5EF4-FFF2-40B4-BE49-F238E27FC236}">
                <a16:creationId xmlns:a16="http://schemas.microsoft.com/office/drawing/2014/main" id="{DE152F22-1707-453C-8C48-6B5CDD242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0F3EC41-E060-4D79-8F5B-1DD6A3A9D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508" y="0"/>
            <a:ext cx="8359485"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p:cNvSpPr>
            <a:spLocks noGrp="1"/>
          </p:cNvSpPr>
          <p:nvPr>
            <p:ph type="title"/>
          </p:nvPr>
        </p:nvSpPr>
        <p:spPr>
          <a:xfrm>
            <a:off x="893973" y="171467"/>
            <a:ext cx="7351391" cy="1114627"/>
          </a:xfrm>
        </p:spPr>
        <p:txBody>
          <a:bodyPr anchor="b">
            <a:normAutofit/>
          </a:bodyPr>
          <a:lstStyle/>
          <a:p>
            <a:r>
              <a:rPr lang="en-US" sz="4200"/>
              <a:t>Former President Saleh Killed</a:t>
            </a:r>
          </a:p>
        </p:txBody>
      </p:sp>
      <p:sp>
        <p:nvSpPr>
          <p:cNvPr id="3" name="Content Placeholder 2"/>
          <p:cNvSpPr>
            <a:spLocks noGrp="1"/>
          </p:cNvSpPr>
          <p:nvPr>
            <p:ph idx="1"/>
          </p:nvPr>
        </p:nvSpPr>
        <p:spPr>
          <a:xfrm>
            <a:off x="893974" y="1439522"/>
            <a:ext cx="7351391" cy="1338081"/>
          </a:xfrm>
        </p:spPr>
        <p:txBody>
          <a:bodyPr anchor="t">
            <a:normAutofit fontScale="92500" lnSpcReduction="10000"/>
          </a:bodyPr>
          <a:lstStyle/>
          <a:p>
            <a:pPr marL="0" indent="0" algn="ctr">
              <a:lnSpc>
                <a:spcPct val="90000"/>
              </a:lnSpc>
              <a:buNone/>
            </a:pPr>
            <a:r>
              <a:rPr lang="en-US" sz="1400" dirty="0"/>
              <a:t>December 4, 2017</a:t>
            </a:r>
          </a:p>
          <a:p>
            <a:pPr marL="0" indent="0" algn="ctr">
              <a:lnSpc>
                <a:spcPct val="90000"/>
              </a:lnSpc>
              <a:buNone/>
            </a:pPr>
            <a:endParaRPr lang="en-US" sz="1400" dirty="0"/>
          </a:p>
          <a:p>
            <a:pPr marL="0" indent="0" algn="ctr">
              <a:lnSpc>
                <a:spcPct val="90000"/>
              </a:lnSpc>
              <a:buNone/>
            </a:pPr>
            <a:r>
              <a:rPr lang="en-US" sz="1400" dirty="0"/>
              <a:t>Houthis killed Ali Abdullah Saleh, Yemen's ousted former president. Both the Houthis and the Yemeni government confirmed this killing. </a:t>
            </a:r>
            <a:br>
              <a:rPr lang="en-US" sz="1400" dirty="0"/>
            </a:br>
            <a:br>
              <a:rPr lang="en-US" sz="1400" dirty="0"/>
            </a:br>
            <a:r>
              <a:rPr lang="en-US" sz="1400" dirty="0"/>
              <a:t>According to Al Jazeera, " Saleh was killed by the rebels in a rocket-propelled grenade and shooting attack on his car at a checkpoint outside Sanaa."</a:t>
            </a:r>
          </a:p>
        </p:txBody>
      </p:sp>
      <p:pic>
        <p:nvPicPr>
          <p:cNvPr id="4" name="Picture 3" descr="da537e7004dbaa5391fddcdb8cd00a41">
            <a:extLst>
              <a:ext uri="{FF2B5EF4-FFF2-40B4-BE49-F238E27FC236}">
                <a16:creationId xmlns:a16="http://schemas.microsoft.com/office/drawing/2014/main" id="{C0E8ED6A-BA73-D44A-8325-00C2555150A1}"/>
              </a:ext>
            </a:extLst>
          </p:cNvPr>
          <p:cNvPicPr>
            <a:picLocks noChangeAspect="1"/>
          </p:cNvPicPr>
          <p:nvPr/>
        </p:nvPicPr>
        <p:blipFill rotWithShape="1">
          <a:blip r:embed="rId3"/>
          <a:srcRect t="5245" r="2" b="12623"/>
          <a:stretch/>
        </p:blipFill>
        <p:spPr>
          <a:xfrm>
            <a:off x="551913" y="2957664"/>
            <a:ext cx="8060676" cy="372402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338328"/>
            <a:ext cx="2763774" cy="1608328"/>
          </a:xfrm>
        </p:spPr>
        <p:txBody>
          <a:bodyPr>
            <a:normAutofit/>
          </a:bodyPr>
          <a:lstStyle/>
          <a:p>
            <a:r>
              <a:rPr lang="en-US" sz="3100"/>
              <a:t>FAO Conducts 3-Year Plan of Action</a:t>
            </a:r>
          </a:p>
        </p:txBody>
      </p:sp>
      <p:sp>
        <p:nvSpPr>
          <p:cNvPr id="3" name="Content Placeholder 2"/>
          <p:cNvSpPr>
            <a:spLocks noGrp="1"/>
          </p:cNvSpPr>
          <p:nvPr>
            <p:ph idx="1"/>
          </p:nvPr>
        </p:nvSpPr>
        <p:spPr>
          <a:xfrm>
            <a:off x="3648075" y="338328"/>
            <a:ext cx="5006720" cy="1605083"/>
          </a:xfrm>
        </p:spPr>
        <p:txBody>
          <a:bodyPr anchor="ctr">
            <a:normAutofit fontScale="92500" lnSpcReduction="10000"/>
          </a:bodyPr>
          <a:lstStyle/>
          <a:p>
            <a:pPr marL="0" indent="0" algn="ctr">
              <a:lnSpc>
                <a:spcPct val="90000"/>
              </a:lnSpc>
              <a:buNone/>
            </a:pPr>
            <a:r>
              <a:rPr lang="en-US" sz="1700" dirty="0"/>
              <a:t>April 2018 to Dec 31, 2020</a:t>
            </a:r>
          </a:p>
          <a:p>
            <a:pPr marL="0" indent="0">
              <a:lnSpc>
                <a:spcPct val="90000"/>
              </a:lnSpc>
              <a:buNone/>
            </a:pPr>
            <a:endParaRPr lang="en-US" sz="1700" dirty="0"/>
          </a:p>
          <a:p>
            <a:pPr marL="0" indent="0">
              <a:lnSpc>
                <a:spcPct val="90000"/>
              </a:lnSpc>
              <a:buNone/>
            </a:pPr>
            <a:r>
              <a:rPr lang="en-US" sz="1700" dirty="0"/>
              <a:t>FAO (Food and Agriculture Organization) released its long-term strategic plan which addressed food insecurity, nutrition, agricultural livelihoods. It is a dynamic document meant to guide the FAO's efforts in the region from 2018 to 2020. </a:t>
            </a:r>
          </a:p>
        </p:txBody>
      </p:sp>
      <p:sp>
        <p:nvSpPr>
          <p:cNvPr id="10" name="Rectangle 9">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11010"/>
            <a:ext cx="9144001"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73" y="2423160"/>
            <a:ext cx="4210176"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8bcc2d4c5e2f33d224c9b98cd6817404">
            <a:extLst>
              <a:ext uri="{FF2B5EF4-FFF2-40B4-BE49-F238E27FC236}">
                <a16:creationId xmlns:a16="http://schemas.microsoft.com/office/drawing/2014/main" id="{3A09CD27-88B3-B943-9B13-276A857B4F4A}"/>
              </a:ext>
            </a:extLst>
          </p:cNvPr>
          <p:cNvPicPr>
            <a:picLocks noChangeAspect="1"/>
          </p:cNvPicPr>
          <p:nvPr/>
        </p:nvPicPr>
        <p:blipFill>
          <a:blip r:embed="rId2"/>
          <a:stretch>
            <a:fillRect/>
          </a:stretch>
        </p:blipFill>
        <p:spPr>
          <a:xfrm>
            <a:off x="1210576" y="2742397"/>
            <a:ext cx="2271369" cy="3291840"/>
          </a:xfrm>
          <a:prstGeom prst="rect">
            <a:avLst/>
          </a:prstGeom>
        </p:spPr>
      </p:pic>
      <p:sp>
        <p:nvSpPr>
          <p:cNvPr id="14"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061" y="2423160"/>
            <a:ext cx="4210177"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336c617daf09a4ae271ea227124c062">
            <a:extLst>
              <a:ext uri="{FF2B5EF4-FFF2-40B4-BE49-F238E27FC236}">
                <a16:creationId xmlns:a16="http://schemas.microsoft.com/office/drawing/2014/main" id="{E93361E7-7B1D-F44F-BA8A-933A89DACD2D}"/>
              </a:ext>
            </a:extLst>
          </p:cNvPr>
          <p:cNvPicPr>
            <a:picLocks noChangeAspect="1"/>
          </p:cNvPicPr>
          <p:nvPr/>
        </p:nvPicPr>
        <p:blipFill>
          <a:blip r:embed="rId3"/>
          <a:stretch>
            <a:fillRect/>
          </a:stretch>
        </p:blipFill>
        <p:spPr>
          <a:xfrm>
            <a:off x="5263533" y="2742397"/>
            <a:ext cx="3068411" cy="329184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7" y="629266"/>
            <a:ext cx="2704179" cy="1676603"/>
          </a:xfrm>
        </p:spPr>
        <p:txBody>
          <a:bodyPr>
            <a:normAutofit/>
          </a:bodyPr>
          <a:lstStyle/>
          <a:p>
            <a:pPr>
              <a:lnSpc>
                <a:spcPct val="90000"/>
              </a:lnSpc>
            </a:pPr>
            <a:r>
              <a:rPr lang="en-US" sz="2700"/>
              <a:t>Yemeni Government Officials Torture Migrants</a:t>
            </a:r>
          </a:p>
        </p:txBody>
      </p:sp>
      <p:sp>
        <p:nvSpPr>
          <p:cNvPr id="3" name="Content Placeholder 2"/>
          <p:cNvSpPr>
            <a:spLocks noGrp="1"/>
          </p:cNvSpPr>
          <p:nvPr>
            <p:ph idx="1"/>
          </p:nvPr>
        </p:nvSpPr>
        <p:spPr>
          <a:xfrm>
            <a:off x="486698" y="2438401"/>
            <a:ext cx="2704178" cy="3779520"/>
          </a:xfrm>
        </p:spPr>
        <p:txBody>
          <a:bodyPr>
            <a:normAutofit/>
          </a:bodyPr>
          <a:lstStyle/>
          <a:p>
            <a:pPr marL="0" indent="0">
              <a:lnSpc>
                <a:spcPct val="90000"/>
              </a:lnSpc>
              <a:buNone/>
            </a:pPr>
            <a:r>
              <a:rPr lang="en-US" sz="1200" dirty="0"/>
              <a:t>April 17, 2018</a:t>
            </a:r>
          </a:p>
          <a:p>
            <a:pPr marL="0" indent="0">
              <a:lnSpc>
                <a:spcPct val="90000"/>
              </a:lnSpc>
              <a:buNone/>
            </a:pPr>
            <a:endParaRPr lang="en-US" sz="1200" dirty="0"/>
          </a:p>
          <a:p>
            <a:pPr marL="0" indent="0">
              <a:lnSpc>
                <a:spcPct val="90000"/>
              </a:lnSpc>
              <a:buNone/>
            </a:pPr>
            <a:r>
              <a:rPr lang="en-US" sz="1200" dirty="0"/>
              <a:t>According to Human Rights Watch, "Yemeni government officials have tortured, raped, and executed migrants and asylum seekers from the Horn of Africa in a detention center in the southern port city of Aden. The authorities have denied asylum seekers an opportunity to seek refugee protection and deported migrants </a:t>
            </a:r>
            <a:r>
              <a:rPr lang="en-US" sz="1200" dirty="0" err="1"/>
              <a:t>en</a:t>
            </a:r>
            <a:r>
              <a:rPr lang="en-US" sz="1200" dirty="0"/>
              <a:t> masse to dangerous conditions at sea."</a:t>
            </a:r>
            <a:br>
              <a:rPr lang="en-US" sz="1200" dirty="0"/>
            </a:br>
            <a:br>
              <a:rPr lang="en-US" sz="1200" dirty="0"/>
            </a:br>
            <a:r>
              <a:rPr lang="en-US" sz="1200" dirty="0"/>
              <a:t>Former detainees allege government officials stole their "money, personal belongings, and documents provided by the United Nations refugee agency".</a:t>
            </a:r>
          </a:p>
        </p:txBody>
      </p:sp>
      <p:sp>
        <p:nvSpPr>
          <p:cNvPr id="25" name="Rectangle 8">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8700" y="559407"/>
            <a:ext cx="4945891"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77cffd5681f3dc1d58387388861ead0d">
            <a:extLst>
              <a:ext uri="{FF2B5EF4-FFF2-40B4-BE49-F238E27FC236}">
                <a16:creationId xmlns:a16="http://schemas.microsoft.com/office/drawing/2014/main" id="{97FAF33C-5E95-7749-A100-C619BE37B1D5}"/>
              </a:ext>
            </a:extLst>
          </p:cNvPr>
          <p:cNvPicPr>
            <a:picLocks noChangeAspect="1"/>
          </p:cNvPicPr>
          <p:nvPr/>
        </p:nvPicPr>
        <p:blipFill rotWithShape="1">
          <a:blip r:embed="rId2"/>
          <a:srcRect l="24613" r="26354" b="-2"/>
          <a:stretch/>
        </p:blipFill>
        <p:spPr>
          <a:xfrm>
            <a:off x="3962781" y="722376"/>
            <a:ext cx="4697730" cy="5413248"/>
          </a:xfrm>
          <a:prstGeom prst="rect">
            <a:avLst/>
          </a:prstGeom>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85460" y="759805"/>
            <a:ext cx="7729890" cy="1325563"/>
          </a:xfrm>
        </p:spPr>
        <p:txBody>
          <a:bodyPr>
            <a:normAutofit/>
          </a:bodyPr>
          <a:lstStyle/>
          <a:p>
            <a:r>
              <a:rPr lang="en-US" sz="3500">
                <a:solidFill>
                  <a:srgbClr val="FFFFFF"/>
                </a:solidFill>
              </a:rPr>
              <a:t>Houthi Movement Develops</a:t>
            </a:r>
          </a:p>
        </p:txBody>
      </p:sp>
      <p:sp>
        <p:nvSpPr>
          <p:cNvPr id="3" name="Content Placeholder 2"/>
          <p:cNvSpPr>
            <a:spLocks noGrp="1"/>
          </p:cNvSpPr>
          <p:nvPr>
            <p:ph idx="1"/>
          </p:nvPr>
        </p:nvSpPr>
        <p:spPr>
          <a:xfrm>
            <a:off x="1068678" y="2494450"/>
            <a:ext cx="3040158" cy="3563159"/>
          </a:xfrm>
        </p:spPr>
        <p:txBody>
          <a:bodyPr>
            <a:normAutofit/>
          </a:bodyPr>
          <a:lstStyle/>
          <a:p>
            <a:pPr marL="0" indent="0">
              <a:lnSpc>
                <a:spcPct val="90000"/>
              </a:lnSpc>
              <a:buNone/>
            </a:pPr>
            <a:r>
              <a:rPr lang="en-US" sz="1500" dirty="0"/>
              <a:t>January 1990</a:t>
            </a:r>
          </a:p>
          <a:p>
            <a:pPr marL="0" indent="0">
              <a:lnSpc>
                <a:spcPct val="90000"/>
              </a:lnSpc>
              <a:buNone/>
            </a:pPr>
            <a:br>
              <a:rPr lang="en-US" sz="1500" dirty="0"/>
            </a:br>
            <a:r>
              <a:rPr lang="en-US" sz="1500" dirty="0"/>
              <a:t>Hussein </a:t>
            </a:r>
            <a:r>
              <a:rPr lang="en-US" sz="1500" dirty="0" err="1"/>
              <a:t>Badr</a:t>
            </a:r>
            <a:r>
              <a:rPr lang="en-US" sz="1500" dirty="0"/>
              <a:t> al-Din al-Houthi created the movement in the 1990s. He sought to engage local youth and educate them on the history of </a:t>
            </a:r>
            <a:r>
              <a:rPr lang="en-US" sz="1500" dirty="0" err="1"/>
              <a:t>Zaidism</a:t>
            </a:r>
            <a:r>
              <a:rPr lang="en-US" sz="1500" dirty="0"/>
              <a:t>, a Shia sect. With the unification of Yemen, he wanted to ensure that </a:t>
            </a:r>
            <a:r>
              <a:rPr lang="en-US" sz="1500" dirty="0" err="1"/>
              <a:t>Zaidism</a:t>
            </a:r>
            <a:r>
              <a:rPr lang="en-US" sz="1500" dirty="0"/>
              <a:t> would maintain its dominance in the region. </a:t>
            </a:r>
            <a:br>
              <a:rPr lang="en-US" sz="1500" dirty="0"/>
            </a:br>
            <a:br>
              <a:rPr lang="en-US" sz="1500" dirty="0"/>
            </a:br>
            <a:r>
              <a:rPr lang="en-US" sz="1500" dirty="0"/>
              <a:t>Al-Houthi's family targeted young people through creating clubs and associations, mixing secular activities with religious revivalism. </a:t>
            </a:r>
          </a:p>
        </p:txBody>
      </p:sp>
      <p:pic>
        <p:nvPicPr>
          <p:cNvPr id="4" name="Picture 3" descr="5132b06ed03d18b3ef9432bf22a13ba6">
            <a:extLst>
              <a:ext uri="{FF2B5EF4-FFF2-40B4-BE49-F238E27FC236}">
                <a16:creationId xmlns:a16="http://schemas.microsoft.com/office/drawing/2014/main" id="{EF3B2956-2E7D-F04C-B708-4C5480DF6FBE}"/>
              </a:ext>
            </a:extLst>
          </p:cNvPr>
          <p:cNvPicPr>
            <a:picLocks noChangeAspect="1"/>
          </p:cNvPicPr>
          <p:nvPr/>
        </p:nvPicPr>
        <p:blipFill rotWithShape="1">
          <a:blip r:embed="rId2"/>
          <a:srcRect l="13082" r="30061" b="-1"/>
          <a:stretch/>
        </p:blipFill>
        <p:spPr>
          <a:xfrm>
            <a:off x="4574169" y="2492376"/>
            <a:ext cx="3601803" cy="356337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7" y="629266"/>
            <a:ext cx="2704179" cy="1676603"/>
          </a:xfrm>
        </p:spPr>
        <p:txBody>
          <a:bodyPr>
            <a:normAutofit/>
          </a:bodyPr>
          <a:lstStyle/>
          <a:p>
            <a:pPr>
              <a:lnSpc>
                <a:spcPct val="90000"/>
              </a:lnSpc>
            </a:pPr>
            <a:r>
              <a:rPr lang="en-US" sz="2700"/>
              <a:t>UN Starts Distribution of  Cholera Vaccines </a:t>
            </a:r>
          </a:p>
        </p:txBody>
      </p:sp>
      <p:sp>
        <p:nvSpPr>
          <p:cNvPr id="3" name="Content Placeholder 2"/>
          <p:cNvSpPr>
            <a:spLocks noGrp="1"/>
          </p:cNvSpPr>
          <p:nvPr>
            <p:ph idx="1"/>
          </p:nvPr>
        </p:nvSpPr>
        <p:spPr>
          <a:xfrm>
            <a:off x="486698" y="2438401"/>
            <a:ext cx="2704178" cy="3779520"/>
          </a:xfrm>
        </p:spPr>
        <p:txBody>
          <a:bodyPr>
            <a:normAutofit/>
          </a:bodyPr>
          <a:lstStyle/>
          <a:p>
            <a:pPr marL="0" indent="0">
              <a:buNone/>
            </a:pPr>
            <a:r>
              <a:rPr dirty="0"/>
              <a:t>May 2018</a:t>
            </a:r>
            <a:endParaRPr lang="en-US" dirty="0"/>
          </a:p>
          <a:p>
            <a:pPr marL="0" indent="0">
              <a:buNone/>
            </a:pPr>
            <a:endParaRPr lang="en-US" dirty="0"/>
          </a:p>
          <a:p>
            <a:pPr marL="0" indent="0">
              <a:buNone/>
            </a:pPr>
            <a:r>
              <a:rPr dirty="0"/>
              <a:t>The Houthis blocked the UN from distributing vaccines in July of 2017. An Associated Press report said the Houthis did so to receive some of the humanitarian aid, which was meant for civilians. </a:t>
            </a:r>
            <a:br>
              <a:rPr dirty="0"/>
            </a:br>
            <a:br>
              <a:rPr dirty="0"/>
            </a:br>
            <a:r>
              <a:rPr dirty="0"/>
              <a:t>It is unclear if the UN acquiesced to their demands. </a:t>
            </a:r>
          </a:p>
        </p:txBody>
      </p:sp>
      <p:sp>
        <p:nvSpPr>
          <p:cNvPr id="9" name="Rectangle 8">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8700" y="559407"/>
            <a:ext cx="4945891"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8061e2ad955ca14781778c8aa07e1d86">
            <a:extLst>
              <a:ext uri="{FF2B5EF4-FFF2-40B4-BE49-F238E27FC236}">
                <a16:creationId xmlns:a16="http://schemas.microsoft.com/office/drawing/2014/main" id="{D34C09D0-8807-C14D-9FFB-445AADAB4674}"/>
              </a:ext>
            </a:extLst>
          </p:cNvPr>
          <p:cNvPicPr>
            <a:picLocks noChangeAspect="1"/>
          </p:cNvPicPr>
          <p:nvPr/>
        </p:nvPicPr>
        <p:blipFill rotWithShape="1">
          <a:blip r:embed="rId2"/>
          <a:srcRect l="4912" r="37160" b="-2"/>
          <a:stretch/>
        </p:blipFill>
        <p:spPr>
          <a:xfrm>
            <a:off x="3962781" y="722376"/>
            <a:ext cx="4697730" cy="5413248"/>
          </a:xfrm>
          <a:prstGeom prst="rect">
            <a:avLst/>
          </a:prstGeom>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338328"/>
            <a:ext cx="2763774" cy="1608328"/>
          </a:xfrm>
        </p:spPr>
        <p:txBody>
          <a:bodyPr>
            <a:normAutofit/>
          </a:bodyPr>
          <a:lstStyle/>
          <a:p>
            <a:r>
              <a:rPr lang="en-US" sz="3100"/>
              <a:t>Houthis Destroy UAE Naval Vessel</a:t>
            </a:r>
          </a:p>
        </p:txBody>
      </p:sp>
      <p:sp>
        <p:nvSpPr>
          <p:cNvPr id="3" name="Content Placeholder 2"/>
          <p:cNvSpPr>
            <a:spLocks noGrp="1"/>
          </p:cNvSpPr>
          <p:nvPr>
            <p:ph idx="1"/>
          </p:nvPr>
        </p:nvSpPr>
        <p:spPr>
          <a:xfrm>
            <a:off x="3648075" y="338328"/>
            <a:ext cx="5006720" cy="1605083"/>
          </a:xfrm>
        </p:spPr>
        <p:txBody>
          <a:bodyPr anchor="ctr">
            <a:normAutofit/>
          </a:bodyPr>
          <a:lstStyle/>
          <a:p>
            <a:pPr marL="0" indent="0">
              <a:buNone/>
            </a:pPr>
            <a:r>
              <a:rPr lang="en-US" sz="1700"/>
              <a:t>June 13, 2018</a:t>
            </a:r>
          </a:p>
          <a:p>
            <a:pPr marL="0" indent="0">
              <a:buNone/>
            </a:pPr>
            <a:endParaRPr lang="en-US" sz="1700"/>
          </a:p>
          <a:p>
            <a:pPr marL="0" indent="0">
              <a:buNone/>
            </a:pPr>
            <a:r>
              <a:rPr lang="en-US" sz="1700"/>
              <a:t>The Houthis destroyed a UAE naval vessel with missiles. This comes after naval attacks from the Saudi-coalition in the al-Hudaydah area.  </a:t>
            </a:r>
          </a:p>
        </p:txBody>
      </p:sp>
      <p:sp>
        <p:nvSpPr>
          <p:cNvPr id="20" name="Rectangle 19">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11010"/>
            <a:ext cx="9144001"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73" y="2423160"/>
            <a:ext cx="4210176"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4224026509220159bddf39f3f10d5f50">
            <a:extLst>
              <a:ext uri="{FF2B5EF4-FFF2-40B4-BE49-F238E27FC236}">
                <a16:creationId xmlns:a16="http://schemas.microsoft.com/office/drawing/2014/main" id="{8A4EBE65-603D-3142-A885-CC4C19986135}"/>
              </a:ext>
            </a:extLst>
          </p:cNvPr>
          <p:cNvPicPr>
            <a:picLocks noChangeAspect="1"/>
          </p:cNvPicPr>
          <p:nvPr/>
        </p:nvPicPr>
        <p:blipFill>
          <a:blip r:embed="rId2"/>
          <a:stretch>
            <a:fillRect/>
          </a:stretch>
        </p:blipFill>
        <p:spPr>
          <a:xfrm>
            <a:off x="480885" y="3339043"/>
            <a:ext cx="3730752" cy="2098548"/>
          </a:xfrm>
          <a:prstGeom prst="rect">
            <a:avLst/>
          </a:prstGeom>
        </p:spPr>
      </p:pic>
      <p:sp>
        <p:nvSpPr>
          <p:cNvPr id="24"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061" y="2423160"/>
            <a:ext cx="4210177"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6e85667f97d36546aed10f12c95de06e">
            <a:extLst>
              <a:ext uri="{FF2B5EF4-FFF2-40B4-BE49-F238E27FC236}">
                <a16:creationId xmlns:a16="http://schemas.microsoft.com/office/drawing/2014/main" id="{08FB3A37-FF6B-D24B-A801-7CCF85A65DA1}"/>
              </a:ext>
            </a:extLst>
          </p:cNvPr>
          <p:cNvPicPr>
            <a:picLocks noChangeAspect="1"/>
          </p:cNvPicPr>
          <p:nvPr/>
        </p:nvPicPr>
        <p:blipFill rotWithShape="1">
          <a:blip r:embed="rId3"/>
          <a:srcRect t="11199" b="5583"/>
          <a:stretch/>
        </p:blipFill>
        <p:spPr>
          <a:xfrm>
            <a:off x="4932363" y="3612153"/>
            <a:ext cx="3730752" cy="155232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85460" y="759805"/>
            <a:ext cx="7729890" cy="1325563"/>
          </a:xfrm>
        </p:spPr>
        <p:txBody>
          <a:bodyPr>
            <a:normAutofit/>
          </a:bodyPr>
          <a:lstStyle/>
          <a:p>
            <a:r>
              <a:rPr lang="en-US" sz="3500">
                <a:solidFill>
                  <a:srgbClr val="FFFFFF"/>
                </a:solidFill>
              </a:rPr>
              <a:t>Kuwait Contributes $5 Million to UN</a:t>
            </a:r>
          </a:p>
        </p:txBody>
      </p:sp>
      <p:sp>
        <p:nvSpPr>
          <p:cNvPr id="3" name="Content Placeholder 2"/>
          <p:cNvSpPr>
            <a:spLocks noGrp="1"/>
          </p:cNvSpPr>
          <p:nvPr>
            <p:ph idx="1"/>
          </p:nvPr>
        </p:nvSpPr>
        <p:spPr>
          <a:xfrm>
            <a:off x="1068678" y="2494450"/>
            <a:ext cx="3040158" cy="3563159"/>
          </a:xfrm>
        </p:spPr>
        <p:txBody>
          <a:bodyPr>
            <a:normAutofit/>
          </a:bodyPr>
          <a:lstStyle/>
          <a:p>
            <a:pPr marL="0" indent="0">
              <a:lnSpc>
                <a:spcPct val="90000"/>
              </a:lnSpc>
              <a:buNone/>
            </a:pPr>
            <a:r>
              <a:rPr lang="en-US" sz="2100" dirty="0"/>
              <a:t>July 12, 2018</a:t>
            </a:r>
          </a:p>
          <a:p>
            <a:pPr marL="0" indent="0">
              <a:lnSpc>
                <a:spcPct val="90000"/>
              </a:lnSpc>
              <a:buNone/>
            </a:pPr>
            <a:endParaRPr lang="en-US" sz="2100" dirty="0"/>
          </a:p>
          <a:p>
            <a:pPr marL="0" indent="0">
              <a:lnSpc>
                <a:spcPct val="90000"/>
              </a:lnSpc>
              <a:buNone/>
            </a:pPr>
            <a:r>
              <a:rPr lang="en-US" sz="2100" dirty="0"/>
              <a:t>Kuwait contributed $5 million to the Food and Agriculture Organization of the United Nations to support the delivery of emergency agricultural interventions and to improve food insecurity in Yemen. </a:t>
            </a:r>
          </a:p>
        </p:txBody>
      </p:sp>
      <p:pic>
        <p:nvPicPr>
          <p:cNvPr id="4" name="Picture 3" descr="d96a33b15d6d90352e758c007e175bcc">
            <a:extLst>
              <a:ext uri="{FF2B5EF4-FFF2-40B4-BE49-F238E27FC236}">
                <a16:creationId xmlns:a16="http://schemas.microsoft.com/office/drawing/2014/main" id="{58E69E40-3060-3945-8BA2-B26768C1DEC6}"/>
              </a:ext>
            </a:extLst>
          </p:cNvPr>
          <p:cNvPicPr>
            <a:picLocks noChangeAspect="1"/>
          </p:cNvPicPr>
          <p:nvPr/>
        </p:nvPicPr>
        <p:blipFill rotWithShape="1">
          <a:blip r:embed="rId2"/>
          <a:srcRect l="18572" r="13958"/>
          <a:stretch/>
        </p:blipFill>
        <p:spPr>
          <a:xfrm>
            <a:off x="4574169" y="2492376"/>
            <a:ext cx="3601803" cy="356337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t>Report Released on International Crimes Committed in Yemen</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2cf3cd19c7d0457a0a618b85c7ca80e1">
            <a:extLst>
              <a:ext uri="{FF2B5EF4-FFF2-40B4-BE49-F238E27FC236}">
                <a16:creationId xmlns:a16="http://schemas.microsoft.com/office/drawing/2014/main" id="{CDC746FE-C894-6142-B9DA-3A474F713A57}"/>
              </a:ext>
            </a:extLst>
          </p:cNvPr>
          <p:cNvPicPr>
            <a:picLocks noChangeAspect="1"/>
          </p:cNvPicPr>
          <p:nvPr/>
        </p:nvPicPr>
        <p:blipFill rotWithShape="1">
          <a:blip r:embed="rId2"/>
          <a:srcRect l="470" r="23273" b="2"/>
          <a:stretch/>
        </p:blipFill>
        <p:spPr>
          <a:xfrm>
            <a:off x="681228" y="2478024"/>
            <a:ext cx="4507391" cy="3694176"/>
          </a:xfrm>
          <a:prstGeom prst="rect">
            <a:avLst/>
          </a:prstGeom>
        </p:spPr>
      </p:pic>
      <p:sp>
        <p:nvSpPr>
          <p:cNvPr id="3" name="Content Placeholder 2"/>
          <p:cNvSpPr>
            <a:spLocks noGrp="1"/>
          </p:cNvSpPr>
          <p:nvPr>
            <p:ph idx="1"/>
          </p:nvPr>
        </p:nvSpPr>
        <p:spPr>
          <a:xfrm>
            <a:off x="5558589" y="2478024"/>
            <a:ext cx="2904183" cy="3694176"/>
          </a:xfrm>
        </p:spPr>
        <p:txBody>
          <a:bodyPr anchor="ctr">
            <a:normAutofit/>
          </a:bodyPr>
          <a:lstStyle/>
          <a:p>
            <a:pPr marL="0" indent="0">
              <a:buNone/>
            </a:pPr>
            <a:r>
              <a:rPr dirty="0"/>
              <a:t>Aug</a:t>
            </a:r>
            <a:r>
              <a:rPr lang="en-US" dirty="0"/>
              <a:t>ust</a:t>
            </a:r>
            <a:r>
              <a:rPr dirty="0"/>
              <a:t> 2018</a:t>
            </a:r>
          </a:p>
          <a:p>
            <a:pPr marL="0" indent="0">
              <a:buNone/>
            </a:pPr>
            <a:endParaRPr lang="en-US" dirty="0"/>
          </a:p>
          <a:p>
            <a:pPr marL="0" indent="0">
              <a:buNone/>
            </a:pPr>
            <a:r>
              <a:rPr dirty="0"/>
              <a:t>The Group of Regional and International Eminent Experts indicated in a report that, "all parties to the conflict in Yemen have perpetrated, and continue to perpetrate, violations and crimes under international law."</a:t>
            </a:r>
            <a:br>
              <a:rPr dirty="0"/>
            </a:br>
            <a:br>
              <a:rPr dirty="0"/>
            </a:br>
            <a:r>
              <a:rPr dirty="0"/>
              <a:t>The United Nations Human Rights Council commissioned this report.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85460" y="759805"/>
            <a:ext cx="7729890" cy="1325563"/>
          </a:xfrm>
        </p:spPr>
        <p:txBody>
          <a:bodyPr>
            <a:normAutofit/>
          </a:bodyPr>
          <a:lstStyle/>
          <a:p>
            <a:r>
              <a:rPr lang="en-US" sz="3500">
                <a:solidFill>
                  <a:srgbClr val="FFFFFF"/>
                </a:solidFill>
              </a:rPr>
              <a:t>Saudi Arabia Strike Kills 40 Children</a:t>
            </a:r>
          </a:p>
        </p:txBody>
      </p:sp>
      <p:sp>
        <p:nvSpPr>
          <p:cNvPr id="3" name="Content Placeholder 2"/>
          <p:cNvSpPr>
            <a:spLocks noGrp="1"/>
          </p:cNvSpPr>
          <p:nvPr>
            <p:ph idx="1"/>
          </p:nvPr>
        </p:nvSpPr>
        <p:spPr>
          <a:xfrm>
            <a:off x="1068678" y="2494450"/>
            <a:ext cx="3040158" cy="3563159"/>
          </a:xfrm>
        </p:spPr>
        <p:txBody>
          <a:bodyPr>
            <a:normAutofit/>
          </a:bodyPr>
          <a:lstStyle/>
          <a:p>
            <a:pPr marL="0" indent="0">
              <a:lnSpc>
                <a:spcPct val="90000"/>
              </a:lnSpc>
              <a:buNone/>
            </a:pPr>
            <a:r>
              <a:rPr lang="en-US" sz="1900" dirty="0"/>
              <a:t>August 9, 2018</a:t>
            </a:r>
          </a:p>
          <a:p>
            <a:pPr marL="0" indent="0">
              <a:lnSpc>
                <a:spcPct val="90000"/>
              </a:lnSpc>
              <a:buNone/>
            </a:pPr>
            <a:endParaRPr lang="en-US" sz="1900" dirty="0"/>
          </a:p>
          <a:p>
            <a:pPr marL="0" indent="0">
              <a:lnSpc>
                <a:spcPct val="90000"/>
              </a:lnSpc>
              <a:buNone/>
            </a:pPr>
            <a:r>
              <a:rPr lang="en-US" sz="1900" dirty="0"/>
              <a:t>According to the Red Cross, 51 people died, including 40 children, from a Saudi-initiated attack on a school bus in </a:t>
            </a:r>
            <a:r>
              <a:rPr lang="en-US" sz="1900" dirty="0" err="1"/>
              <a:t>Dahyan</a:t>
            </a:r>
            <a:r>
              <a:rPr lang="en-US" sz="1900" dirty="0"/>
              <a:t>. </a:t>
            </a:r>
            <a:br>
              <a:rPr lang="en-US" sz="1900" dirty="0"/>
            </a:br>
            <a:br>
              <a:rPr lang="en-US" sz="1900" dirty="0"/>
            </a:br>
            <a:r>
              <a:rPr lang="en-US" sz="1900" dirty="0"/>
              <a:t>Videos of injured children renewed calls for Western countries to end arms sales to Saudi Arabia. </a:t>
            </a:r>
          </a:p>
        </p:txBody>
      </p:sp>
      <p:pic>
        <p:nvPicPr>
          <p:cNvPr id="4" name="Picture 3" descr="e484e9e78a29d3c42753f555170ac9ae">
            <a:extLst>
              <a:ext uri="{FF2B5EF4-FFF2-40B4-BE49-F238E27FC236}">
                <a16:creationId xmlns:a16="http://schemas.microsoft.com/office/drawing/2014/main" id="{9E44B753-DA89-7A45-BA7B-F3206C559896}"/>
              </a:ext>
            </a:extLst>
          </p:cNvPr>
          <p:cNvPicPr>
            <a:picLocks noChangeAspect="1"/>
          </p:cNvPicPr>
          <p:nvPr/>
        </p:nvPicPr>
        <p:blipFill rotWithShape="1">
          <a:blip r:embed="rId2"/>
          <a:srcRect l="19439" r="17891" b="-3"/>
          <a:stretch/>
        </p:blipFill>
        <p:spPr>
          <a:xfrm>
            <a:off x="4574169" y="2492376"/>
            <a:ext cx="3601803" cy="356337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5246" y="386930"/>
            <a:ext cx="7549592" cy="1298448"/>
          </a:xfrm>
        </p:spPr>
        <p:txBody>
          <a:bodyPr anchor="b">
            <a:normAutofit/>
          </a:bodyPr>
          <a:lstStyle/>
          <a:p>
            <a:r>
              <a:rPr lang="en-US" sz="4200"/>
              <a:t>Houthis take Hostages</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5245" y="2599509"/>
            <a:ext cx="3398174" cy="3639450"/>
          </a:xfrm>
        </p:spPr>
        <p:txBody>
          <a:bodyPr anchor="ctr">
            <a:normAutofit/>
          </a:bodyPr>
          <a:lstStyle/>
          <a:p>
            <a:pPr marL="0" indent="0">
              <a:buNone/>
            </a:pPr>
            <a:r>
              <a:rPr lang="en-US" sz="1700" dirty="0"/>
              <a:t>September 25, 2018</a:t>
            </a:r>
          </a:p>
          <a:p>
            <a:pPr marL="0" indent="0">
              <a:buNone/>
            </a:pPr>
            <a:endParaRPr lang="en-US" sz="1700" dirty="0"/>
          </a:p>
          <a:p>
            <a:pPr marL="0" indent="0">
              <a:buNone/>
            </a:pPr>
            <a:r>
              <a:rPr lang="en-US" sz="1700" dirty="0"/>
              <a:t>Human Rights Watch, an international non-government organization,  documented 16 cases of Houthis illegally holding individuals hostage, in some cases to trade them for other hostages or to extort money from family members.  </a:t>
            </a:r>
          </a:p>
        </p:txBody>
      </p:sp>
      <p:pic>
        <p:nvPicPr>
          <p:cNvPr id="4" name="Picture 3" descr="eb606fb2426f75f77302afe9dd64467d">
            <a:extLst>
              <a:ext uri="{FF2B5EF4-FFF2-40B4-BE49-F238E27FC236}">
                <a16:creationId xmlns:a16="http://schemas.microsoft.com/office/drawing/2014/main" id="{81D30D4E-CC3C-E54C-A018-E94980E9AB6F}"/>
              </a:ext>
            </a:extLst>
          </p:cNvPr>
          <p:cNvPicPr>
            <a:picLocks noChangeAspect="1"/>
          </p:cNvPicPr>
          <p:nvPr/>
        </p:nvPicPr>
        <p:blipFill rotWithShape="1">
          <a:blip r:embed="rId2"/>
          <a:srcRect l="20341" r="21162" b="2"/>
          <a:stretch/>
        </p:blipFill>
        <p:spPr>
          <a:xfrm>
            <a:off x="4433649" y="2484255"/>
            <a:ext cx="3862707" cy="371424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98398" y="891539"/>
            <a:ext cx="3673601" cy="1346693"/>
          </a:xfrm>
        </p:spPr>
        <p:txBody>
          <a:bodyPr>
            <a:normAutofit/>
          </a:bodyPr>
          <a:lstStyle/>
          <a:p>
            <a:pPr>
              <a:lnSpc>
                <a:spcPct val="90000"/>
              </a:lnSpc>
            </a:pPr>
            <a:r>
              <a:rPr lang="en-US" sz="3000"/>
              <a:t>Saudi Journalist Jamal Khashoggi Killed</a:t>
            </a:r>
          </a:p>
        </p:txBody>
      </p:sp>
      <p:sp>
        <p:nvSpPr>
          <p:cNvPr id="11" name="Rectangle 10">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12652" y="2238232"/>
            <a:ext cx="3659233" cy="3645084"/>
          </a:xfrm>
        </p:spPr>
        <p:txBody>
          <a:bodyPr>
            <a:normAutofit/>
          </a:bodyPr>
          <a:lstStyle/>
          <a:p>
            <a:pPr marL="0" indent="0">
              <a:buNone/>
            </a:pPr>
            <a:r>
              <a:rPr lang="en-US" sz="1700" dirty="0"/>
              <a:t>October 2, 2018</a:t>
            </a:r>
          </a:p>
          <a:p>
            <a:pPr marL="0" indent="0">
              <a:buNone/>
            </a:pPr>
            <a:endParaRPr lang="en-US" sz="1700" dirty="0"/>
          </a:p>
          <a:p>
            <a:pPr marL="0" indent="0">
              <a:buNone/>
            </a:pPr>
            <a:r>
              <a:rPr lang="en-US" sz="1700" dirty="0"/>
              <a:t>The royal family directed a group of Saudis to kill Jamal Khashoggi, a Saudi journalist who lived and worked in the US. </a:t>
            </a:r>
            <a:br>
              <a:rPr lang="en-US" sz="1700" dirty="0"/>
            </a:br>
            <a:br>
              <a:rPr lang="en-US" sz="1700" dirty="0"/>
            </a:br>
            <a:r>
              <a:rPr lang="en-US" sz="1700" dirty="0"/>
              <a:t>Information from the US intelligence community confirmed that the Saudi royal family ordered the killing. Khashoggi often wrote articles criticizing the royal family and their attempts to consolidate power. </a:t>
            </a:r>
          </a:p>
        </p:txBody>
      </p:sp>
      <p:pic>
        <p:nvPicPr>
          <p:cNvPr id="4" name="Picture 3" descr="b61997c4b6ca64733d75c77a0d7a84ff">
            <a:extLst>
              <a:ext uri="{FF2B5EF4-FFF2-40B4-BE49-F238E27FC236}">
                <a16:creationId xmlns:a16="http://schemas.microsoft.com/office/drawing/2014/main" id="{2DD44CA0-089C-A546-9137-303779F269C6}"/>
              </a:ext>
            </a:extLst>
          </p:cNvPr>
          <p:cNvPicPr>
            <a:picLocks noChangeAspect="1"/>
          </p:cNvPicPr>
          <p:nvPr/>
        </p:nvPicPr>
        <p:blipFill rotWithShape="1">
          <a:blip r:embed="rId2"/>
          <a:srcRect l="22354" r="30728" b="-1"/>
          <a:stretch/>
        </p:blipFill>
        <p:spPr>
          <a:xfrm>
            <a:off x="4914247" y="891540"/>
            <a:ext cx="4229753" cy="5071110"/>
          </a:xfrm>
          <a:prstGeom prst="rect">
            <a:avLst/>
          </a:prstGeom>
          <a:effectLst>
            <a:outerShdw blurRad="406400" dist="317500" dir="5400000" sx="89000" sy="89000" rotWithShape="0">
              <a:prstClr val="black">
                <a:alpha val="15000"/>
              </a:prst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2723" y="809898"/>
            <a:ext cx="7457037" cy="1554480"/>
          </a:xfrm>
        </p:spPr>
        <p:txBody>
          <a:bodyPr anchor="ctr">
            <a:normAutofit/>
          </a:bodyPr>
          <a:lstStyle/>
          <a:p>
            <a:r>
              <a:rPr lang="en-US" sz="4200"/>
              <a:t>EU Member States Cease Weapons Sales to Saudi Arabia</a:t>
            </a:r>
          </a:p>
        </p:txBody>
      </p:sp>
      <p:sp>
        <p:nvSpPr>
          <p:cNvPr id="3" name="Content Placeholder 2"/>
          <p:cNvSpPr>
            <a:spLocks noGrp="1"/>
          </p:cNvSpPr>
          <p:nvPr>
            <p:ph idx="1"/>
          </p:nvPr>
        </p:nvSpPr>
        <p:spPr>
          <a:xfrm>
            <a:off x="783771" y="3017522"/>
            <a:ext cx="7455989" cy="3124658"/>
          </a:xfrm>
        </p:spPr>
        <p:txBody>
          <a:bodyPr anchor="ctr">
            <a:normAutofit/>
          </a:bodyPr>
          <a:lstStyle/>
          <a:p>
            <a:pPr marL="0" indent="0">
              <a:buNone/>
            </a:pPr>
            <a:r>
              <a:rPr lang="en-US" sz="2100"/>
              <a:t>October 4, 2018</a:t>
            </a:r>
          </a:p>
          <a:p>
            <a:pPr marL="0" indent="0">
              <a:buNone/>
            </a:pPr>
            <a:endParaRPr lang="en-US" sz="2100"/>
          </a:p>
          <a:p>
            <a:pPr marL="0" indent="0">
              <a:buNone/>
            </a:pPr>
            <a:r>
              <a:rPr lang="en-US" sz="2100"/>
              <a:t>The European Parliament called on EU member states to suspend weapons sales to Saudi Arabia for its actions in Yemen. Moreover, it called for sanctions against parties obstructing humanitarian aid into the region. </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6478" y="386930"/>
            <a:ext cx="6927525" cy="1188950"/>
          </a:xfrm>
        </p:spPr>
        <p:txBody>
          <a:bodyPr anchor="b">
            <a:normAutofit/>
          </a:bodyPr>
          <a:lstStyle/>
          <a:p>
            <a:pPr>
              <a:lnSpc>
                <a:spcPct val="90000"/>
              </a:lnSpc>
            </a:pPr>
            <a:r>
              <a:rPr lang="en-US" sz="4000"/>
              <a:t>Germany Halts Weapons Sales to Saudi Arabia</a:t>
            </a:r>
          </a:p>
        </p:txBody>
      </p:sp>
      <p:grpSp>
        <p:nvGrpSpPr>
          <p:cNvPr id="17"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8771274" cy="782176"/>
            <a:chOff x="-2" y="1998368"/>
            <a:chExt cx="11695083" cy="782176"/>
          </a:xfrm>
        </p:grpSpPr>
        <p:sp>
          <p:nvSpPr>
            <p:cNvPr id="18"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5245" y="2599509"/>
            <a:ext cx="7607751" cy="3435531"/>
          </a:xfrm>
        </p:spPr>
        <p:txBody>
          <a:bodyPr anchor="ctr">
            <a:normAutofit/>
          </a:bodyPr>
          <a:lstStyle/>
          <a:p>
            <a:pPr marL="0" indent="0">
              <a:buNone/>
            </a:pPr>
            <a:r>
              <a:rPr lang="en-US" sz="2100"/>
              <a:t>October 22, 2018 </a:t>
            </a:r>
          </a:p>
          <a:p>
            <a:endParaRPr lang="en-US" sz="2100"/>
          </a:p>
          <a:p>
            <a:pPr marL="0" indent="0">
              <a:buNone/>
            </a:pPr>
            <a:r>
              <a:rPr lang="en-US" sz="2100"/>
              <a:t>Following the death of Jamal Kashoggi, Germany will no longer export weapons to Saudi Arabia. The German government is also considering rolling back already-approved arm deals.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2723" y="809898"/>
            <a:ext cx="7457037" cy="1554480"/>
          </a:xfrm>
        </p:spPr>
        <p:txBody>
          <a:bodyPr anchor="ctr">
            <a:normAutofit/>
          </a:bodyPr>
          <a:lstStyle/>
          <a:p>
            <a:r>
              <a:rPr lang="en-US" sz="4200"/>
              <a:t>Switzerland Halts Weapon Parts Sales to Saudi Arabia</a:t>
            </a:r>
          </a:p>
        </p:txBody>
      </p:sp>
      <p:sp>
        <p:nvSpPr>
          <p:cNvPr id="3" name="Content Placeholder 2"/>
          <p:cNvSpPr>
            <a:spLocks noGrp="1"/>
          </p:cNvSpPr>
          <p:nvPr>
            <p:ph idx="1"/>
          </p:nvPr>
        </p:nvSpPr>
        <p:spPr>
          <a:xfrm>
            <a:off x="783771" y="3017522"/>
            <a:ext cx="7455989" cy="3124658"/>
          </a:xfrm>
        </p:spPr>
        <p:txBody>
          <a:bodyPr anchor="ctr">
            <a:normAutofit/>
          </a:bodyPr>
          <a:lstStyle/>
          <a:p>
            <a:pPr marL="0" indent="0">
              <a:buNone/>
            </a:pPr>
            <a:r>
              <a:rPr lang="en-US" sz="2100" dirty="0"/>
              <a:t>October 31, 2018</a:t>
            </a:r>
          </a:p>
          <a:p>
            <a:pPr marL="0" indent="0">
              <a:buNone/>
            </a:pPr>
            <a:endParaRPr lang="en-US" sz="2100" dirty="0"/>
          </a:p>
          <a:p>
            <a:pPr marL="0" indent="0">
              <a:buNone/>
            </a:pPr>
            <a:r>
              <a:rPr lang="en-US" sz="2100" dirty="0"/>
              <a:t>Switzerland will no longer sell spare weapon parts to Saudi Arabia. Switzerland already stopped exporting complete weapons to Saudi Arabia almost 10 years prior. </a:t>
            </a:r>
            <a:br>
              <a:rPr lang="en-US" sz="2100" dirty="0"/>
            </a:br>
            <a:br>
              <a:rPr lang="en-US" sz="2100" dirty="0"/>
            </a:br>
            <a:r>
              <a:rPr lang="en-US" sz="2100" dirty="0"/>
              <a:t>This decision is temporary and was made as a response to Saudi Arabia killing Jamal Khashoggi, a Saudi journalist living in America. </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t>North and South Yemen Merge </a:t>
            </a:r>
          </a:p>
        </p:txBody>
      </p:sp>
      <p:sp>
        <p:nvSpPr>
          <p:cNvPr id="3" name="Content Placeholder 2"/>
          <p:cNvSpPr>
            <a:spLocks noGrp="1"/>
          </p:cNvSpPr>
          <p:nvPr>
            <p:ph idx="1"/>
          </p:nvPr>
        </p:nvSpPr>
        <p:spPr>
          <a:xfrm>
            <a:off x="486698" y="2438400"/>
            <a:ext cx="2629120" cy="3785419"/>
          </a:xfrm>
        </p:spPr>
        <p:txBody>
          <a:bodyPr>
            <a:normAutofit/>
          </a:bodyPr>
          <a:lstStyle/>
          <a:p>
            <a:pPr marL="0" indent="0">
              <a:buNone/>
            </a:pPr>
            <a:r>
              <a:rPr lang="en-US" sz="1700" dirty="0"/>
              <a:t>May 1990</a:t>
            </a:r>
          </a:p>
          <a:p>
            <a:pPr marL="0" indent="0">
              <a:buNone/>
            </a:pPr>
            <a:endParaRPr lang="en-US" sz="1700" dirty="0"/>
          </a:p>
          <a:p>
            <a:pPr marL="0" indent="0">
              <a:buNone/>
            </a:pPr>
            <a:r>
              <a:rPr lang="en-US" sz="1700" dirty="0"/>
              <a:t>North and South Yemen merged in 1990. The two former parliaments voted for Ali Abdullah Saleh to become president. </a:t>
            </a:r>
            <a:br>
              <a:rPr lang="en-US" sz="1700" dirty="0"/>
            </a:br>
            <a:br>
              <a:rPr lang="en-US" sz="1700" dirty="0"/>
            </a:br>
            <a:r>
              <a:rPr lang="en-US" sz="1700" dirty="0"/>
              <a:t>North Yemen was influenced by  western culture while South Yemen was socialist.  </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8a71b5c11936647164e39c9b7aec13af">
            <a:extLst>
              <a:ext uri="{FF2B5EF4-FFF2-40B4-BE49-F238E27FC236}">
                <a16:creationId xmlns:a16="http://schemas.microsoft.com/office/drawing/2014/main" id="{41F92DD9-8197-3C41-974B-D0CD47A1FCBD}"/>
              </a:ext>
            </a:extLst>
          </p:cNvPr>
          <p:cNvPicPr>
            <a:picLocks noChangeAspect="1"/>
          </p:cNvPicPr>
          <p:nvPr/>
        </p:nvPicPr>
        <p:blipFill>
          <a:blip r:embed="rId2"/>
          <a:stretch>
            <a:fillRect/>
          </a:stretch>
        </p:blipFill>
        <p:spPr>
          <a:xfrm>
            <a:off x="4054396" y="2067384"/>
            <a:ext cx="4514498" cy="2719985"/>
          </a:xfrm>
          <a:prstGeom prst="rect">
            <a:avLst/>
          </a:prstGeom>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3798" y="525982"/>
            <a:ext cx="3212237" cy="1200361"/>
          </a:xfrm>
        </p:spPr>
        <p:txBody>
          <a:bodyPr anchor="b">
            <a:normAutofit/>
          </a:bodyPr>
          <a:lstStyle/>
          <a:p>
            <a:pPr>
              <a:lnSpc>
                <a:spcPct val="90000"/>
              </a:lnSpc>
            </a:pPr>
            <a:r>
              <a:rPr lang="en-US" sz="2600"/>
              <a:t>Norway Suspends Arms Sales to Saudi Arabia</a:t>
            </a:r>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3799" y="2031101"/>
            <a:ext cx="3212238" cy="3511943"/>
          </a:xfrm>
        </p:spPr>
        <p:txBody>
          <a:bodyPr anchor="ctr">
            <a:normAutofit/>
          </a:bodyPr>
          <a:lstStyle/>
          <a:p>
            <a:pPr marL="0" indent="0">
              <a:buNone/>
            </a:pPr>
            <a:r>
              <a:rPr dirty="0"/>
              <a:t>Nov</a:t>
            </a:r>
            <a:r>
              <a:rPr lang="en-US" dirty="0"/>
              <a:t>ember </a:t>
            </a:r>
            <a:r>
              <a:rPr dirty="0"/>
              <a:t>9, 2018</a:t>
            </a:r>
            <a:endParaRPr lang="en-US" dirty="0"/>
          </a:p>
          <a:p>
            <a:pPr marL="0" indent="0">
              <a:buNone/>
            </a:pPr>
            <a:endParaRPr lang="en-US" dirty="0"/>
          </a:p>
          <a:p>
            <a:pPr marL="0" indent="0">
              <a:buNone/>
            </a:pPr>
            <a:r>
              <a:rPr dirty="0"/>
              <a:t>Norway is no longer authorizing licenses to sell weapons to Saudi Arabia. It is unclear how this suspension will last. A Norwegian official said it was done in response to "recent developments" in Yemen. </a:t>
            </a:r>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5462855d39d5851428c8542183c10f10">
            <a:extLst>
              <a:ext uri="{FF2B5EF4-FFF2-40B4-BE49-F238E27FC236}">
                <a16:creationId xmlns:a16="http://schemas.microsoft.com/office/drawing/2014/main" id="{CBA30919-74F1-CC48-A07F-7A115F3848DD}"/>
              </a:ext>
            </a:extLst>
          </p:cNvPr>
          <p:cNvPicPr>
            <a:picLocks noChangeAspect="1"/>
          </p:cNvPicPr>
          <p:nvPr/>
        </p:nvPicPr>
        <p:blipFill rotWithShape="1">
          <a:blip r:embed="rId2"/>
          <a:srcRect l="21952" r="33453" b="1"/>
          <a:stretch/>
        </p:blipFill>
        <p:spPr>
          <a:xfrm>
            <a:off x="4490803" y="650494"/>
            <a:ext cx="4221014" cy="532414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rPr lang="en-US"/>
              <a:t>OHCHR Reports Over 6,000 Civilian Casualties</a:t>
            </a:r>
          </a:p>
        </p:txBody>
      </p:sp>
      <p:sp>
        <p:nvSpPr>
          <p:cNvPr id="3" name="Content Placeholder 2"/>
          <p:cNvSpPr>
            <a:spLocks noGrp="1"/>
          </p:cNvSpPr>
          <p:nvPr>
            <p:ph idx="1"/>
          </p:nvPr>
        </p:nvSpPr>
        <p:spPr>
          <a:xfrm>
            <a:off x="486698" y="2438400"/>
            <a:ext cx="2629120" cy="3785419"/>
          </a:xfrm>
        </p:spPr>
        <p:txBody>
          <a:bodyPr>
            <a:normAutofit/>
          </a:bodyPr>
          <a:lstStyle/>
          <a:p>
            <a:pPr marL="0" indent="0">
              <a:buNone/>
            </a:pPr>
            <a:r>
              <a:rPr lang="en-US" sz="1700" dirty="0"/>
              <a:t>November 10, 2018</a:t>
            </a:r>
          </a:p>
          <a:p>
            <a:pPr marL="0" indent="0">
              <a:buNone/>
            </a:pPr>
            <a:r>
              <a:rPr lang="en-US" sz="1700" dirty="0"/>
              <a:t>According to the Office of the United Nations High Commissioner for Human Rights (OHCHR), 6,872 civilians have been killed and 10,768 wounded in the Yemen civil war. The Saudi coalition wounded/killed the majority of the victims.  </a:t>
            </a:r>
          </a:p>
        </p:txBody>
      </p:sp>
      <p:sp>
        <p:nvSpPr>
          <p:cNvPr id="14" name="Rectangle 1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a9f3c5e6d07fe8406afb63cb29e6677">
            <a:extLst>
              <a:ext uri="{FF2B5EF4-FFF2-40B4-BE49-F238E27FC236}">
                <a16:creationId xmlns:a16="http://schemas.microsoft.com/office/drawing/2014/main" id="{1990049B-1B73-9342-8B1A-A8A8FB39D2C8}"/>
              </a:ext>
            </a:extLst>
          </p:cNvPr>
          <p:cNvPicPr>
            <a:picLocks noChangeAspect="1"/>
          </p:cNvPicPr>
          <p:nvPr/>
        </p:nvPicPr>
        <p:blipFill rotWithShape="1">
          <a:blip r:embed="rId2"/>
          <a:srcRect l="25966" r="13186" b="2"/>
          <a:stretch/>
        </p:blipFill>
        <p:spPr>
          <a:xfrm>
            <a:off x="4054396" y="1340741"/>
            <a:ext cx="4514498" cy="4173272"/>
          </a:xfrm>
          <a:prstGeom prst="rect">
            <a:avLst/>
          </a:prstGeom>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6344" y="1161288"/>
            <a:ext cx="2702052" cy="4526280"/>
          </a:xfrm>
        </p:spPr>
        <p:txBody>
          <a:bodyPr>
            <a:normAutofit/>
          </a:bodyPr>
          <a:lstStyle/>
          <a:p>
            <a:r>
              <a:rPr lang="en-US" sz="3500"/>
              <a:t>Denmark Votes to Ban Weapons Sales to Saudi Arabia</a:t>
            </a:r>
          </a:p>
        </p:txBody>
      </p:sp>
      <p:sp>
        <p:nvSpPr>
          <p:cNvPr id="20"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4075611" y="932688"/>
            <a:ext cx="4437453" cy="4992624"/>
          </a:xfrm>
        </p:spPr>
        <p:txBody>
          <a:bodyPr anchor="ctr">
            <a:normAutofit/>
          </a:bodyPr>
          <a:lstStyle/>
          <a:p>
            <a:pPr marL="0" indent="0">
              <a:buNone/>
            </a:pPr>
            <a:r>
              <a:rPr lang="en-US" sz="1700"/>
              <a:t>November 22, 2018 </a:t>
            </a:r>
          </a:p>
          <a:p>
            <a:endParaRPr lang="en-US" sz="1700"/>
          </a:p>
          <a:p>
            <a:pPr marL="0" indent="0">
              <a:buNone/>
            </a:pPr>
            <a:r>
              <a:rPr lang="en-US" sz="1700"/>
              <a:t>Denmark will no longer approve weapon sales to Saudi Arabia in response to the killing of Jamal Khashoggi.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Rectangle 2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t>Finland Suspends Weapons Exports to Saudi Arabia and UAE</a:t>
            </a:r>
          </a:p>
        </p:txBody>
      </p:sp>
      <p:sp>
        <p:nvSpPr>
          <p:cNvPr id="25" name="Rectangle 2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4daa0850b3723a159adf4fb48014387e">
            <a:extLst>
              <a:ext uri="{FF2B5EF4-FFF2-40B4-BE49-F238E27FC236}">
                <a16:creationId xmlns:a16="http://schemas.microsoft.com/office/drawing/2014/main" id="{1F09B6CA-C2F4-A44B-A991-C8F685F32468}"/>
              </a:ext>
            </a:extLst>
          </p:cNvPr>
          <p:cNvPicPr>
            <a:picLocks noChangeAspect="1"/>
          </p:cNvPicPr>
          <p:nvPr/>
        </p:nvPicPr>
        <p:blipFill rotWithShape="1">
          <a:blip r:embed="rId2"/>
          <a:srcRect l="18556" r="1" b="1"/>
          <a:stretch/>
        </p:blipFill>
        <p:spPr>
          <a:xfrm>
            <a:off x="681228" y="2478024"/>
            <a:ext cx="4507391" cy="3694176"/>
          </a:xfrm>
          <a:prstGeom prst="rect">
            <a:avLst/>
          </a:prstGeom>
        </p:spPr>
      </p:pic>
      <p:sp>
        <p:nvSpPr>
          <p:cNvPr id="3" name="Content Placeholder 2"/>
          <p:cNvSpPr>
            <a:spLocks noGrp="1"/>
          </p:cNvSpPr>
          <p:nvPr>
            <p:ph idx="1"/>
          </p:nvPr>
        </p:nvSpPr>
        <p:spPr>
          <a:xfrm>
            <a:off x="5558589" y="2478024"/>
            <a:ext cx="2904183" cy="3694176"/>
          </a:xfrm>
        </p:spPr>
        <p:txBody>
          <a:bodyPr anchor="ctr">
            <a:normAutofit/>
          </a:bodyPr>
          <a:lstStyle/>
          <a:p>
            <a:pPr marL="0" indent="0">
              <a:buNone/>
            </a:pPr>
            <a:r>
              <a:rPr lang="en-US"/>
              <a:t>November 23, 2018</a:t>
            </a:r>
          </a:p>
          <a:p>
            <a:pPr marL="0" indent="0">
              <a:buNone/>
            </a:pPr>
            <a:endParaRPr lang="en-US"/>
          </a:p>
          <a:p>
            <a:pPr marL="0" indent="0">
              <a:buNone/>
            </a:pPr>
            <a:r>
              <a:rPr lang="en-US"/>
              <a:t>Finland will no longer approve arms deals to Saudi Arabia after the killing of Jamal Khashoggi.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33D240C-2220-494F-90F6-2A8A57C05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98214" y="1078992"/>
            <a:ext cx="4704588" cy="1536192"/>
          </a:xfrm>
        </p:spPr>
        <p:txBody>
          <a:bodyPr anchor="b">
            <a:normAutofit/>
          </a:bodyPr>
          <a:lstStyle/>
          <a:p>
            <a:pPr>
              <a:lnSpc>
                <a:spcPct val="90000"/>
              </a:lnSpc>
            </a:pPr>
            <a:r>
              <a:rPr lang="en-US" sz="3500"/>
              <a:t>U.S. Senate Vote Against Trump's Military Support of Saudi Arabia and UAE</a:t>
            </a:r>
          </a:p>
        </p:txBody>
      </p:sp>
      <p:pic>
        <p:nvPicPr>
          <p:cNvPr id="5" name="Picture 4" descr="c21cb047db82b70bc7b7482ca2c563d5">
            <a:extLst>
              <a:ext uri="{FF2B5EF4-FFF2-40B4-BE49-F238E27FC236}">
                <a16:creationId xmlns:a16="http://schemas.microsoft.com/office/drawing/2014/main" id="{AC08B20E-5F9B-764D-90E2-B491EAC09028}"/>
              </a:ext>
            </a:extLst>
          </p:cNvPr>
          <p:cNvPicPr>
            <a:picLocks noChangeAspect="1"/>
          </p:cNvPicPr>
          <p:nvPr/>
        </p:nvPicPr>
        <p:blipFill rotWithShape="1">
          <a:blip r:embed="rId2"/>
          <a:srcRect l="726" r="16789" b="-1"/>
          <a:stretch/>
        </p:blipFill>
        <p:spPr>
          <a:xfrm>
            <a:off x="-4" y="21"/>
            <a:ext cx="3533636" cy="2934566"/>
          </a:xfrm>
          <a:prstGeom prst="rect">
            <a:avLst/>
          </a:prstGeom>
        </p:spPr>
      </p:pic>
      <p:sp>
        <p:nvSpPr>
          <p:cNvPr id="12" name="Rectangle 11">
            <a:extLst>
              <a:ext uri="{FF2B5EF4-FFF2-40B4-BE49-F238E27FC236}">
                <a16:creationId xmlns:a16="http://schemas.microsoft.com/office/drawing/2014/main" id="{82F8B5D5-EDD3-466C-9CFA-C8A8B1C7F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68986" y="429768"/>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9FC6858B-B383-4FB7-AAFA-9CBB9215D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98214"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f369c09a311dca9e8bfa23c94ec547f7">
            <a:extLst>
              <a:ext uri="{FF2B5EF4-FFF2-40B4-BE49-F238E27FC236}">
                <a16:creationId xmlns:a16="http://schemas.microsoft.com/office/drawing/2014/main" id="{7577B467-8D25-C447-ADAE-DE469DD92063}"/>
              </a:ext>
            </a:extLst>
          </p:cNvPr>
          <p:cNvPicPr>
            <a:picLocks noChangeAspect="1"/>
          </p:cNvPicPr>
          <p:nvPr/>
        </p:nvPicPr>
        <p:blipFill rotWithShape="1">
          <a:blip r:embed="rId3"/>
          <a:srcRect l="22950" r="21199" b="-2"/>
          <a:stretch/>
        </p:blipFill>
        <p:spPr>
          <a:xfrm>
            <a:off x="19" y="3172569"/>
            <a:ext cx="3533636" cy="3685430"/>
          </a:xfrm>
          <a:prstGeom prst="rect">
            <a:avLst/>
          </a:prstGeom>
        </p:spPr>
      </p:pic>
      <p:sp>
        <p:nvSpPr>
          <p:cNvPr id="3" name="Content Placeholder 2"/>
          <p:cNvSpPr>
            <a:spLocks noGrp="1"/>
          </p:cNvSpPr>
          <p:nvPr>
            <p:ph idx="1"/>
          </p:nvPr>
        </p:nvSpPr>
        <p:spPr>
          <a:xfrm>
            <a:off x="3998214" y="3355848"/>
            <a:ext cx="4704588" cy="2825496"/>
          </a:xfrm>
        </p:spPr>
        <p:txBody>
          <a:bodyPr>
            <a:normAutofit/>
          </a:bodyPr>
          <a:lstStyle/>
          <a:p>
            <a:pPr marL="0" indent="0">
              <a:buNone/>
            </a:pPr>
            <a:r>
              <a:rPr lang="en-US" sz="1900" dirty="0"/>
              <a:t>December 13, 2018 </a:t>
            </a:r>
          </a:p>
          <a:p>
            <a:pPr marL="0" indent="0">
              <a:buNone/>
            </a:pPr>
            <a:endParaRPr lang="en-US" sz="1900" dirty="0"/>
          </a:p>
          <a:p>
            <a:pPr marL="0" indent="0">
              <a:buNone/>
            </a:pPr>
            <a:r>
              <a:rPr lang="en-US" sz="1900" dirty="0"/>
              <a:t>The Senate voted, 56-41, to stop selling weapons to Saudi Arabia. Although this measure didn't pass the House of Representatives, it marked a turning point in the US-Saudi Arabia relationship.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2F8F76-4F55-4ED5-AC3D-1714C449C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89f97394f7bb478ac3375b977ff1c50f">
            <a:extLst>
              <a:ext uri="{FF2B5EF4-FFF2-40B4-BE49-F238E27FC236}">
                <a16:creationId xmlns:a16="http://schemas.microsoft.com/office/drawing/2014/main" id="{59E29974-2BB2-2046-9F0A-9C99C33E1E9B}"/>
              </a:ext>
            </a:extLst>
          </p:cNvPr>
          <p:cNvPicPr>
            <a:picLocks noChangeAspect="1"/>
          </p:cNvPicPr>
          <p:nvPr/>
        </p:nvPicPr>
        <p:blipFill rotWithShape="1">
          <a:blip r:embed="rId2"/>
          <a:srcRect l="26714" r="12726"/>
          <a:stretch/>
        </p:blipFill>
        <p:spPr>
          <a:xfrm>
            <a:off x="307182" y="633619"/>
            <a:ext cx="4986336" cy="5495925"/>
          </a:xfrm>
          <a:prstGeom prst="rect">
            <a:avLst/>
          </a:prstGeom>
        </p:spPr>
      </p:pic>
      <p:sp useBgFill="1">
        <p:nvSpPr>
          <p:cNvPr id="11" name="Rectangle 10">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27280" y="633619"/>
            <a:ext cx="3209538"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953899" y="978619"/>
            <a:ext cx="2553446" cy="1106424"/>
          </a:xfrm>
        </p:spPr>
        <p:txBody>
          <a:bodyPr>
            <a:normAutofit/>
          </a:bodyPr>
          <a:lstStyle/>
          <a:p>
            <a:r>
              <a:rPr lang="en-US" sz="2300"/>
              <a:t>Stockholm Agreement Signed</a:t>
            </a:r>
          </a:p>
        </p:txBody>
      </p:sp>
      <p:sp>
        <p:nvSpPr>
          <p:cNvPr id="13" name="Rectangle 12">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9274" y="117043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4268" y="2122470"/>
            <a:ext cx="2496312"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953899" y="2359152"/>
            <a:ext cx="2553445" cy="3429000"/>
          </a:xfrm>
        </p:spPr>
        <p:txBody>
          <a:bodyPr>
            <a:normAutofit/>
          </a:bodyPr>
          <a:lstStyle/>
          <a:p>
            <a:pPr marL="0" indent="0">
              <a:lnSpc>
                <a:spcPct val="90000"/>
              </a:lnSpc>
              <a:buNone/>
            </a:pPr>
            <a:r>
              <a:rPr lang="en-US" sz="1500" dirty="0"/>
              <a:t>December 13, 2018</a:t>
            </a:r>
          </a:p>
          <a:p>
            <a:pPr marL="0" indent="0">
              <a:lnSpc>
                <a:spcPct val="90000"/>
              </a:lnSpc>
              <a:buNone/>
            </a:pPr>
            <a:endParaRPr lang="en-US" sz="1500" dirty="0"/>
          </a:p>
          <a:p>
            <a:pPr marL="0" indent="0">
              <a:lnSpc>
                <a:spcPct val="90000"/>
              </a:lnSpc>
              <a:buNone/>
            </a:pPr>
            <a:r>
              <a:rPr lang="en-US" sz="1500" dirty="0"/>
              <a:t>There are three agreements under the Stockholm agreement: the </a:t>
            </a:r>
            <a:r>
              <a:rPr lang="en-US" sz="1500" dirty="0" err="1"/>
              <a:t>Hodeidah</a:t>
            </a:r>
            <a:r>
              <a:rPr lang="en-US" sz="1500" dirty="0"/>
              <a:t> Agreement, the Taiz Understanding, and a prisoner swap agreement. If followed, the Stockholm Agreement should lead to a ceasefire in al-</a:t>
            </a:r>
            <a:r>
              <a:rPr lang="en-US" sz="1500" dirty="0" err="1"/>
              <a:t>Huydaydah</a:t>
            </a:r>
            <a:r>
              <a:rPr lang="en-US" sz="1500" dirty="0"/>
              <a:t> and other important cities, an increase in humanitarian aid flowing into Yemen, and the release of about 15,000 prisoners.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t>FAO Conducts Famine Prevention Plan</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6bfaec80fd332d59820f8606be1465e9">
            <a:extLst>
              <a:ext uri="{FF2B5EF4-FFF2-40B4-BE49-F238E27FC236}">
                <a16:creationId xmlns:a16="http://schemas.microsoft.com/office/drawing/2014/main" id="{C94B1902-1A2F-0749-B04F-B436CD15AC31}"/>
              </a:ext>
            </a:extLst>
          </p:cNvPr>
          <p:cNvPicPr>
            <a:picLocks noChangeAspect="1"/>
          </p:cNvPicPr>
          <p:nvPr/>
        </p:nvPicPr>
        <p:blipFill rotWithShape="1">
          <a:blip r:embed="rId2"/>
          <a:srcRect r="-4" b="351"/>
          <a:stretch/>
        </p:blipFill>
        <p:spPr>
          <a:xfrm>
            <a:off x="681228" y="2478024"/>
            <a:ext cx="4507391" cy="3694176"/>
          </a:xfrm>
          <a:prstGeom prst="rect">
            <a:avLst/>
          </a:prstGeom>
        </p:spPr>
      </p:pic>
      <p:sp>
        <p:nvSpPr>
          <p:cNvPr id="3" name="Content Placeholder 2"/>
          <p:cNvSpPr>
            <a:spLocks noGrp="1"/>
          </p:cNvSpPr>
          <p:nvPr>
            <p:ph idx="1"/>
          </p:nvPr>
        </p:nvSpPr>
        <p:spPr>
          <a:xfrm>
            <a:off x="5558589" y="2478024"/>
            <a:ext cx="2904183" cy="3694176"/>
          </a:xfrm>
        </p:spPr>
        <p:txBody>
          <a:bodyPr anchor="ctr">
            <a:normAutofit/>
          </a:bodyPr>
          <a:lstStyle/>
          <a:p>
            <a:pPr marL="0" indent="0">
              <a:buNone/>
            </a:pPr>
            <a:r>
              <a:rPr dirty="0"/>
              <a:t>Jan</a:t>
            </a:r>
            <a:r>
              <a:rPr lang="en-US" dirty="0"/>
              <a:t>uary</a:t>
            </a:r>
            <a:r>
              <a:rPr dirty="0"/>
              <a:t> 2019 to Jun</a:t>
            </a:r>
            <a:r>
              <a:rPr lang="en-US" dirty="0"/>
              <a:t>e</a:t>
            </a:r>
            <a:r>
              <a:rPr dirty="0"/>
              <a:t> 2019</a:t>
            </a:r>
          </a:p>
          <a:p>
            <a:pPr marL="0" indent="0">
              <a:buNone/>
            </a:pPr>
            <a:endParaRPr lang="en-US" dirty="0"/>
          </a:p>
          <a:p>
            <a:pPr marL="0" indent="0">
              <a:buNone/>
            </a:pPr>
            <a:r>
              <a:rPr dirty="0"/>
              <a:t>The Food and Agriculture Organization of the United Nations released its Famine Prevention Plan for Yemen in January of 2019. Its objective is to assist 1.6 million people through cash transfers and agricultural livelihood assistance to improve food security and nutrition.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t>Japan Contributes $8 Million to UN</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7b0a94c6ce99013c2cc0fde56d596a46">
            <a:extLst>
              <a:ext uri="{FF2B5EF4-FFF2-40B4-BE49-F238E27FC236}">
                <a16:creationId xmlns:a16="http://schemas.microsoft.com/office/drawing/2014/main" id="{DB9BEE23-A031-4148-950A-DE5C42196C2B}"/>
              </a:ext>
            </a:extLst>
          </p:cNvPr>
          <p:cNvPicPr>
            <a:picLocks noChangeAspect="1"/>
          </p:cNvPicPr>
          <p:nvPr/>
        </p:nvPicPr>
        <p:blipFill rotWithShape="1">
          <a:blip r:embed="rId2"/>
          <a:srcRect r="18557" b="1"/>
          <a:stretch/>
        </p:blipFill>
        <p:spPr>
          <a:xfrm>
            <a:off x="681228" y="2478024"/>
            <a:ext cx="4507391" cy="3694176"/>
          </a:xfrm>
          <a:prstGeom prst="rect">
            <a:avLst/>
          </a:prstGeom>
        </p:spPr>
      </p:pic>
      <p:sp>
        <p:nvSpPr>
          <p:cNvPr id="3" name="Content Placeholder 2"/>
          <p:cNvSpPr>
            <a:spLocks noGrp="1"/>
          </p:cNvSpPr>
          <p:nvPr>
            <p:ph idx="1"/>
          </p:nvPr>
        </p:nvSpPr>
        <p:spPr>
          <a:xfrm>
            <a:off x="5558589" y="2478024"/>
            <a:ext cx="2904183" cy="3694176"/>
          </a:xfrm>
        </p:spPr>
        <p:txBody>
          <a:bodyPr anchor="ctr">
            <a:normAutofit/>
          </a:bodyPr>
          <a:lstStyle/>
          <a:p>
            <a:pPr marL="0" indent="0">
              <a:buNone/>
            </a:pPr>
            <a:r>
              <a:rPr dirty="0"/>
              <a:t>Jan</a:t>
            </a:r>
            <a:r>
              <a:rPr lang="en-US" dirty="0"/>
              <a:t>uary 3</a:t>
            </a:r>
            <a:r>
              <a:rPr dirty="0"/>
              <a:t>, 201</a:t>
            </a:r>
            <a:r>
              <a:rPr lang="en-US" dirty="0"/>
              <a:t>9</a:t>
            </a:r>
            <a:endParaRPr dirty="0"/>
          </a:p>
          <a:p>
            <a:pPr marL="0" indent="0">
              <a:buNone/>
            </a:pPr>
            <a:endParaRPr lang="en-US" dirty="0"/>
          </a:p>
          <a:p>
            <a:pPr marL="0" indent="0">
              <a:buNone/>
            </a:pPr>
            <a:r>
              <a:rPr dirty="0"/>
              <a:t>Japan and the Food and Agriculture Organization of the United Nations signed a funding agreement for Japan to contribute over $8 million dollars to support a 2-year plan aimed at reducing food insecurity and improving nutrition. Japan is the second largest contributor to the overall FAO budget.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85460" y="759805"/>
            <a:ext cx="7729890" cy="1325563"/>
          </a:xfrm>
        </p:spPr>
        <p:txBody>
          <a:bodyPr>
            <a:normAutofit/>
          </a:bodyPr>
          <a:lstStyle/>
          <a:p>
            <a:r>
              <a:rPr lang="en-US" sz="3500">
                <a:solidFill>
                  <a:srgbClr val="FFFFFF"/>
                </a:solidFill>
              </a:rPr>
              <a:t>EU Contributes $6.7 Million to UN</a:t>
            </a:r>
          </a:p>
        </p:txBody>
      </p:sp>
      <p:sp>
        <p:nvSpPr>
          <p:cNvPr id="3" name="Content Placeholder 2"/>
          <p:cNvSpPr>
            <a:spLocks noGrp="1"/>
          </p:cNvSpPr>
          <p:nvPr>
            <p:ph idx="1"/>
          </p:nvPr>
        </p:nvSpPr>
        <p:spPr>
          <a:xfrm>
            <a:off x="1068678" y="2494450"/>
            <a:ext cx="3040158" cy="3563159"/>
          </a:xfrm>
        </p:spPr>
        <p:txBody>
          <a:bodyPr>
            <a:normAutofit/>
          </a:bodyPr>
          <a:lstStyle/>
          <a:p>
            <a:pPr marL="0" indent="0">
              <a:lnSpc>
                <a:spcPct val="90000"/>
              </a:lnSpc>
              <a:buNone/>
            </a:pPr>
            <a:r>
              <a:rPr lang="en-US" sz="1800" dirty="0"/>
              <a:t>February 4, 2019</a:t>
            </a:r>
          </a:p>
          <a:p>
            <a:pPr marL="0" indent="0">
              <a:lnSpc>
                <a:spcPct val="90000"/>
              </a:lnSpc>
              <a:buNone/>
            </a:pPr>
            <a:endParaRPr lang="en-US" sz="1800" dirty="0"/>
          </a:p>
          <a:p>
            <a:pPr marL="0" indent="0">
              <a:lnSpc>
                <a:spcPct val="90000"/>
              </a:lnSpc>
              <a:buNone/>
            </a:pPr>
            <a:r>
              <a:rPr lang="en-US" sz="1800" dirty="0"/>
              <a:t>The European Union and the Food and Agriculture Organization of the United Nations announced a new contribution from the EU of $6.7 million. The money will fund UN actions to monitor threats to food security and collect data on hunger and malnutrition in Yemen.  </a:t>
            </a:r>
          </a:p>
        </p:txBody>
      </p:sp>
      <p:pic>
        <p:nvPicPr>
          <p:cNvPr id="4" name="Picture 3" descr="9d242e21b86ad030ba31da6c946b8cef">
            <a:extLst>
              <a:ext uri="{FF2B5EF4-FFF2-40B4-BE49-F238E27FC236}">
                <a16:creationId xmlns:a16="http://schemas.microsoft.com/office/drawing/2014/main" id="{4686D03B-FBA5-3846-8C5B-9D0BF6FA53B6}"/>
              </a:ext>
            </a:extLst>
          </p:cNvPr>
          <p:cNvPicPr>
            <a:picLocks noChangeAspect="1"/>
          </p:cNvPicPr>
          <p:nvPr/>
        </p:nvPicPr>
        <p:blipFill rotWithShape="1">
          <a:blip r:embed="rId2"/>
          <a:srcRect r="32530"/>
          <a:stretch/>
        </p:blipFill>
        <p:spPr>
          <a:xfrm>
            <a:off x="4574169" y="2492376"/>
            <a:ext cx="3601803" cy="356337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36b45a782775c6fb7167bcedad6e3d9">
            <a:extLst>
              <a:ext uri="{FF2B5EF4-FFF2-40B4-BE49-F238E27FC236}">
                <a16:creationId xmlns:a16="http://schemas.microsoft.com/office/drawing/2014/main" id="{853415E5-D9FA-DA4B-A125-B4153FEE47AF}"/>
              </a:ext>
            </a:extLst>
          </p:cNvPr>
          <p:cNvPicPr>
            <a:picLocks noChangeAspect="1"/>
          </p:cNvPicPr>
          <p:nvPr/>
        </p:nvPicPr>
        <p:blipFill rotWithShape="1">
          <a:blip r:embed="rId2"/>
          <a:srcRect t="8096" r="-3" b="18698"/>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a:solidFill>
                  <a:schemeClr val="bg1"/>
                </a:solidFill>
              </a:rPr>
              <a:t>EU Contributes $40.8 Million to UN </a:t>
            </a:r>
          </a:p>
        </p:txBody>
      </p:sp>
      <p:sp>
        <p:nvSpPr>
          <p:cNvPr id="3" name="Content Placeholder 2"/>
          <p:cNvSpPr>
            <a:spLocks noGrp="1"/>
          </p:cNvSpPr>
          <p:nvPr>
            <p:ph idx="1"/>
          </p:nvPr>
        </p:nvSpPr>
        <p:spPr>
          <a:xfrm>
            <a:off x="425196" y="4956314"/>
            <a:ext cx="8293608" cy="1306417"/>
          </a:xfrm>
        </p:spPr>
        <p:txBody>
          <a:bodyPr>
            <a:normAutofit/>
          </a:bodyPr>
          <a:lstStyle/>
          <a:p>
            <a:pPr marL="0" indent="0">
              <a:buNone/>
            </a:pPr>
            <a:r>
              <a:rPr lang="en-US" sz="1500" dirty="0"/>
              <a:t>March 25, 2019</a:t>
            </a:r>
          </a:p>
          <a:p>
            <a:pPr marL="0" indent="0">
              <a:buNone/>
            </a:pPr>
            <a:endParaRPr lang="en-US" sz="1500" dirty="0"/>
          </a:p>
          <a:p>
            <a:pPr marL="0" indent="0">
              <a:buNone/>
            </a:pPr>
            <a:r>
              <a:rPr lang="en-US" sz="1500" dirty="0"/>
              <a:t>The European Union contributed $40.8 million  to the United Nations to support resilience-building work in Yemen. The funding agreement was signed in Amman, Jordan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t>Yemen Signs Treaty of Jeddah with Saudi Arabia</a:t>
            </a:r>
          </a:p>
        </p:txBody>
      </p:sp>
      <p:sp>
        <p:nvSpPr>
          <p:cNvPr id="3" name="Content Placeholder 2"/>
          <p:cNvSpPr>
            <a:spLocks noGrp="1"/>
          </p:cNvSpPr>
          <p:nvPr>
            <p:ph idx="1"/>
          </p:nvPr>
        </p:nvSpPr>
        <p:spPr>
          <a:xfrm>
            <a:off x="486698" y="2438400"/>
            <a:ext cx="2629120" cy="3785419"/>
          </a:xfrm>
        </p:spPr>
        <p:txBody>
          <a:bodyPr>
            <a:normAutofit/>
          </a:bodyPr>
          <a:lstStyle/>
          <a:p>
            <a:pPr marL="0" indent="0">
              <a:buNone/>
            </a:pPr>
            <a:r>
              <a:rPr lang="en-US" sz="1700" dirty="0"/>
              <a:t>June 12, 2000</a:t>
            </a:r>
          </a:p>
          <a:p>
            <a:pPr marL="0" indent="0">
              <a:buNone/>
            </a:pPr>
            <a:endParaRPr lang="en-US" sz="1700" dirty="0"/>
          </a:p>
          <a:p>
            <a:pPr marL="0" indent="0">
              <a:buNone/>
            </a:pPr>
            <a:r>
              <a:rPr lang="en-US" sz="1700" dirty="0"/>
              <a:t>Yemen and Saudi Arabia signed the Treaty of Jeddah. It resolved a prior border disagreement between the two countries.  </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30f835fa195332270d2ed91bff1ad29">
            <a:extLst>
              <a:ext uri="{FF2B5EF4-FFF2-40B4-BE49-F238E27FC236}">
                <a16:creationId xmlns:a16="http://schemas.microsoft.com/office/drawing/2014/main" id="{D1BBEA6B-0F0B-544D-8EC8-C5D97F632C26}"/>
              </a:ext>
            </a:extLst>
          </p:cNvPr>
          <p:cNvPicPr>
            <a:picLocks noChangeAspect="1"/>
          </p:cNvPicPr>
          <p:nvPr/>
        </p:nvPicPr>
        <p:blipFill>
          <a:blip r:embed="rId2"/>
          <a:stretch>
            <a:fillRect/>
          </a:stretch>
        </p:blipFill>
        <p:spPr>
          <a:xfrm>
            <a:off x="4054396" y="1881162"/>
            <a:ext cx="4514498" cy="3092429"/>
          </a:xfrm>
          <a:prstGeom prst="rect">
            <a:avLst/>
          </a:prstGeom>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rPr dirty="0"/>
              <a:t>Houthis Agree to Withdraw from </a:t>
            </a:r>
            <a:r>
              <a:rPr dirty="0" err="1"/>
              <a:t>Hodeidah</a:t>
            </a:r>
            <a:endParaRPr dirty="0"/>
          </a:p>
        </p:txBody>
      </p:sp>
      <p:sp>
        <p:nvSpPr>
          <p:cNvPr id="3" name="Content Placeholder 2"/>
          <p:cNvSpPr>
            <a:spLocks noGrp="1"/>
          </p:cNvSpPr>
          <p:nvPr>
            <p:ph idx="1"/>
          </p:nvPr>
        </p:nvSpPr>
        <p:spPr>
          <a:xfrm>
            <a:off x="486698" y="2438400"/>
            <a:ext cx="2629120" cy="3785419"/>
          </a:xfrm>
        </p:spPr>
        <p:txBody>
          <a:bodyPr>
            <a:normAutofit/>
          </a:bodyPr>
          <a:lstStyle/>
          <a:p>
            <a:pPr marL="0" indent="0">
              <a:buNone/>
            </a:pPr>
            <a:r>
              <a:rPr lang="en-US" sz="1700"/>
              <a:t>May 11, 2019</a:t>
            </a:r>
          </a:p>
          <a:p>
            <a:pPr marL="0" indent="0">
              <a:buNone/>
            </a:pPr>
            <a:endParaRPr lang="en-US" sz="1700"/>
          </a:p>
          <a:p>
            <a:pPr marL="0" indent="0">
              <a:buNone/>
            </a:pPr>
            <a:r>
              <a:rPr lang="en-US" sz="1700"/>
              <a:t>The Houthis began to retreat from ports they previously captured.  They agreed to do so under a ceasefire deal with the Yemen-Saudi coalition.  </a:t>
            </a:r>
            <a:br>
              <a:rPr lang="en-US" sz="1700"/>
            </a:br>
            <a:br>
              <a:rPr lang="en-US" sz="1700"/>
            </a:br>
            <a:r>
              <a:rPr lang="en-US" sz="1700"/>
              <a:t>The UN will take over operating these ports moving forward. </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8e378db89c3dec7a6f9c01836676e329">
            <a:extLst>
              <a:ext uri="{FF2B5EF4-FFF2-40B4-BE49-F238E27FC236}">
                <a16:creationId xmlns:a16="http://schemas.microsoft.com/office/drawing/2014/main" id="{D5C4D5D0-7A72-2643-961E-3538911930A4}"/>
              </a:ext>
            </a:extLst>
          </p:cNvPr>
          <p:cNvPicPr>
            <a:picLocks noChangeAspect="1"/>
          </p:cNvPicPr>
          <p:nvPr/>
        </p:nvPicPr>
        <p:blipFill>
          <a:blip r:embed="rId2"/>
          <a:stretch>
            <a:fillRect/>
          </a:stretch>
        </p:blipFill>
        <p:spPr>
          <a:xfrm>
            <a:off x="4054396" y="1824730"/>
            <a:ext cx="4514498" cy="3205293"/>
          </a:xfrm>
          <a:prstGeom prst="rect">
            <a:avLst/>
          </a:prstGeom>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1525d0f1f0bd9b2b9bdb8b4a7f5825f1">
            <a:extLst>
              <a:ext uri="{FF2B5EF4-FFF2-40B4-BE49-F238E27FC236}">
                <a16:creationId xmlns:a16="http://schemas.microsoft.com/office/drawing/2014/main" id="{BF22F461-E418-0348-8224-6BC8911DCCC6}"/>
              </a:ext>
            </a:extLst>
          </p:cNvPr>
          <p:cNvPicPr>
            <a:picLocks noChangeAspect="1"/>
          </p:cNvPicPr>
          <p:nvPr/>
        </p:nvPicPr>
        <p:blipFill rotWithShape="1">
          <a:blip r:embed="rId2"/>
          <a:srcRect t="25694" b="9185"/>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a:solidFill>
                  <a:schemeClr val="bg1"/>
                </a:solidFill>
              </a:rPr>
              <a:t>Houthis Strike Saudi Oil Pipeline</a:t>
            </a:r>
          </a:p>
        </p:txBody>
      </p:sp>
      <p:sp>
        <p:nvSpPr>
          <p:cNvPr id="3" name="Content Placeholder 2"/>
          <p:cNvSpPr>
            <a:spLocks noGrp="1"/>
          </p:cNvSpPr>
          <p:nvPr>
            <p:ph idx="1"/>
          </p:nvPr>
        </p:nvSpPr>
        <p:spPr>
          <a:xfrm>
            <a:off x="425196" y="4956314"/>
            <a:ext cx="8293608" cy="1306417"/>
          </a:xfrm>
        </p:spPr>
        <p:txBody>
          <a:bodyPr>
            <a:normAutofit lnSpcReduction="10000"/>
          </a:bodyPr>
          <a:lstStyle/>
          <a:p>
            <a:pPr marL="0" indent="0">
              <a:buNone/>
            </a:pPr>
            <a:r>
              <a:rPr lang="en-US" sz="1500" dirty="0"/>
              <a:t>May 14, 2019</a:t>
            </a:r>
          </a:p>
          <a:p>
            <a:pPr marL="0" indent="0">
              <a:buNone/>
            </a:pPr>
            <a:endParaRPr lang="en-US" sz="1500" dirty="0"/>
          </a:p>
          <a:p>
            <a:pPr marL="0" indent="0">
              <a:buNone/>
            </a:pPr>
            <a:r>
              <a:rPr lang="en-US" sz="1500" dirty="0"/>
              <a:t>The Houthis launched multiple drone attacks on Saudi Arabian oil facilities. </a:t>
            </a:r>
            <a:br>
              <a:rPr lang="en-US" sz="1500" dirty="0"/>
            </a:br>
            <a:r>
              <a:rPr lang="en-US" sz="1500" dirty="0"/>
              <a:t> </a:t>
            </a:r>
            <a:br>
              <a:rPr lang="en-US" sz="1500" dirty="0"/>
            </a:br>
            <a:r>
              <a:rPr lang="en-US" sz="1500" dirty="0"/>
              <a:t>The Saudi government said the drone attacks caused minimal damage on the facilities.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5466"/>
            <a:ext cx="2708910" cy="1536192"/>
          </a:xfrm>
        </p:spPr>
        <p:txBody>
          <a:bodyPr>
            <a:normAutofit/>
          </a:bodyPr>
          <a:lstStyle/>
          <a:p>
            <a:r>
              <a:rPr lang="en-US" sz="2800"/>
              <a:t>Saudi-UAE-led Air Attack Kills 9 Yemeni Civilians</a:t>
            </a:r>
          </a:p>
        </p:txBody>
      </p:sp>
      <p:pic>
        <p:nvPicPr>
          <p:cNvPr id="4" name="Picture 3" descr="7fc343d019a5b22a5b24a7d1d9a324e5">
            <a:extLst>
              <a:ext uri="{FF2B5EF4-FFF2-40B4-BE49-F238E27FC236}">
                <a16:creationId xmlns:a16="http://schemas.microsoft.com/office/drawing/2014/main" id="{651218C1-22B5-5F4C-8AF2-735C929D31D3}"/>
              </a:ext>
            </a:extLst>
          </p:cNvPr>
          <p:cNvPicPr>
            <a:picLocks noChangeAspect="1"/>
          </p:cNvPicPr>
          <p:nvPr/>
        </p:nvPicPr>
        <p:blipFill rotWithShape="1">
          <a:blip r:embed="rId2"/>
          <a:srcRect t="19529" b="2810"/>
          <a:stretch/>
        </p:blipFill>
        <p:spPr>
          <a:xfrm>
            <a:off x="20" y="10"/>
            <a:ext cx="9143980" cy="3994473"/>
          </a:xfrm>
          <a:prstGeom prst="rect">
            <a:avLst/>
          </a:prstGeom>
        </p:spPr>
      </p:pic>
      <p:sp>
        <p:nvSpPr>
          <p:cNvPr id="13" name="Rectangle 12">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5466"/>
            <a:ext cx="4545767" cy="1536192"/>
          </a:xfrm>
        </p:spPr>
        <p:txBody>
          <a:bodyPr anchor="ctr">
            <a:normAutofit lnSpcReduction="10000"/>
          </a:bodyPr>
          <a:lstStyle/>
          <a:p>
            <a:pPr marL="0" indent="0">
              <a:buNone/>
            </a:pPr>
            <a:r>
              <a:rPr dirty="0"/>
              <a:t>May 25, 2019</a:t>
            </a:r>
          </a:p>
          <a:p>
            <a:pPr marL="0" indent="0">
              <a:buNone/>
            </a:pPr>
            <a:endParaRPr lang="en-US" dirty="0"/>
          </a:p>
          <a:p>
            <a:pPr marL="0" indent="0">
              <a:buNone/>
            </a:pPr>
            <a:r>
              <a:rPr dirty="0"/>
              <a:t>According to an Al Jazeera report, "At least nine civilians have been killed in Saudi-led overnight air raids east of Yemen's third city of Taiz...". Of those nine, two were children.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6840751f68a03237ba1c70852cee9b5">
            <a:extLst>
              <a:ext uri="{FF2B5EF4-FFF2-40B4-BE49-F238E27FC236}">
                <a16:creationId xmlns:a16="http://schemas.microsoft.com/office/drawing/2014/main" id="{0B5FFCA8-2E48-5C44-8AAF-2D1D3C63C2F4}"/>
              </a:ext>
            </a:extLst>
          </p:cNvPr>
          <p:cNvPicPr>
            <a:picLocks noChangeAspect="1"/>
          </p:cNvPicPr>
          <p:nvPr/>
        </p:nvPicPr>
        <p:blipFill rotWithShape="1">
          <a:blip r:embed="rId2">
            <a:alphaModFix amt="40000"/>
          </a:blip>
          <a:srcRect l="11001" r="28665" b="-1"/>
          <a:stretch/>
        </p:blipFill>
        <p:spPr>
          <a:xfrm>
            <a:off x="20" y="10"/>
            <a:ext cx="9143979" cy="6857990"/>
          </a:xfrm>
          <a:prstGeom prst="rect">
            <a:avLst/>
          </a:prstGeom>
        </p:spPr>
      </p:pic>
      <p:sp>
        <p:nvSpPr>
          <p:cNvPr id="2" name="Title 1"/>
          <p:cNvSpPr>
            <a:spLocks noGrp="1"/>
          </p:cNvSpPr>
          <p:nvPr>
            <p:ph type="title"/>
          </p:nvPr>
        </p:nvSpPr>
        <p:spPr>
          <a:xfrm>
            <a:off x="630936" y="941832"/>
            <a:ext cx="7879842" cy="2057400"/>
          </a:xfrm>
        </p:spPr>
        <p:txBody>
          <a:bodyPr anchor="b">
            <a:normAutofit/>
          </a:bodyPr>
          <a:lstStyle/>
          <a:p>
            <a:r>
              <a:rPr lang="en-US" sz="4400"/>
              <a:t>UNICEF Confirms 7,300 Children Killed or Injured</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6" y="3502152"/>
            <a:ext cx="7879842" cy="2670048"/>
          </a:xfrm>
        </p:spPr>
        <p:txBody>
          <a:bodyPr>
            <a:normAutofit/>
          </a:bodyPr>
          <a:lstStyle/>
          <a:p>
            <a:pPr marL="0" indent="0">
              <a:buNone/>
            </a:pPr>
            <a:r>
              <a:rPr lang="en-US" sz="1700" dirty="0"/>
              <a:t>May 27, 2019</a:t>
            </a:r>
          </a:p>
          <a:p>
            <a:pPr marL="0" indent="0">
              <a:buNone/>
            </a:pPr>
            <a:endParaRPr lang="en-US" sz="1700" dirty="0"/>
          </a:p>
          <a:p>
            <a:pPr marL="0" indent="0">
              <a:buNone/>
            </a:pPr>
            <a:r>
              <a:rPr lang="en-US" sz="1700" dirty="0"/>
              <a:t>In a press release, the UNICEF confirmed that "at least 7,300 children were killed or seriously injured in Yemen amid clashes between supporters of Yemeni President Abd </a:t>
            </a:r>
            <a:r>
              <a:rPr lang="en-US" sz="1700" dirty="0" err="1"/>
              <a:t>Rabbu</a:t>
            </a:r>
            <a:r>
              <a:rPr lang="en-US" sz="1700" dirty="0"/>
              <a:t> Mansour </a:t>
            </a:r>
            <a:r>
              <a:rPr lang="en-US" sz="1700" dirty="0" err="1"/>
              <a:t>Hadi</a:t>
            </a:r>
            <a:r>
              <a:rPr lang="en-US" sz="1700" dirty="0"/>
              <a:t> and Houthi opposition groups." However, the agency believe the actual number may be much higher. </a:t>
            </a:r>
          </a:p>
        </p:txBody>
      </p:sp>
    </p:spTree>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6344" y="1161288"/>
            <a:ext cx="2702052" cy="4526280"/>
          </a:xfrm>
        </p:spPr>
        <p:txBody>
          <a:bodyPr>
            <a:normAutofit/>
          </a:bodyPr>
          <a:lstStyle/>
          <a:p>
            <a:r>
              <a:rPr lang="en-US" sz="3500"/>
              <a:t>Saudi Arabia and UAE Donate $20 Million to WHO</a:t>
            </a:r>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4075611" y="932688"/>
            <a:ext cx="4437453" cy="4992624"/>
          </a:xfrm>
        </p:spPr>
        <p:txBody>
          <a:bodyPr anchor="ctr">
            <a:normAutofit/>
          </a:bodyPr>
          <a:lstStyle/>
          <a:p>
            <a:pPr marL="0" indent="0">
              <a:buNone/>
            </a:pPr>
            <a:r>
              <a:rPr lang="en-US" sz="1700"/>
              <a:t>May 27, 2019 </a:t>
            </a:r>
          </a:p>
          <a:p>
            <a:pPr marL="0" indent="0">
              <a:buNone/>
            </a:pPr>
            <a:endParaRPr lang="en-US" sz="1700"/>
          </a:p>
          <a:p>
            <a:pPr marL="0" indent="0">
              <a:buNone/>
            </a:pPr>
            <a:r>
              <a:rPr lang="en-US" sz="1700"/>
              <a:t>Saudi Arabia and the UAE donated a $20 million grant to the World Health Organization to fund the UN's cholera outbreak management in Yemen.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641850"/>
            <a:ext cx="2708910" cy="1535865"/>
          </a:xfrm>
        </p:spPr>
        <p:txBody>
          <a:bodyPr>
            <a:normAutofit/>
          </a:bodyPr>
          <a:lstStyle/>
          <a:p>
            <a:r>
              <a:rPr lang="en-US" sz="2800"/>
              <a:t>Houthis launch attack drones into Saudi Arabia</a:t>
            </a:r>
          </a:p>
        </p:txBody>
      </p:sp>
      <p:sp>
        <p:nvSpPr>
          <p:cNvPr id="19"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5480" y="641850"/>
            <a:ext cx="4539870" cy="1535865"/>
          </a:xfrm>
        </p:spPr>
        <p:txBody>
          <a:bodyPr anchor="ctr">
            <a:normAutofit lnSpcReduction="10000"/>
          </a:bodyPr>
          <a:lstStyle/>
          <a:p>
            <a:pPr marL="0" indent="0">
              <a:buNone/>
            </a:pPr>
            <a:r>
              <a:rPr lang="en-US" dirty="0"/>
              <a:t>June 11, 2019</a:t>
            </a:r>
          </a:p>
          <a:p>
            <a:pPr marL="0" indent="0">
              <a:buNone/>
            </a:pPr>
            <a:endParaRPr lang="en-US" dirty="0"/>
          </a:p>
          <a:p>
            <a:pPr marL="0" indent="0">
              <a:buNone/>
            </a:pPr>
            <a:r>
              <a:rPr lang="en-US" dirty="0"/>
              <a:t>The Houthis launched attack drones on Khamis </a:t>
            </a:r>
            <a:r>
              <a:rPr lang="en-US" dirty="0" err="1"/>
              <a:t>Mushait</a:t>
            </a:r>
            <a:r>
              <a:rPr lang="en-US" dirty="0"/>
              <a:t>, a Saudi Arabian city. The Saudi government said they intercepted the drones.  </a:t>
            </a:r>
            <a:br>
              <a:rPr lang="en-US" dirty="0"/>
            </a:br>
            <a:endParaRPr lang="en-US" dirty="0"/>
          </a:p>
        </p:txBody>
      </p:sp>
      <p:pic>
        <p:nvPicPr>
          <p:cNvPr id="4" name="Picture 3" descr="56e902d0c65df06f0431878dfe716975">
            <a:extLst>
              <a:ext uri="{FF2B5EF4-FFF2-40B4-BE49-F238E27FC236}">
                <a16:creationId xmlns:a16="http://schemas.microsoft.com/office/drawing/2014/main" id="{0747EE78-7F38-5341-99A8-3FB6E6777EE3}"/>
              </a:ext>
            </a:extLst>
          </p:cNvPr>
          <p:cNvPicPr>
            <a:picLocks noChangeAspect="1"/>
          </p:cNvPicPr>
          <p:nvPr/>
        </p:nvPicPr>
        <p:blipFill rotWithShape="1">
          <a:blip r:embed="rId2"/>
          <a:srcRect b="29477"/>
          <a:stretch/>
        </p:blipFill>
        <p:spPr>
          <a:xfrm>
            <a:off x="415812" y="2731167"/>
            <a:ext cx="8375585" cy="3484983"/>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641850"/>
            <a:ext cx="2708910" cy="1535865"/>
          </a:xfrm>
        </p:spPr>
        <p:txBody>
          <a:bodyPr>
            <a:normAutofit/>
          </a:bodyPr>
          <a:lstStyle/>
          <a:p>
            <a:r>
              <a:rPr lang="en-US" sz="2800"/>
              <a:t>Houthi Rebels Injure 26 People in Saudi Arabia</a:t>
            </a:r>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5480" y="641850"/>
            <a:ext cx="4539870" cy="1535865"/>
          </a:xfrm>
        </p:spPr>
        <p:txBody>
          <a:bodyPr anchor="ctr">
            <a:normAutofit/>
          </a:bodyPr>
          <a:lstStyle/>
          <a:p>
            <a:pPr marL="0" indent="0">
              <a:buNone/>
            </a:pPr>
            <a:r>
              <a:rPr dirty="0"/>
              <a:t>Jun</a:t>
            </a:r>
            <a:r>
              <a:rPr lang="en-US" dirty="0"/>
              <a:t>e</a:t>
            </a:r>
            <a:r>
              <a:rPr dirty="0"/>
              <a:t> 12, 2019</a:t>
            </a:r>
          </a:p>
          <a:p>
            <a:pPr marL="0" indent="0">
              <a:buNone/>
            </a:pPr>
            <a:r>
              <a:rPr dirty="0"/>
              <a:t>The Houthis attacked a Saudi Arabian civilian airport, injuring at least 26 people with eight sent to the hospital for treatment. Houthis sent missiles to the arrivals terminal at </a:t>
            </a:r>
            <a:r>
              <a:rPr dirty="0" err="1"/>
              <a:t>Abha</a:t>
            </a:r>
            <a:r>
              <a:rPr dirty="0"/>
              <a:t> airport. </a:t>
            </a:r>
          </a:p>
        </p:txBody>
      </p:sp>
      <p:pic>
        <p:nvPicPr>
          <p:cNvPr id="4" name="Picture 3" descr="869281ac34f630609803a7fa1b7bd510">
            <a:extLst>
              <a:ext uri="{FF2B5EF4-FFF2-40B4-BE49-F238E27FC236}">
                <a16:creationId xmlns:a16="http://schemas.microsoft.com/office/drawing/2014/main" id="{EFE24F3A-2886-5548-8D3F-FBA1291383CC}"/>
              </a:ext>
            </a:extLst>
          </p:cNvPr>
          <p:cNvPicPr>
            <a:picLocks noChangeAspect="1"/>
          </p:cNvPicPr>
          <p:nvPr/>
        </p:nvPicPr>
        <p:blipFill rotWithShape="1">
          <a:blip r:embed="rId2"/>
          <a:srcRect t="24288" b="1741"/>
          <a:stretch/>
        </p:blipFill>
        <p:spPr>
          <a:xfrm>
            <a:off x="415812" y="2731167"/>
            <a:ext cx="8375585" cy="3484983"/>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81" y="633619"/>
            <a:ext cx="3209537"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5" y="978619"/>
            <a:ext cx="2558034" cy="1106424"/>
          </a:xfrm>
        </p:spPr>
        <p:txBody>
          <a:bodyPr>
            <a:normAutofit/>
          </a:bodyPr>
          <a:lstStyle/>
          <a:p>
            <a:pPr>
              <a:lnSpc>
                <a:spcPct val="90000"/>
              </a:lnSpc>
            </a:pPr>
            <a:r>
              <a:t>Two Oil Tankers Attacked: Iran Suspected</a:t>
            </a:r>
            <a:endParaRPr lang="en-US"/>
          </a:p>
        </p:txBody>
      </p:sp>
      <p:sp>
        <p:nvSpPr>
          <p:cNvPr id="13" name="Rectangle 12">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9175" y="117043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094" y="2121408"/>
            <a:ext cx="2496312"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5" y="2359152"/>
            <a:ext cx="2558034" cy="3425043"/>
          </a:xfrm>
        </p:spPr>
        <p:txBody>
          <a:bodyPr>
            <a:normAutofit/>
          </a:bodyPr>
          <a:lstStyle/>
          <a:p>
            <a:pPr marL="0" indent="0">
              <a:buNone/>
            </a:pPr>
            <a:r>
              <a:rPr lang="en-US" sz="1500" dirty="0"/>
              <a:t>June 13, 2019</a:t>
            </a:r>
          </a:p>
          <a:p>
            <a:pPr marL="0" indent="0">
              <a:buNone/>
            </a:pPr>
            <a:endParaRPr lang="en-US" sz="1500" dirty="0"/>
          </a:p>
          <a:p>
            <a:pPr marL="0" indent="0">
              <a:buNone/>
            </a:pPr>
            <a:r>
              <a:rPr lang="en-US" sz="1500" dirty="0"/>
              <a:t>The US alleges that Iran attacked two commercial oil tanks in the Gulf of Oman.</a:t>
            </a:r>
          </a:p>
        </p:txBody>
      </p:sp>
      <p:pic>
        <p:nvPicPr>
          <p:cNvPr id="4" name="Picture 3" descr="2ada8d2c25164f6fe2a5167b6dcd78b1">
            <a:extLst>
              <a:ext uri="{FF2B5EF4-FFF2-40B4-BE49-F238E27FC236}">
                <a16:creationId xmlns:a16="http://schemas.microsoft.com/office/drawing/2014/main" id="{99584AA9-7688-9640-8603-9E561F75931D}"/>
              </a:ext>
            </a:extLst>
          </p:cNvPr>
          <p:cNvPicPr>
            <a:picLocks noChangeAspect="1"/>
          </p:cNvPicPr>
          <p:nvPr/>
        </p:nvPicPr>
        <p:blipFill rotWithShape="1">
          <a:blip r:embed="rId2"/>
          <a:srcRect l="2971" r="9802" b="-2"/>
          <a:stretch/>
        </p:blipFill>
        <p:spPr>
          <a:xfrm>
            <a:off x="3843337" y="634382"/>
            <a:ext cx="4992910" cy="5495162"/>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641850"/>
            <a:ext cx="2708910" cy="1535865"/>
          </a:xfrm>
        </p:spPr>
        <p:txBody>
          <a:bodyPr>
            <a:normAutofit/>
          </a:bodyPr>
          <a:lstStyle/>
          <a:p>
            <a:pPr>
              <a:lnSpc>
                <a:spcPct val="90000"/>
              </a:lnSpc>
            </a:pPr>
            <a:r>
              <a:rPr lang="en-US" sz="2600"/>
              <a:t>U.S. Secretary of State Keeps Saudi Arabia from Child Soldier List </a:t>
            </a:r>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5480" y="641850"/>
            <a:ext cx="4539870" cy="1535865"/>
          </a:xfrm>
        </p:spPr>
        <p:txBody>
          <a:bodyPr anchor="ctr">
            <a:normAutofit/>
          </a:bodyPr>
          <a:lstStyle/>
          <a:p>
            <a:pPr marL="0" indent="0">
              <a:buNone/>
            </a:pPr>
            <a:r>
              <a:rPr dirty="0"/>
              <a:t>Jun</a:t>
            </a:r>
            <a:r>
              <a:rPr lang="en-US" dirty="0"/>
              <a:t>e</a:t>
            </a:r>
            <a:r>
              <a:rPr dirty="0"/>
              <a:t> 18, 2019 </a:t>
            </a:r>
            <a:endParaRPr lang="en-US" dirty="0"/>
          </a:p>
          <a:p>
            <a:pPr marL="0" indent="0">
              <a:buNone/>
            </a:pPr>
            <a:endParaRPr lang="en-US" dirty="0"/>
          </a:p>
          <a:p>
            <a:pPr marL="0" indent="0">
              <a:buNone/>
            </a:pPr>
            <a:r>
              <a:rPr dirty="0"/>
              <a:t>Secretary of State Mike Pompeo blocked the State Department from including Saudi Arabia on a list of countries that recruit child soldiers. </a:t>
            </a:r>
          </a:p>
        </p:txBody>
      </p:sp>
      <p:pic>
        <p:nvPicPr>
          <p:cNvPr id="4" name="Picture 3" descr="5869ba38b43b25dab36f1e087565d21b">
            <a:extLst>
              <a:ext uri="{FF2B5EF4-FFF2-40B4-BE49-F238E27FC236}">
                <a16:creationId xmlns:a16="http://schemas.microsoft.com/office/drawing/2014/main" id="{9E3D754B-52BE-9C4F-A87F-F654F1AB3257}"/>
              </a:ext>
            </a:extLst>
          </p:cNvPr>
          <p:cNvPicPr>
            <a:picLocks noChangeAspect="1"/>
          </p:cNvPicPr>
          <p:nvPr/>
        </p:nvPicPr>
        <p:blipFill rotWithShape="1">
          <a:blip r:embed="rId2"/>
          <a:srcRect b="26029"/>
          <a:stretch/>
        </p:blipFill>
        <p:spPr>
          <a:xfrm>
            <a:off x="415812" y="2731167"/>
            <a:ext cx="8375585" cy="3484983"/>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641850"/>
            <a:ext cx="2708910" cy="1535865"/>
          </a:xfrm>
        </p:spPr>
        <p:txBody>
          <a:bodyPr>
            <a:normAutofit/>
          </a:bodyPr>
          <a:lstStyle/>
          <a:p>
            <a:r>
              <a:rPr lang="en-US" sz="2800"/>
              <a:t>Ten Stages of Genocide</a:t>
            </a:r>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5480" y="641850"/>
            <a:ext cx="4539870" cy="1535865"/>
          </a:xfrm>
        </p:spPr>
        <p:txBody>
          <a:bodyPr anchor="ctr">
            <a:normAutofit/>
          </a:bodyPr>
          <a:lstStyle/>
          <a:p>
            <a:pPr marL="0" indent="0">
              <a:lnSpc>
                <a:spcPct val="90000"/>
              </a:lnSpc>
              <a:buNone/>
            </a:pPr>
            <a:r>
              <a:rPr lang="en-US" sz="1200"/>
              <a:t>June 2020</a:t>
            </a:r>
          </a:p>
          <a:p>
            <a:pPr marL="0" indent="0">
              <a:lnSpc>
                <a:spcPct val="90000"/>
              </a:lnSpc>
              <a:buNone/>
            </a:pPr>
            <a:endParaRPr lang="en-US" sz="1200"/>
          </a:p>
          <a:p>
            <a:pPr marL="0" indent="0">
              <a:lnSpc>
                <a:spcPct val="90000"/>
              </a:lnSpc>
              <a:buNone/>
            </a:pPr>
            <a:r>
              <a:rPr lang="en-US" sz="1200"/>
              <a:t>The Yemen Crisis is categorized as being in stages nine and ten: extermination and denial. Extermination because the Yemeni population is dying at the hands of rebel and government forces, both of which have deliberately targeted civilians in attacks. Denial because the rebel and government forces continue to ignore the fact that they are responsible for the deaths of these Yemeni civilians.</a:t>
            </a:r>
          </a:p>
        </p:txBody>
      </p:sp>
      <p:pic>
        <p:nvPicPr>
          <p:cNvPr id="4" name="Picture 3" descr="f5452f22ee1e9cc444350d8f42c5b016">
            <a:extLst>
              <a:ext uri="{FF2B5EF4-FFF2-40B4-BE49-F238E27FC236}">
                <a16:creationId xmlns:a16="http://schemas.microsoft.com/office/drawing/2014/main" id="{3EBB7D5E-3AE8-574F-B3E3-230A2A55550C}"/>
              </a:ext>
            </a:extLst>
          </p:cNvPr>
          <p:cNvPicPr>
            <a:picLocks noChangeAspect="1"/>
          </p:cNvPicPr>
          <p:nvPr/>
        </p:nvPicPr>
        <p:blipFill rotWithShape="1">
          <a:blip r:embed="rId2"/>
          <a:srcRect t="931"/>
          <a:stretch/>
        </p:blipFill>
        <p:spPr>
          <a:xfrm>
            <a:off x="415812" y="2731167"/>
            <a:ext cx="8375585" cy="348498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rPr lang="en-US"/>
              <a:t>Houthi Clashes Increase</a:t>
            </a:r>
          </a:p>
        </p:txBody>
      </p:sp>
      <p:sp>
        <p:nvSpPr>
          <p:cNvPr id="3" name="Content Placeholder 2"/>
          <p:cNvSpPr>
            <a:spLocks noGrp="1"/>
          </p:cNvSpPr>
          <p:nvPr>
            <p:ph idx="1"/>
          </p:nvPr>
        </p:nvSpPr>
        <p:spPr>
          <a:xfrm>
            <a:off x="486698" y="2438400"/>
            <a:ext cx="2629120" cy="3785419"/>
          </a:xfrm>
        </p:spPr>
        <p:txBody>
          <a:bodyPr>
            <a:normAutofit/>
          </a:bodyPr>
          <a:lstStyle/>
          <a:p>
            <a:pPr marL="0" indent="0">
              <a:lnSpc>
                <a:spcPct val="90000"/>
              </a:lnSpc>
              <a:buNone/>
            </a:pPr>
            <a:r>
              <a:rPr lang="en-US" dirty="0"/>
              <a:t>January 2004 to December 2010</a:t>
            </a:r>
          </a:p>
          <a:p>
            <a:pPr marL="0" indent="0">
              <a:lnSpc>
                <a:spcPct val="90000"/>
              </a:lnSpc>
              <a:buNone/>
            </a:pPr>
            <a:endParaRPr lang="en-US" dirty="0"/>
          </a:p>
          <a:p>
            <a:pPr marL="0" indent="0">
              <a:lnSpc>
                <a:spcPct val="90000"/>
              </a:lnSpc>
              <a:buNone/>
            </a:pPr>
            <a:r>
              <a:rPr lang="en-US" dirty="0"/>
              <a:t>Houthi rebels began entering military clashes in 2004. Previously, they primarily engaged in political fights, seeking autonomy from the Yemeni government.</a:t>
            </a:r>
            <a:br>
              <a:rPr lang="en-US" dirty="0"/>
            </a:br>
            <a:br>
              <a:rPr lang="en-US" dirty="0"/>
            </a:br>
            <a:r>
              <a:rPr lang="en-US" dirty="0"/>
              <a:t>Al-Houthi died during a military clash in 2004. After his death, the Houthis increased their paramilitary activities in the region.</a:t>
            </a:r>
          </a:p>
        </p:txBody>
      </p:sp>
      <p:sp>
        <p:nvSpPr>
          <p:cNvPr id="13"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7792e5c71be3758623fd551a4d692356">
            <a:extLst>
              <a:ext uri="{FF2B5EF4-FFF2-40B4-BE49-F238E27FC236}">
                <a16:creationId xmlns:a16="http://schemas.microsoft.com/office/drawing/2014/main" id="{0C0FCE40-85B1-5947-A9CE-B2C9D894AAA2}"/>
              </a:ext>
            </a:extLst>
          </p:cNvPr>
          <p:cNvPicPr>
            <a:picLocks noChangeAspect="1"/>
          </p:cNvPicPr>
          <p:nvPr/>
        </p:nvPicPr>
        <p:blipFill>
          <a:blip r:embed="rId2"/>
          <a:stretch>
            <a:fillRect/>
          </a:stretch>
        </p:blipFill>
        <p:spPr>
          <a:xfrm>
            <a:off x="4054396" y="2157674"/>
            <a:ext cx="4514498" cy="2539405"/>
          </a:xfrm>
          <a:prstGeom prst="rect">
            <a:avLst/>
          </a:prstGeom>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586822"/>
            <a:ext cx="2743200" cy="1645920"/>
          </a:xfrm>
        </p:spPr>
        <p:txBody>
          <a:bodyPr>
            <a:normAutofit/>
          </a:bodyPr>
          <a:lstStyle/>
          <a:p>
            <a:pPr>
              <a:lnSpc>
                <a:spcPct val="90000"/>
              </a:lnSpc>
            </a:pPr>
            <a:r>
              <a:rPr lang="en-US" sz="2800"/>
              <a:t>Over 90,000 Fatalities Confirmed in Yemen Crisis</a:t>
            </a:r>
          </a:p>
        </p:txBody>
      </p:sp>
      <p:sp>
        <p:nvSpPr>
          <p:cNvPr id="28" name="Rectangle 27">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Rectangle 29">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37579" y="586822"/>
            <a:ext cx="4580057" cy="1645920"/>
          </a:xfrm>
        </p:spPr>
        <p:txBody>
          <a:bodyPr anchor="ctr">
            <a:normAutofit/>
          </a:bodyPr>
          <a:lstStyle/>
          <a:p>
            <a:pPr marL="0" indent="0">
              <a:buNone/>
            </a:pPr>
            <a:r>
              <a:rPr lang="en-US"/>
              <a:t>June 18, 2019 </a:t>
            </a:r>
          </a:p>
          <a:p>
            <a:pPr marL="0" indent="0">
              <a:buNone/>
            </a:pPr>
            <a:endParaRPr lang="en-US"/>
          </a:p>
          <a:p>
            <a:pPr marL="0" indent="0">
              <a:buNone/>
            </a:pPr>
            <a:r>
              <a:rPr lang="en-US"/>
              <a:t>According to the Armed Conflict Location &amp; Event Data Project, "Over 90,000 fatalities [occurred in Yemen]...over the past four and a half years." </a:t>
            </a:r>
          </a:p>
        </p:txBody>
      </p:sp>
      <p:pic>
        <p:nvPicPr>
          <p:cNvPr id="4" name="Picture 3" descr="621f25cf2010ea07827fa0a868482d53">
            <a:extLst>
              <a:ext uri="{FF2B5EF4-FFF2-40B4-BE49-F238E27FC236}">
                <a16:creationId xmlns:a16="http://schemas.microsoft.com/office/drawing/2014/main" id="{C591E806-EBDA-CC4E-A402-A8D1BFFACC5A}"/>
              </a:ext>
            </a:extLst>
          </p:cNvPr>
          <p:cNvPicPr>
            <a:picLocks noChangeAspect="1"/>
          </p:cNvPicPr>
          <p:nvPr/>
        </p:nvPicPr>
        <p:blipFill>
          <a:blip r:embed="rId2"/>
          <a:stretch>
            <a:fillRect/>
          </a:stretch>
        </p:blipFill>
        <p:spPr>
          <a:xfrm>
            <a:off x="418337" y="2837153"/>
            <a:ext cx="4111132" cy="3268351"/>
          </a:xfrm>
          <a:prstGeom prst="rect">
            <a:avLst/>
          </a:prstGeom>
        </p:spPr>
      </p:pic>
      <p:pic>
        <p:nvPicPr>
          <p:cNvPr id="17" name="Picture 16" descr="f62305d9c121c4104eb2ac03d72e0206">
            <a:extLst>
              <a:ext uri="{FF2B5EF4-FFF2-40B4-BE49-F238E27FC236}">
                <a16:creationId xmlns:a16="http://schemas.microsoft.com/office/drawing/2014/main" id="{D2B1C008-E53F-994F-8987-F8E0A0CCF660}"/>
              </a:ext>
            </a:extLst>
          </p:cNvPr>
          <p:cNvPicPr>
            <a:picLocks noChangeAspect="1"/>
          </p:cNvPicPr>
          <p:nvPr/>
        </p:nvPicPr>
        <p:blipFill>
          <a:blip r:embed="rId3"/>
          <a:stretch>
            <a:fillRect/>
          </a:stretch>
        </p:blipFill>
        <p:spPr>
          <a:xfrm>
            <a:off x="4649085" y="2985274"/>
            <a:ext cx="4142312" cy="3120229"/>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341641"/>
            <a:ext cx="2798064" cy="1693776"/>
          </a:xfrm>
        </p:spPr>
        <p:txBody>
          <a:bodyPr>
            <a:normAutofit/>
          </a:bodyPr>
          <a:lstStyle/>
          <a:p>
            <a:r>
              <a:rPr lang="en-US" sz="3100"/>
              <a:t>Iran Shoots Down U.S. Drone</a:t>
            </a:r>
          </a:p>
        </p:txBody>
      </p:sp>
      <p:sp>
        <p:nvSpPr>
          <p:cNvPr id="3" name="Content Placeholder 2"/>
          <p:cNvSpPr>
            <a:spLocks noGrp="1"/>
          </p:cNvSpPr>
          <p:nvPr>
            <p:ph idx="1"/>
          </p:nvPr>
        </p:nvSpPr>
        <p:spPr>
          <a:xfrm>
            <a:off x="3648075" y="341641"/>
            <a:ext cx="5006720" cy="1690359"/>
          </a:xfrm>
        </p:spPr>
        <p:txBody>
          <a:bodyPr anchor="ctr">
            <a:normAutofit/>
          </a:bodyPr>
          <a:lstStyle/>
          <a:p>
            <a:pPr marL="0" indent="0">
              <a:buNone/>
            </a:pPr>
            <a:r>
              <a:rPr lang="en-US" sz="1700" dirty="0"/>
              <a:t>June 20, 2019</a:t>
            </a:r>
          </a:p>
          <a:p>
            <a:pPr marL="0" indent="0">
              <a:buNone/>
            </a:pPr>
            <a:endParaRPr lang="en-US" sz="1700" dirty="0"/>
          </a:p>
          <a:p>
            <a:pPr marL="0" indent="0">
              <a:buNone/>
            </a:pPr>
            <a:r>
              <a:rPr lang="en-US" sz="1700" dirty="0"/>
              <a:t>A US spy drone was shot down by Iranians. Iran says it was in their airspace while the US says "...it was downed over international waters...". </a:t>
            </a:r>
          </a:p>
        </p:txBody>
      </p:sp>
      <p:sp>
        <p:nvSpPr>
          <p:cNvPr id="13" name="Rectangle 8">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68551"/>
            <a:ext cx="9144001"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28">
            <a:extLst>
              <a:ext uri="{FF2B5EF4-FFF2-40B4-BE49-F238E27FC236}">
                <a16:creationId xmlns:a16="http://schemas.microsoft.com/office/drawing/2014/main" id="{07A0C51E-5464-4470-855E-CA530A5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4667" y="2633701"/>
            <a:ext cx="6054666" cy="355090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d582e15587e83d06433a893e158a0e42">
            <a:extLst>
              <a:ext uri="{FF2B5EF4-FFF2-40B4-BE49-F238E27FC236}">
                <a16:creationId xmlns:a16="http://schemas.microsoft.com/office/drawing/2014/main" id="{2E20FA55-5973-8D42-8BF3-22792ED8126E}"/>
              </a:ext>
            </a:extLst>
          </p:cNvPr>
          <p:cNvPicPr>
            <a:picLocks noChangeAspect="1"/>
          </p:cNvPicPr>
          <p:nvPr/>
        </p:nvPicPr>
        <p:blipFill>
          <a:blip r:embed="rId2"/>
          <a:stretch>
            <a:fillRect/>
          </a:stretch>
        </p:blipFill>
        <p:spPr>
          <a:xfrm>
            <a:off x="1719071" y="2840045"/>
            <a:ext cx="5705856" cy="313822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85460" y="759805"/>
            <a:ext cx="7729890" cy="1325563"/>
          </a:xfrm>
        </p:spPr>
        <p:txBody>
          <a:bodyPr>
            <a:normAutofit/>
          </a:bodyPr>
          <a:lstStyle/>
          <a:p>
            <a:r>
              <a:rPr lang="en-US" sz="3500">
                <a:solidFill>
                  <a:srgbClr val="FFFFFF"/>
                </a:solidFill>
              </a:rPr>
              <a:t>Houthis Bomb Saudi Power Station</a:t>
            </a:r>
          </a:p>
        </p:txBody>
      </p:sp>
      <p:sp>
        <p:nvSpPr>
          <p:cNvPr id="3" name="Content Placeholder 2"/>
          <p:cNvSpPr>
            <a:spLocks noGrp="1"/>
          </p:cNvSpPr>
          <p:nvPr>
            <p:ph idx="1"/>
          </p:nvPr>
        </p:nvSpPr>
        <p:spPr>
          <a:xfrm>
            <a:off x="1068678" y="2494450"/>
            <a:ext cx="3040158" cy="3563159"/>
          </a:xfrm>
        </p:spPr>
        <p:txBody>
          <a:bodyPr>
            <a:normAutofit/>
          </a:bodyPr>
          <a:lstStyle/>
          <a:p>
            <a:pPr marL="0" indent="0">
              <a:lnSpc>
                <a:spcPct val="90000"/>
              </a:lnSpc>
              <a:buNone/>
            </a:pPr>
            <a:r>
              <a:rPr lang="en-US" sz="1900" dirty="0"/>
              <a:t>June 20, 2019</a:t>
            </a:r>
          </a:p>
          <a:p>
            <a:pPr marL="0" indent="0">
              <a:lnSpc>
                <a:spcPct val="90000"/>
              </a:lnSpc>
              <a:buNone/>
            </a:pPr>
            <a:endParaRPr lang="en-US" sz="1900" dirty="0"/>
          </a:p>
          <a:p>
            <a:pPr marL="0" indent="0">
              <a:lnSpc>
                <a:spcPct val="90000"/>
              </a:lnSpc>
              <a:buNone/>
            </a:pPr>
            <a:r>
              <a:rPr lang="en-US" sz="1900" dirty="0"/>
              <a:t>The Houthis say they  fired missiles at a Saudi power station. The Saudi government says they fired "a projectile" at a desalination facility. </a:t>
            </a:r>
            <a:br>
              <a:rPr lang="en-US" sz="1900" dirty="0"/>
            </a:br>
            <a:br>
              <a:rPr lang="en-US" sz="1900" dirty="0"/>
            </a:br>
            <a:r>
              <a:rPr lang="en-US" sz="1900" dirty="0"/>
              <a:t>No was was injured and there was minimal damage to the attacked building. </a:t>
            </a:r>
          </a:p>
        </p:txBody>
      </p:sp>
      <p:pic>
        <p:nvPicPr>
          <p:cNvPr id="4" name="Picture 3" descr="7ff6d566d5adabbd98a8989ecbf517bb">
            <a:extLst>
              <a:ext uri="{FF2B5EF4-FFF2-40B4-BE49-F238E27FC236}">
                <a16:creationId xmlns:a16="http://schemas.microsoft.com/office/drawing/2014/main" id="{AF36070D-0911-D346-9953-2D6B6C8E5733}"/>
              </a:ext>
            </a:extLst>
          </p:cNvPr>
          <p:cNvPicPr>
            <a:picLocks noChangeAspect="1"/>
          </p:cNvPicPr>
          <p:nvPr/>
        </p:nvPicPr>
        <p:blipFill rotWithShape="1">
          <a:blip r:embed="rId2"/>
          <a:srcRect l="32963" r="10180" b="-1"/>
          <a:stretch/>
        </p:blipFill>
        <p:spPr>
          <a:xfrm>
            <a:off x="4574169" y="2492376"/>
            <a:ext cx="3601803" cy="356337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01154" y="982272"/>
            <a:ext cx="2541314" cy="4560970"/>
          </a:xfrm>
        </p:spPr>
        <p:txBody>
          <a:bodyPr>
            <a:normAutofit/>
          </a:bodyPr>
          <a:lstStyle/>
          <a:p>
            <a:r>
              <a:rPr lang="en-US" sz="3500">
                <a:solidFill>
                  <a:srgbClr val="FFFFFF"/>
                </a:solidFill>
              </a:rPr>
              <a:t>UK Court of Appeal Rule Saudi Support Unlawful</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p:cNvSpPr>
            <a:spLocks noGrp="1"/>
          </p:cNvSpPr>
          <p:nvPr>
            <p:ph idx="1"/>
          </p:nvPr>
        </p:nvSpPr>
        <p:spPr>
          <a:xfrm>
            <a:off x="3916396" y="1719618"/>
            <a:ext cx="4461623" cy="4334629"/>
          </a:xfrm>
        </p:spPr>
        <p:txBody>
          <a:bodyPr anchor="ctr">
            <a:normAutofit lnSpcReduction="10000"/>
          </a:bodyPr>
          <a:lstStyle/>
          <a:p>
            <a:pPr marL="0" indent="0">
              <a:lnSpc>
                <a:spcPct val="90000"/>
              </a:lnSpc>
              <a:buNone/>
            </a:pPr>
            <a:r>
              <a:rPr lang="en-US" sz="1900" dirty="0">
                <a:solidFill>
                  <a:srgbClr val="FEFFFF"/>
                </a:solidFill>
              </a:rPr>
              <a:t>June 20, 2019</a:t>
            </a:r>
          </a:p>
          <a:p>
            <a:pPr marL="0" indent="0">
              <a:lnSpc>
                <a:spcPct val="90000"/>
              </a:lnSpc>
              <a:buNone/>
            </a:pPr>
            <a:endParaRPr lang="en-US" sz="1900" dirty="0">
              <a:solidFill>
                <a:srgbClr val="FEFFFF"/>
              </a:solidFill>
            </a:endParaRPr>
          </a:p>
          <a:p>
            <a:pPr marL="0" indent="0">
              <a:lnSpc>
                <a:spcPct val="90000"/>
              </a:lnSpc>
              <a:buNone/>
            </a:pPr>
            <a:r>
              <a:rPr lang="en-US" sz="1900" dirty="0">
                <a:solidFill>
                  <a:srgbClr val="FEFFFF"/>
                </a:solidFill>
              </a:rPr>
              <a:t>In a historic ruling, the UK Court of Appeals ruled that the Britain's support of Saudi Arabia in providing billions of pounds in weapons has been unlawful in the Yemen Crisis.</a:t>
            </a:r>
            <a:br>
              <a:rPr lang="en-US" sz="1900" dirty="0">
                <a:solidFill>
                  <a:srgbClr val="FEFFFF"/>
                </a:solidFill>
              </a:rPr>
            </a:br>
            <a:br>
              <a:rPr lang="en-US" sz="1900" dirty="0">
                <a:solidFill>
                  <a:srgbClr val="FEFFFF"/>
                </a:solidFill>
              </a:rPr>
            </a:br>
            <a:r>
              <a:rPr lang="en-US" sz="1900" dirty="0">
                <a:solidFill>
                  <a:srgbClr val="FEFFFF"/>
                </a:solidFill>
              </a:rPr>
              <a:t>For now, the British government cannot grant new licenses to Saudi Arabia that could be used in Yemen, and must re-evaluate its past export license decisions based on the new judgement. The UK government will appeal the decision, but will stop licensing arms that might be used by Saudi Arabia in Yemen with immediate effect.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01154" y="982272"/>
            <a:ext cx="2541314" cy="4560970"/>
          </a:xfrm>
        </p:spPr>
        <p:txBody>
          <a:bodyPr>
            <a:normAutofit/>
          </a:bodyPr>
          <a:lstStyle/>
          <a:p>
            <a:r>
              <a:rPr lang="en-US" sz="3500">
                <a:solidFill>
                  <a:srgbClr val="FFFFFF"/>
                </a:solidFill>
              </a:rPr>
              <a:t>UN Partially Suspends Food Aid</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p:cNvSpPr>
            <a:spLocks noGrp="1"/>
          </p:cNvSpPr>
          <p:nvPr>
            <p:ph idx="1"/>
          </p:nvPr>
        </p:nvSpPr>
        <p:spPr>
          <a:xfrm>
            <a:off x="3916396" y="1719618"/>
            <a:ext cx="4461623" cy="4334629"/>
          </a:xfrm>
        </p:spPr>
        <p:txBody>
          <a:bodyPr anchor="ctr">
            <a:normAutofit/>
          </a:bodyPr>
          <a:lstStyle/>
          <a:p>
            <a:pPr marL="0" indent="0">
              <a:lnSpc>
                <a:spcPct val="90000"/>
              </a:lnSpc>
              <a:buNone/>
            </a:pPr>
            <a:r>
              <a:rPr lang="en-US" sz="1900">
                <a:solidFill>
                  <a:srgbClr val="FEFFFF"/>
                </a:solidFill>
              </a:rPr>
              <a:t>June 21, 2019</a:t>
            </a:r>
          </a:p>
          <a:p>
            <a:pPr marL="0" indent="0">
              <a:lnSpc>
                <a:spcPct val="90000"/>
              </a:lnSpc>
              <a:buNone/>
            </a:pPr>
            <a:endParaRPr lang="en-US" sz="1900">
              <a:solidFill>
                <a:srgbClr val="FEFFFF"/>
              </a:solidFill>
            </a:endParaRPr>
          </a:p>
          <a:p>
            <a:pPr marL="0" indent="0">
              <a:lnSpc>
                <a:spcPct val="90000"/>
              </a:lnSpc>
              <a:buNone/>
            </a:pPr>
            <a:r>
              <a:rPr lang="en-US" sz="1900">
                <a:solidFill>
                  <a:srgbClr val="FEFFFF"/>
                </a:solidFill>
              </a:rPr>
              <a:t>BBC News reported that "The UN has partially suspended aid to parts of Yemen controlled by Houthi rebels, accusing them of misappropriating supplies....The UN agency had warned that it would restrict deliveries if the rebels failed to agree to measures to prevent food being diverted by corrupt officials. It had previously said efforts to reach people in need were being blocked." </a:t>
            </a:r>
            <a:br>
              <a:rPr lang="en-US" sz="1900">
                <a:solidFill>
                  <a:srgbClr val="FEFFFF"/>
                </a:solidFill>
              </a:rPr>
            </a:br>
            <a:br>
              <a:rPr lang="en-US" sz="1900">
                <a:solidFill>
                  <a:srgbClr val="FEFFFF"/>
                </a:solidFill>
              </a:rPr>
            </a:br>
            <a:r>
              <a:rPr lang="en-US" sz="1900">
                <a:solidFill>
                  <a:srgbClr val="FEFFFF"/>
                </a:solidFill>
              </a:rPr>
              <a:t>The World Food Programme (WFP) said it was a "last resort" action.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42189" y="1070835"/>
            <a:ext cx="515816"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41711" y="803186"/>
            <a:ext cx="307029"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35029" y="804101"/>
            <a:ext cx="291017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876328" y="1213968"/>
            <a:ext cx="2415095" cy="1715106"/>
          </a:xfrm>
        </p:spPr>
        <p:txBody>
          <a:bodyPr anchor="b">
            <a:normAutofit/>
          </a:bodyPr>
          <a:lstStyle/>
          <a:p>
            <a:pPr>
              <a:lnSpc>
                <a:spcPct val="90000"/>
              </a:lnSpc>
            </a:pPr>
            <a:r>
              <a:rPr lang="en-US" sz="2600">
                <a:solidFill>
                  <a:srgbClr val="FFFFFF"/>
                </a:solidFill>
              </a:rPr>
              <a:t>UN Releases Report on Yemen Children Deaths</a:t>
            </a:r>
          </a:p>
        </p:txBody>
      </p:sp>
      <p:pic>
        <p:nvPicPr>
          <p:cNvPr id="4" name="Picture 3" descr="ed92e0428704d15c57f5bb97e7dd4ac3">
            <a:extLst>
              <a:ext uri="{FF2B5EF4-FFF2-40B4-BE49-F238E27FC236}">
                <a16:creationId xmlns:a16="http://schemas.microsoft.com/office/drawing/2014/main" id="{084EA3D7-AA57-764B-9001-73BA9D661478}"/>
              </a:ext>
            </a:extLst>
          </p:cNvPr>
          <p:cNvPicPr>
            <a:picLocks noChangeAspect="1"/>
          </p:cNvPicPr>
          <p:nvPr/>
        </p:nvPicPr>
        <p:blipFill rotWithShape="1">
          <a:blip r:embed="rId2"/>
          <a:srcRect l="25190" r="12311" b="2"/>
          <a:stretch/>
        </p:blipFill>
        <p:spPr>
          <a:xfrm>
            <a:off x="603075" y="804101"/>
            <a:ext cx="5047917" cy="5249798"/>
          </a:xfrm>
          <a:prstGeom prst="rect">
            <a:avLst/>
          </a:prstGeom>
        </p:spPr>
      </p:pic>
      <p:sp>
        <p:nvSpPr>
          <p:cNvPr id="3" name="Content Placeholder 2"/>
          <p:cNvSpPr>
            <a:spLocks noGrp="1"/>
          </p:cNvSpPr>
          <p:nvPr>
            <p:ph idx="1"/>
          </p:nvPr>
        </p:nvSpPr>
        <p:spPr>
          <a:xfrm>
            <a:off x="5876328" y="3072208"/>
            <a:ext cx="2448687" cy="2660684"/>
          </a:xfrm>
        </p:spPr>
        <p:txBody>
          <a:bodyPr anchor="t">
            <a:normAutofit/>
          </a:bodyPr>
          <a:lstStyle/>
          <a:p>
            <a:pPr marL="0" indent="0">
              <a:lnSpc>
                <a:spcPct val="90000"/>
              </a:lnSpc>
              <a:buNone/>
            </a:pPr>
            <a:r>
              <a:rPr lang="en-US" sz="1400" dirty="0">
                <a:solidFill>
                  <a:srgbClr val="FFFFFF"/>
                </a:solidFill>
              </a:rPr>
              <a:t>June 28, 2019</a:t>
            </a:r>
          </a:p>
          <a:p>
            <a:pPr marL="0" indent="0">
              <a:lnSpc>
                <a:spcPct val="90000"/>
              </a:lnSpc>
              <a:buNone/>
            </a:pPr>
            <a:endParaRPr lang="en-US" sz="1400" dirty="0">
              <a:solidFill>
                <a:srgbClr val="FFFFFF"/>
              </a:solidFill>
            </a:endParaRPr>
          </a:p>
          <a:p>
            <a:pPr marL="0" indent="0">
              <a:lnSpc>
                <a:spcPct val="90000"/>
              </a:lnSpc>
              <a:buNone/>
            </a:pPr>
            <a:r>
              <a:rPr lang="en-US" sz="1400" dirty="0">
                <a:solidFill>
                  <a:srgbClr val="FFFFFF"/>
                </a:solidFill>
              </a:rPr>
              <a:t>The UN released a report June 28, 2019 stating that, "Over 7,500 children have been killed or wounded in Yemen in the last 5 1/2 years as a result of airstrikes, shelling, fighting, suicide attacks, mines and other unexploded ordinance."</a:t>
            </a:r>
          </a:p>
        </p:txBody>
      </p:sp>
      <p:sp>
        <p:nvSpPr>
          <p:cNvPr id="17"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53443" y="1530154"/>
            <a:ext cx="39055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Houthi Rebels Attack Al-Hudayda</a:t>
            </a:r>
          </a:p>
        </p:txBody>
      </p:sp>
      <p:pic>
        <p:nvPicPr>
          <p:cNvPr id="4" name="Picture 3" descr="7cfdf3e4363a4e42ba681494d43c2e18">
            <a:extLst>
              <a:ext uri="{FF2B5EF4-FFF2-40B4-BE49-F238E27FC236}">
                <a16:creationId xmlns:a16="http://schemas.microsoft.com/office/drawing/2014/main" id="{54F2F5BC-D865-124E-A85F-F7E65976B860}"/>
              </a:ext>
            </a:extLst>
          </p:cNvPr>
          <p:cNvPicPr>
            <a:picLocks noChangeAspect="1"/>
          </p:cNvPicPr>
          <p:nvPr/>
        </p:nvPicPr>
        <p:blipFill rotWithShape="1">
          <a:blip r:embed="rId2"/>
          <a:srcRect t="2785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lang="en-US" dirty="0"/>
              <a:t>June 30, 2019</a:t>
            </a:r>
          </a:p>
          <a:p>
            <a:pPr marL="0" indent="0">
              <a:buNone/>
            </a:pPr>
            <a:endParaRPr lang="en-US" dirty="0"/>
          </a:p>
          <a:p>
            <a:pPr marL="0" indent="0">
              <a:buNone/>
            </a:pPr>
            <a:r>
              <a:rPr lang="en-US" dirty="0"/>
              <a:t>Houthi rebels launched a "large-scale" attack on Yemen’s port city of al-</a:t>
            </a:r>
            <a:r>
              <a:rPr lang="en-US" dirty="0" err="1"/>
              <a:t>Hudayda</a:t>
            </a:r>
            <a:r>
              <a:rPr lang="en-US" dirty="0"/>
              <a:t> on June 30, 2019. The Saudi-led coalition said the attack targeted their forces and at least one soldier affiliated to them was killed and another injured.</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42189" y="1070835"/>
            <a:ext cx="515816"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41711" y="803186"/>
            <a:ext cx="307029"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35029" y="804101"/>
            <a:ext cx="291017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876328" y="1213968"/>
            <a:ext cx="2415095" cy="1715106"/>
          </a:xfrm>
        </p:spPr>
        <p:txBody>
          <a:bodyPr anchor="b">
            <a:normAutofit/>
          </a:bodyPr>
          <a:lstStyle/>
          <a:p>
            <a:pPr>
              <a:lnSpc>
                <a:spcPct val="90000"/>
              </a:lnSpc>
            </a:pPr>
            <a:r>
              <a:rPr lang="en-US" sz="2900">
                <a:solidFill>
                  <a:srgbClr val="FFFFFF"/>
                </a:solidFill>
              </a:rPr>
              <a:t>UN Special Envoy to Revive Talks on Yemen</a:t>
            </a:r>
          </a:p>
        </p:txBody>
      </p:sp>
      <p:pic>
        <p:nvPicPr>
          <p:cNvPr id="4" name="Picture 3" descr="8fa6cb248d6b1e88e82ed4399d0f6189">
            <a:extLst>
              <a:ext uri="{FF2B5EF4-FFF2-40B4-BE49-F238E27FC236}">
                <a16:creationId xmlns:a16="http://schemas.microsoft.com/office/drawing/2014/main" id="{61D2671F-397A-714A-9AE2-63270FCF88DD}"/>
              </a:ext>
            </a:extLst>
          </p:cNvPr>
          <p:cNvPicPr>
            <a:picLocks noChangeAspect="1"/>
          </p:cNvPicPr>
          <p:nvPr/>
        </p:nvPicPr>
        <p:blipFill rotWithShape="1">
          <a:blip r:embed="rId2"/>
          <a:srcRect l="34722" r="4219" b="-2"/>
          <a:stretch/>
        </p:blipFill>
        <p:spPr>
          <a:xfrm>
            <a:off x="603075" y="804101"/>
            <a:ext cx="5047917" cy="5249798"/>
          </a:xfrm>
          <a:prstGeom prst="rect">
            <a:avLst/>
          </a:prstGeom>
        </p:spPr>
      </p:pic>
      <p:sp>
        <p:nvSpPr>
          <p:cNvPr id="3" name="Content Placeholder 2"/>
          <p:cNvSpPr>
            <a:spLocks noGrp="1"/>
          </p:cNvSpPr>
          <p:nvPr>
            <p:ph idx="1"/>
          </p:nvPr>
        </p:nvSpPr>
        <p:spPr>
          <a:xfrm>
            <a:off x="5876328" y="3072208"/>
            <a:ext cx="2448687" cy="2660684"/>
          </a:xfrm>
        </p:spPr>
        <p:txBody>
          <a:bodyPr anchor="t">
            <a:normAutofit/>
          </a:bodyPr>
          <a:lstStyle/>
          <a:p>
            <a:pPr marL="0" indent="0">
              <a:lnSpc>
                <a:spcPct val="90000"/>
              </a:lnSpc>
              <a:buNone/>
            </a:pPr>
            <a:r>
              <a:rPr lang="en-US" sz="1400" dirty="0">
                <a:solidFill>
                  <a:srgbClr val="FFFFFF"/>
                </a:solidFill>
              </a:rPr>
              <a:t>July 1, 2019  to July 14, 2019 </a:t>
            </a:r>
          </a:p>
          <a:p>
            <a:pPr marL="0" indent="0">
              <a:lnSpc>
                <a:spcPct val="90000"/>
              </a:lnSpc>
              <a:buNone/>
            </a:pPr>
            <a:endParaRPr lang="en-US" sz="1400" dirty="0">
              <a:solidFill>
                <a:srgbClr val="FFFFFF"/>
              </a:solidFill>
            </a:endParaRPr>
          </a:p>
          <a:p>
            <a:pPr marL="0" indent="0">
              <a:lnSpc>
                <a:spcPct val="90000"/>
              </a:lnSpc>
              <a:buNone/>
            </a:pPr>
            <a:r>
              <a:rPr lang="en-US" sz="1400" dirty="0">
                <a:solidFill>
                  <a:srgbClr val="FFFFFF"/>
                </a:solidFill>
              </a:rPr>
              <a:t>The UN’s Special Envoy to Yemen, Martin Griffiths, traveled to Russia to revive political efforts to resolve the Yemen crisis. Griffiths then traveled to the UAE, Oman, and Saudi Arabia.</a:t>
            </a:r>
          </a:p>
        </p:txBody>
      </p:sp>
      <p:sp>
        <p:nvSpPr>
          <p:cNvPr id="17"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53443" y="1530154"/>
            <a:ext cx="39055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42189" y="1070835"/>
            <a:ext cx="515816"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41711" y="803186"/>
            <a:ext cx="307029"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35029" y="804101"/>
            <a:ext cx="291017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876328" y="1213968"/>
            <a:ext cx="2415095" cy="1715106"/>
          </a:xfrm>
        </p:spPr>
        <p:txBody>
          <a:bodyPr anchor="b">
            <a:normAutofit/>
          </a:bodyPr>
          <a:lstStyle/>
          <a:p>
            <a:pPr>
              <a:lnSpc>
                <a:spcPct val="90000"/>
              </a:lnSpc>
            </a:pPr>
            <a:r>
              <a:rPr lang="en-US" sz="2900">
                <a:solidFill>
                  <a:srgbClr val="FFFFFF"/>
                </a:solidFill>
              </a:rPr>
              <a:t>UAE Withdraws from Hodeidah</a:t>
            </a:r>
          </a:p>
        </p:txBody>
      </p:sp>
      <p:pic>
        <p:nvPicPr>
          <p:cNvPr id="4" name="Picture 3" descr="fd5501f88aec9d293f988b716e87c182">
            <a:extLst>
              <a:ext uri="{FF2B5EF4-FFF2-40B4-BE49-F238E27FC236}">
                <a16:creationId xmlns:a16="http://schemas.microsoft.com/office/drawing/2014/main" id="{42FBE13C-5823-AC49-8EC9-5F2FB0808959}"/>
              </a:ext>
            </a:extLst>
          </p:cNvPr>
          <p:cNvPicPr>
            <a:picLocks noChangeAspect="1"/>
          </p:cNvPicPr>
          <p:nvPr/>
        </p:nvPicPr>
        <p:blipFill rotWithShape="1">
          <a:blip r:embed="rId2"/>
          <a:srcRect l="32394" r="9913" b="-1"/>
          <a:stretch/>
        </p:blipFill>
        <p:spPr>
          <a:xfrm>
            <a:off x="603075" y="804101"/>
            <a:ext cx="5047917" cy="5249798"/>
          </a:xfrm>
          <a:prstGeom prst="rect">
            <a:avLst/>
          </a:prstGeom>
        </p:spPr>
      </p:pic>
      <p:sp>
        <p:nvSpPr>
          <p:cNvPr id="3" name="Content Placeholder 2"/>
          <p:cNvSpPr>
            <a:spLocks noGrp="1"/>
          </p:cNvSpPr>
          <p:nvPr>
            <p:ph idx="1"/>
          </p:nvPr>
        </p:nvSpPr>
        <p:spPr>
          <a:xfrm>
            <a:off x="5876328" y="3072208"/>
            <a:ext cx="2448687" cy="2660684"/>
          </a:xfrm>
        </p:spPr>
        <p:txBody>
          <a:bodyPr anchor="t">
            <a:normAutofit/>
          </a:bodyPr>
          <a:lstStyle/>
          <a:p>
            <a:pPr marL="0" indent="0">
              <a:lnSpc>
                <a:spcPct val="90000"/>
              </a:lnSpc>
              <a:buNone/>
            </a:pPr>
            <a:r>
              <a:rPr lang="en-US" sz="1400" dirty="0">
                <a:solidFill>
                  <a:srgbClr val="FFFFFF"/>
                </a:solidFill>
              </a:rPr>
              <a:t>July 9, 2019</a:t>
            </a:r>
          </a:p>
          <a:p>
            <a:pPr marL="0" indent="0">
              <a:lnSpc>
                <a:spcPct val="90000"/>
              </a:lnSpc>
              <a:buNone/>
            </a:pPr>
            <a:endParaRPr lang="en-US" sz="1400" dirty="0">
              <a:solidFill>
                <a:srgbClr val="FFFFFF"/>
              </a:solidFill>
            </a:endParaRPr>
          </a:p>
          <a:p>
            <a:pPr marL="0" indent="0">
              <a:lnSpc>
                <a:spcPct val="90000"/>
              </a:lnSpc>
              <a:buNone/>
            </a:pPr>
            <a:r>
              <a:rPr lang="en-US" sz="1400" dirty="0">
                <a:solidFill>
                  <a:srgbClr val="FFFFFF"/>
                </a:solidFill>
              </a:rPr>
              <a:t>The United Arab Emirates confirmed it's withdrawal from </a:t>
            </a:r>
            <a:r>
              <a:rPr lang="en-US" sz="1400" dirty="0" err="1">
                <a:solidFill>
                  <a:srgbClr val="FFFFFF"/>
                </a:solidFill>
              </a:rPr>
              <a:t>Hodeidah</a:t>
            </a:r>
            <a:r>
              <a:rPr lang="en-US" sz="1400" dirty="0">
                <a:solidFill>
                  <a:srgbClr val="FFFFFF"/>
                </a:solidFill>
              </a:rPr>
              <a:t>, as well as a less extensive retreat from other regions of Yemen. The UAE will remain a part of the Saudi-led coalition, but chose to withdraw in order to support UN-led peace processes.</a:t>
            </a:r>
          </a:p>
        </p:txBody>
      </p:sp>
      <p:sp>
        <p:nvSpPr>
          <p:cNvPr id="17"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53443" y="1530154"/>
            <a:ext cx="39055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85216"/>
            <a:ext cx="7886700" cy="1325563"/>
          </a:xfrm>
        </p:spPr>
        <p:txBody>
          <a:bodyPr>
            <a:normAutofit/>
          </a:bodyPr>
          <a:lstStyle/>
          <a:p>
            <a:r>
              <a:rPr lang="en-US">
                <a:solidFill>
                  <a:srgbClr val="FFFFFF"/>
                </a:solidFill>
              </a:rPr>
              <a:t>US Senate Fails to Override Trump's Vetoes of Weapon Sales Restrictions Bill</a:t>
            </a:r>
          </a:p>
        </p:txBody>
      </p:sp>
      <p:pic>
        <p:nvPicPr>
          <p:cNvPr id="4" name="Picture 3" descr="f87c16f16572103576b431444aadd442">
            <a:extLst>
              <a:ext uri="{FF2B5EF4-FFF2-40B4-BE49-F238E27FC236}">
                <a16:creationId xmlns:a16="http://schemas.microsoft.com/office/drawing/2014/main" id="{FC718B97-EFB3-484E-B610-7F4D5FBDBD7C}"/>
              </a:ext>
            </a:extLst>
          </p:cNvPr>
          <p:cNvPicPr>
            <a:picLocks noChangeAspect="1"/>
          </p:cNvPicPr>
          <p:nvPr/>
        </p:nvPicPr>
        <p:blipFill rotWithShape="1">
          <a:blip r:embed="rId2"/>
          <a:srcRect l="19615" r="8504" b="-3"/>
          <a:stretch/>
        </p:blipFill>
        <p:spPr>
          <a:xfrm>
            <a:off x="630936" y="2516777"/>
            <a:ext cx="4677156" cy="3660185"/>
          </a:xfrm>
          <a:prstGeom prst="rect">
            <a:avLst/>
          </a:prstGeom>
        </p:spPr>
      </p:pic>
      <p:sp>
        <p:nvSpPr>
          <p:cNvPr id="3" name="Content Placeholder 2"/>
          <p:cNvSpPr>
            <a:spLocks noGrp="1"/>
          </p:cNvSpPr>
          <p:nvPr>
            <p:ph idx="1"/>
          </p:nvPr>
        </p:nvSpPr>
        <p:spPr>
          <a:xfrm>
            <a:off x="5660136" y="2516777"/>
            <a:ext cx="2852928" cy="3660185"/>
          </a:xfrm>
        </p:spPr>
        <p:txBody>
          <a:bodyPr anchor="ctr">
            <a:normAutofit/>
          </a:bodyPr>
          <a:lstStyle/>
          <a:p>
            <a:pPr marL="0" indent="0">
              <a:lnSpc>
                <a:spcPct val="90000"/>
              </a:lnSpc>
              <a:buNone/>
            </a:pPr>
            <a:r>
              <a:rPr dirty="0"/>
              <a:t>Jul</a:t>
            </a:r>
            <a:r>
              <a:rPr lang="en-US" dirty="0"/>
              <a:t>y</a:t>
            </a:r>
            <a:r>
              <a:rPr dirty="0"/>
              <a:t> 29, 2019</a:t>
            </a:r>
            <a:endParaRPr lang="en-US" dirty="0"/>
          </a:p>
          <a:p>
            <a:pPr marL="0" indent="0">
              <a:lnSpc>
                <a:spcPct val="90000"/>
              </a:lnSpc>
              <a:buNone/>
            </a:pPr>
            <a:endParaRPr lang="en-US" dirty="0"/>
          </a:p>
          <a:p>
            <a:pPr marL="0" indent="0">
              <a:lnSpc>
                <a:spcPct val="90000"/>
              </a:lnSpc>
              <a:buNone/>
            </a:pPr>
            <a:r>
              <a:rPr dirty="0"/>
              <a:t>The legislation, vetoed by President Trump, would have limited the types of weapons that could be sold to Saudi Arabia and other countries. It was aimed at preventing further civilian casualties in Yemen. President Trump defended his veto, claiming that the move would weaken US relations with Saudi Arabia, a long-time ally, and harm US competitiveness.</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Arab Spring Reaches Yemen</a:t>
            </a:r>
          </a:p>
        </p:txBody>
      </p:sp>
      <p:pic>
        <p:nvPicPr>
          <p:cNvPr id="4" name="Picture 3" descr="a4ec3fda76db517daa0f487615302b7f">
            <a:extLst>
              <a:ext uri="{FF2B5EF4-FFF2-40B4-BE49-F238E27FC236}">
                <a16:creationId xmlns:a16="http://schemas.microsoft.com/office/drawing/2014/main" id="{84E0C249-7FFF-1443-9BE7-F30F09E8B515}"/>
              </a:ext>
            </a:extLst>
          </p:cNvPr>
          <p:cNvPicPr>
            <a:picLocks noChangeAspect="1"/>
          </p:cNvPicPr>
          <p:nvPr/>
        </p:nvPicPr>
        <p:blipFill rotWithShape="1">
          <a:blip r:embed="rId2"/>
          <a:srcRect t="31398" b="780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lang="en-US"/>
              <a:t>January 2011 to February 2012</a:t>
            </a:r>
          </a:p>
          <a:p>
            <a:pPr marL="0" indent="0">
              <a:buNone/>
            </a:pPr>
            <a:endParaRPr lang="en-US"/>
          </a:p>
          <a:p>
            <a:pPr marL="0" indent="0">
              <a:buNone/>
            </a:pPr>
            <a:r>
              <a:rPr lang="en-US"/>
              <a:t>The Arab Spring started in January of 2011 in Yemen with protests against Ali Abdullah Saleh, Yemen's president of 33 years. It ended when Saleh's deputy assumed his role in February of 2012.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6646" y="386930"/>
            <a:ext cx="7606349" cy="1300554"/>
          </a:xfrm>
        </p:spPr>
        <p:txBody>
          <a:bodyPr anchor="b">
            <a:normAutofit/>
          </a:bodyPr>
          <a:lstStyle/>
          <a:p>
            <a:r>
              <a:rPr lang="en-US" sz="4200"/>
              <a:t>Coalition Airstrike Kills 10 Civilians</a:t>
            </a:r>
          </a:p>
        </p:txBody>
      </p:sp>
      <p:sp>
        <p:nvSpPr>
          <p:cNvPr id="11" name="Rectangle 10">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120958efbc9fcc2455267738d69ecc0">
            <a:extLst>
              <a:ext uri="{FF2B5EF4-FFF2-40B4-BE49-F238E27FC236}">
                <a16:creationId xmlns:a16="http://schemas.microsoft.com/office/drawing/2014/main" id="{B910A937-4457-9649-A2A4-213D419FD4E5}"/>
              </a:ext>
            </a:extLst>
          </p:cNvPr>
          <p:cNvPicPr>
            <a:picLocks noChangeAspect="1"/>
          </p:cNvPicPr>
          <p:nvPr/>
        </p:nvPicPr>
        <p:blipFill rotWithShape="1">
          <a:blip r:embed="rId2"/>
          <a:srcRect l="16923" r="24579" b="2"/>
          <a:stretch/>
        </p:blipFill>
        <p:spPr>
          <a:xfrm>
            <a:off x="476471" y="2524715"/>
            <a:ext cx="3862708" cy="3714244"/>
          </a:xfrm>
          <a:prstGeom prst="rect">
            <a:avLst/>
          </a:prstGeom>
        </p:spPr>
      </p:pic>
      <p:sp>
        <p:nvSpPr>
          <p:cNvPr id="3" name="Content Placeholder 2"/>
          <p:cNvSpPr>
            <a:spLocks noGrp="1"/>
          </p:cNvSpPr>
          <p:nvPr>
            <p:ph idx="1"/>
          </p:nvPr>
        </p:nvSpPr>
        <p:spPr>
          <a:xfrm>
            <a:off x="4804821" y="2599509"/>
            <a:ext cx="3398174" cy="3639450"/>
          </a:xfrm>
        </p:spPr>
        <p:txBody>
          <a:bodyPr anchor="ctr">
            <a:normAutofit/>
          </a:bodyPr>
          <a:lstStyle/>
          <a:p>
            <a:pPr marL="0" indent="0">
              <a:buNone/>
            </a:pPr>
            <a:r>
              <a:rPr lang="en-US" sz="1700" dirty="0"/>
              <a:t>July 29, 2019 </a:t>
            </a:r>
          </a:p>
          <a:p>
            <a:pPr marL="0" indent="0">
              <a:buNone/>
            </a:pPr>
            <a:endParaRPr lang="en-US" sz="1700" dirty="0"/>
          </a:p>
          <a:p>
            <a:pPr marL="0" indent="0">
              <a:buNone/>
            </a:pPr>
            <a:r>
              <a:rPr lang="en-US" sz="1700" dirty="0"/>
              <a:t>Airstrikes by the Saudi-led coalition on a busy market in </a:t>
            </a:r>
            <a:r>
              <a:rPr lang="en-US" sz="1700" dirty="0" err="1"/>
              <a:t>Sa'dah</a:t>
            </a:r>
            <a:r>
              <a:rPr lang="en-US" sz="1700" dirty="0"/>
              <a:t> killed at least 10 civilians, including 2 children. At least 23 others were injured in the attack.</a:t>
            </a:r>
          </a:p>
        </p:txBody>
      </p:sp>
      <p:sp>
        <p:nvSpPr>
          <p:cNvPr id="15" name="Rectangle 14">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85460" y="759805"/>
            <a:ext cx="7729890" cy="1325563"/>
          </a:xfrm>
        </p:spPr>
        <p:txBody>
          <a:bodyPr>
            <a:normAutofit/>
          </a:bodyPr>
          <a:lstStyle/>
          <a:p>
            <a:r>
              <a:rPr lang="en-US" sz="3500">
                <a:solidFill>
                  <a:srgbClr val="FFFFFF"/>
                </a:solidFill>
              </a:rPr>
              <a:t>Houthi Missile Attack on Military Parade</a:t>
            </a:r>
          </a:p>
        </p:txBody>
      </p:sp>
      <p:sp>
        <p:nvSpPr>
          <p:cNvPr id="3" name="Content Placeholder 2"/>
          <p:cNvSpPr>
            <a:spLocks noGrp="1"/>
          </p:cNvSpPr>
          <p:nvPr>
            <p:ph idx="1"/>
          </p:nvPr>
        </p:nvSpPr>
        <p:spPr>
          <a:xfrm>
            <a:off x="1068678" y="2494450"/>
            <a:ext cx="3040158" cy="3563159"/>
          </a:xfrm>
        </p:spPr>
        <p:txBody>
          <a:bodyPr>
            <a:normAutofit/>
          </a:bodyPr>
          <a:lstStyle/>
          <a:p>
            <a:pPr marL="0" indent="0">
              <a:lnSpc>
                <a:spcPct val="90000"/>
              </a:lnSpc>
              <a:buNone/>
            </a:pPr>
            <a:r>
              <a:rPr lang="en-US" dirty="0"/>
              <a:t>August 1, 2019</a:t>
            </a:r>
          </a:p>
          <a:p>
            <a:pPr marL="0" indent="0">
              <a:lnSpc>
                <a:spcPct val="90000"/>
              </a:lnSpc>
              <a:buNone/>
            </a:pPr>
            <a:endParaRPr lang="en-US" dirty="0"/>
          </a:p>
          <a:p>
            <a:pPr marL="0" indent="0">
              <a:lnSpc>
                <a:spcPct val="90000"/>
              </a:lnSpc>
              <a:buNone/>
            </a:pPr>
            <a:r>
              <a:rPr lang="en-US" dirty="0"/>
              <a:t>Houthis used missiles and an armed drone to attack a military parade of pro-government forces, killing at least 36 people. While the Houthis claimed that the parade was part of preparations for a new attack on Houthi territory, the Yemeni government claimed it was merely a graduation ceremony for newly recruited soldiers. </a:t>
            </a:r>
          </a:p>
        </p:txBody>
      </p:sp>
      <p:pic>
        <p:nvPicPr>
          <p:cNvPr id="4" name="Picture 3" descr="206be4237e2c295fb14b17ba272c6025">
            <a:extLst>
              <a:ext uri="{FF2B5EF4-FFF2-40B4-BE49-F238E27FC236}">
                <a16:creationId xmlns:a16="http://schemas.microsoft.com/office/drawing/2014/main" id="{AF742002-4D91-3E48-A0F8-E7F56C12CF8A}"/>
              </a:ext>
            </a:extLst>
          </p:cNvPr>
          <p:cNvPicPr>
            <a:picLocks noChangeAspect="1"/>
          </p:cNvPicPr>
          <p:nvPr/>
        </p:nvPicPr>
        <p:blipFill rotWithShape="1">
          <a:blip r:embed="rId2"/>
          <a:srcRect l="38811" r="4585" b="1"/>
          <a:stretch/>
        </p:blipFill>
        <p:spPr>
          <a:xfrm>
            <a:off x="4574169" y="2492376"/>
            <a:ext cx="3601803" cy="3563372"/>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8416" y="4883544"/>
            <a:ext cx="2907065" cy="1556907"/>
          </a:xfrm>
        </p:spPr>
        <p:txBody>
          <a:bodyPr anchor="ctr">
            <a:normAutofit/>
          </a:bodyPr>
          <a:lstStyle/>
          <a:p>
            <a:r>
              <a:rPr lang="en-US" sz="2800"/>
              <a:t>Southern Separatists Seize Aden</a:t>
            </a:r>
          </a:p>
        </p:txBody>
      </p:sp>
      <p:sp>
        <p:nvSpPr>
          <p:cNvPr id="11" name="Rectangle 10">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16" y="0"/>
            <a:ext cx="8423809"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4007cec0852faee05b344c88ca15f30">
            <a:extLst>
              <a:ext uri="{FF2B5EF4-FFF2-40B4-BE49-F238E27FC236}">
                <a16:creationId xmlns:a16="http://schemas.microsoft.com/office/drawing/2014/main" id="{2F7AB1FE-BB7F-9B4E-BECC-57D5FD4B028B}"/>
              </a:ext>
            </a:extLst>
          </p:cNvPr>
          <p:cNvPicPr>
            <a:picLocks noChangeAspect="1"/>
          </p:cNvPicPr>
          <p:nvPr/>
        </p:nvPicPr>
        <p:blipFill rotWithShape="1">
          <a:blip r:embed="rId2"/>
          <a:srcRect t="9682" b="1900"/>
          <a:stretch/>
        </p:blipFill>
        <p:spPr>
          <a:xfrm>
            <a:off x="719403" y="364142"/>
            <a:ext cx="7777234" cy="3867993"/>
          </a:xfrm>
          <a:prstGeom prst="rect">
            <a:avLst/>
          </a:prstGeom>
        </p:spPr>
      </p:pic>
      <p:sp>
        <p:nvSpPr>
          <p:cNvPr id="15" name="Rectangle 14">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7950" y="5666847"/>
            <a:ext cx="1463040" cy="34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72039" y="4883544"/>
            <a:ext cx="4940186" cy="1556907"/>
          </a:xfrm>
        </p:spPr>
        <p:txBody>
          <a:bodyPr anchor="ctr">
            <a:normAutofit fontScale="92500"/>
          </a:bodyPr>
          <a:lstStyle/>
          <a:p>
            <a:pPr marL="0" indent="0">
              <a:buNone/>
            </a:pPr>
            <a:r>
              <a:rPr lang="en-US" sz="1500" dirty="0"/>
              <a:t>August 10, 2019</a:t>
            </a:r>
          </a:p>
          <a:p>
            <a:pPr marL="0" indent="0">
              <a:buNone/>
            </a:pPr>
            <a:endParaRPr lang="en-US" sz="1500" dirty="0"/>
          </a:p>
          <a:p>
            <a:pPr marL="0" indent="0">
              <a:buNone/>
            </a:pPr>
            <a:r>
              <a:rPr lang="en-US" sz="1500" dirty="0"/>
              <a:t>Southern separatists effectively took over Aden, which has served as the temporary seat of the internationally recognized Yemeni government. President </a:t>
            </a:r>
            <a:r>
              <a:rPr lang="en-US" sz="1500" dirty="0" err="1"/>
              <a:t>Hadi</a:t>
            </a:r>
            <a:r>
              <a:rPr lang="en-US" sz="1500" dirty="0"/>
              <a:t> accused the separatists of staging a coup. Hundreds of civilians were wounded in the siege.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3798" y="525982"/>
            <a:ext cx="3212237" cy="1200361"/>
          </a:xfrm>
        </p:spPr>
        <p:txBody>
          <a:bodyPr anchor="b">
            <a:normAutofit/>
          </a:bodyPr>
          <a:lstStyle/>
          <a:p>
            <a:pPr>
              <a:lnSpc>
                <a:spcPct val="90000"/>
              </a:lnSpc>
            </a:pPr>
            <a:r>
              <a:rPr lang="en-US" sz="2600"/>
              <a:t>Saudi-led Coalition Aircraft Bombs Prison</a:t>
            </a:r>
          </a:p>
        </p:txBody>
      </p:sp>
      <p:sp>
        <p:nvSpPr>
          <p:cNvPr id="16"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3799" y="2031101"/>
            <a:ext cx="3212238" cy="3511943"/>
          </a:xfrm>
        </p:spPr>
        <p:txBody>
          <a:bodyPr anchor="ctr">
            <a:normAutofit/>
          </a:bodyPr>
          <a:lstStyle/>
          <a:p>
            <a:pPr marL="0" indent="0">
              <a:buNone/>
            </a:pPr>
            <a:r>
              <a:rPr lang="en-US" dirty="0"/>
              <a:t>September 1, 2019</a:t>
            </a:r>
          </a:p>
          <a:p>
            <a:pPr marL="0" indent="0">
              <a:buNone/>
            </a:pPr>
            <a:endParaRPr lang="en-US" dirty="0"/>
          </a:p>
          <a:p>
            <a:pPr marL="0" indent="0">
              <a:buNone/>
            </a:pPr>
            <a:r>
              <a:rPr lang="en-US" dirty="0"/>
              <a:t>At least 170 inmates were killed or wounded in an air raid on a </a:t>
            </a:r>
            <a:r>
              <a:rPr lang="en-US" dirty="0" err="1"/>
              <a:t>Dhamar</a:t>
            </a:r>
            <a:r>
              <a:rPr lang="en-US" dirty="0"/>
              <a:t> prison by the Saudi-led coalition.</a:t>
            </a:r>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4e4598c1b16e9a3c85554537c681e616">
            <a:extLst>
              <a:ext uri="{FF2B5EF4-FFF2-40B4-BE49-F238E27FC236}">
                <a16:creationId xmlns:a16="http://schemas.microsoft.com/office/drawing/2014/main" id="{553E2286-A2EB-F54F-A8E1-FF566FE50712}"/>
              </a:ext>
            </a:extLst>
          </p:cNvPr>
          <p:cNvPicPr>
            <a:picLocks noChangeAspect="1"/>
          </p:cNvPicPr>
          <p:nvPr/>
        </p:nvPicPr>
        <p:blipFill rotWithShape="1">
          <a:blip r:embed="rId2"/>
          <a:srcRect l="29265" r="17816" b="2"/>
          <a:stretch/>
        </p:blipFill>
        <p:spPr>
          <a:xfrm>
            <a:off x="4490803" y="650494"/>
            <a:ext cx="4221014" cy="5324142"/>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pPr>
              <a:lnSpc>
                <a:spcPct val="90000"/>
              </a:lnSpc>
            </a:pPr>
            <a:r>
              <a:rPr lang="en-US" sz="3100"/>
              <a:t>UN Panel Says Both Sides Have Committed War Crimes</a:t>
            </a:r>
          </a:p>
        </p:txBody>
      </p:sp>
      <p:pic>
        <p:nvPicPr>
          <p:cNvPr id="4" name="Picture 3" descr="3f62d745d5a6fc940cf76069054928a5">
            <a:extLst>
              <a:ext uri="{FF2B5EF4-FFF2-40B4-BE49-F238E27FC236}">
                <a16:creationId xmlns:a16="http://schemas.microsoft.com/office/drawing/2014/main" id="{53FF466E-7DD4-6347-89A0-9F22D1824E07}"/>
              </a:ext>
            </a:extLst>
          </p:cNvPr>
          <p:cNvPicPr>
            <a:picLocks noChangeAspect="1"/>
          </p:cNvPicPr>
          <p:nvPr/>
        </p:nvPicPr>
        <p:blipFill rotWithShape="1">
          <a:blip r:embed="rId2"/>
          <a:srcRect b="982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lnSpcReduction="10000"/>
          </a:bodyPr>
          <a:lstStyle/>
          <a:p>
            <a:pPr marL="0" indent="0">
              <a:buNone/>
            </a:pPr>
            <a:r>
              <a:rPr dirty="0"/>
              <a:t>Sep</a:t>
            </a:r>
            <a:r>
              <a:rPr lang="en-US" dirty="0"/>
              <a:t>tember </a:t>
            </a:r>
            <a:r>
              <a:rPr dirty="0"/>
              <a:t>3, 2019</a:t>
            </a:r>
          </a:p>
          <a:p>
            <a:pPr marL="0" indent="0">
              <a:buNone/>
            </a:pPr>
            <a:endParaRPr lang="en-US" dirty="0"/>
          </a:p>
          <a:p>
            <a:pPr marL="0" indent="0">
              <a:buNone/>
            </a:pPr>
            <a:r>
              <a:rPr dirty="0"/>
              <a:t>A UN panel declared both sides in the Yemeni conflict have committed war crimes including but not limited to arbitrary killings, rape, torture, and recruitment of child soldiers. Due to their provision of intelligence and logistical support, the UK, US, France, and Iran may also be culpable in these abuses. The panel has provided names of perpetrators gathered from 600 interviews with victims and witnesses, as well as other sources, to the UN Human Rights Chief.</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pPr>
              <a:lnSpc>
                <a:spcPct val="90000"/>
              </a:lnSpc>
            </a:pPr>
            <a:r>
              <a:rPr lang="en-US" sz="2700"/>
              <a:t>Drone Attack on Saudi Aramco Facilities</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marL="0" indent="0">
              <a:lnSpc>
                <a:spcPct val="90000"/>
              </a:lnSpc>
              <a:buNone/>
            </a:pPr>
            <a:r>
              <a:rPr lang="en-US" sz="1700" dirty="0"/>
              <a:t>September 14, 2019</a:t>
            </a:r>
          </a:p>
          <a:p>
            <a:pPr marL="0" indent="0">
              <a:lnSpc>
                <a:spcPct val="90000"/>
              </a:lnSpc>
              <a:buNone/>
            </a:pPr>
            <a:endParaRPr lang="en-US" sz="1700" dirty="0"/>
          </a:p>
          <a:p>
            <a:pPr marL="0" indent="0">
              <a:lnSpc>
                <a:spcPct val="90000"/>
              </a:lnSpc>
              <a:buNone/>
            </a:pPr>
            <a:r>
              <a:rPr lang="en-US" sz="1700" dirty="0"/>
              <a:t>Houthi armed forces claimed to have conducted a large-scale drone attack on two Saudi Aramco oil facilities: Abqaiq and </a:t>
            </a:r>
            <a:r>
              <a:rPr lang="en-US" sz="1700" dirty="0" err="1"/>
              <a:t>Khurais</a:t>
            </a:r>
            <a:r>
              <a:rPr lang="en-US" sz="1700" dirty="0"/>
              <a:t>. The attack disrupted half of Saudi Arabia's oil capacity. The origin of the attack is disputed however. A UN report claims that the Houthis did not carry out the attack. The United States and a number of European countries have blamed Iran, whose government has denied responsibility.</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63389596d73f9d4455cd381e75505f54">
            <a:extLst>
              <a:ext uri="{FF2B5EF4-FFF2-40B4-BE49-F238E27FC236}">
                <a16:creationId xmlns:a16="http://schemas.microsoft.com/office/drawing/2014/main" id="{DE3A909C-ED1B-394F-963C-0E14AF1685CD}"/>
              </a:ext>
            </a:extLst>
          </p:cNvPr>
          <p:cNvPicPr>
            <a:picLocks noChangeAspect="1"/>
          </p:cNvPicPr>
          <p:nvPr/>
        </p:nvPicPr>
        <p:blipFill rotWithShape="1">
          <a:blip r:embed="rId2"/>
          <a:srcRect l="46472" r="10009" b="2"/>
          <a:stretch/>
        </p:blipFill>
        <p:spPr>
          <a:xfrm>
            <a:off x="4483341" y="799352"/>
            <a:ext cx="4069057" cy="5259296"/>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pPr>
              <a:lnSpc>
                <a:spcPct val="90000"/>
              </a:lnSpc>
            </a:pPr>
            <a:r>
              <a:rPr lang="en-US" sz="2500"/>
              <a:t>Saudi-led Coalition Conducts Airstrikes on Hodeidah</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marL="0" indent="0">
              <a:buNone/>
            </a:pPr>
            <a:r>
              <a:rPr lang="en-US" sz="1700" dirty="0"/>
              <a:t>September 20, 2019</a:t>
            </a:r>
          </a:p>
          <a:p>
            <a:pPr marL="0" indent="0">
              <a:buNone/>
            </a:pPr>
            <a:endParaRPr lang="en-US" sz="1700" dirty="0"/>
          </a:p>
          <a:p>
            <a:pPr marL="0" indent="0">
              <a:buNone/>
            </a:pPr>
            <a:r>
              <a:rPr lang="en-US" sz="1700" dirty="0"/>
              <a:t>The Saudi-led coalition conducted airstrikes in </a:t>
            </a:r>
            <a:r>
              <a:rPr lang="en-US" sz="1700" dirty="0" err="1"/>
              <a:t>Hodeidah</a:t>
            </a:r>
            <a:r>
              <a:rPr lang="en-US" sz="1700" dirty="0"/>
              <a:t> to target Houthis' capacity launch remote-controlled attacks on Red Sea shipping activity. The Houthis claimed that the airstrikes were violations of the ceasefire established by the Stockholm Agreement and that they were a retaliatory effort for the attacks on Saudi Aramco oil facilities.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64d4204398e11279840b6ff3d20cf1eb">
            <a:extLst>
              <a:ext uri="{FF2B5EF4-FFF2-40B4-BE49-F238E27FC236}">
                <a16:creationId xmlns:a16="http://schemas.microsoft.com/office/drawing/2014/main" id="{E17EAF96-2AA7-A844-A0D7-C66A85197060}"/>
              </a:ext>
            </a:extLst>
          </p:cNvPr>
          <p:cNvPicPr>
            <a:picLocks noChangeAspect="1"/>
          </p:cNvPicPr>
          <p:nvPr/>
        </p:nvPicPr>
        <p:blipFill rotWithShape="1">
          <a:blip r:embed="rId2"/>
          <a:srcRect l="21437" r="32142" b="1"/>
          <a:stretch/>
        </p:blipFill>
        <p:spPr>
          <a:xfrm>
            <a:off x="4483341" y="799352"/>
            <a:ext cx="4069057" cy="5259296"/>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641850"/>
            <a:ext cx="2708910" cy="1535865"/>
          </a:xfrm>
        </p:spPr>
        <p:txBody>
          <a:bodyPr>
            <a:normAutofit/>
          </a:bodyPr>
          <a:lstStyle/>
          <a:p>
            <a:r>
              <a:rPr lang="en-US" sz="2800"/>
              <a:t>Saudi-led Coalition Airstrikes Kill 16</a:t>
            </a:r>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5480" y="641850"/>
            <a:ext cx="4539870" cy="1535865"/>
          </a:xfrm>
        </p:spPr>
        <p:txBody>
          <a:bodyPr anchor="ctr">
            <a:normAutofit/>
          </a:bodyPr>
          <a:lstStyle/>
          <a:p>
            <a:pPr marL="0" indent="0">
              <a:buNone/>
            </a:pPr>
            <a:r>
              <a:rPr dirty="0"/>
              <a:t>Sep</a:t>
            </a:r>
            <a:r>
              <a:rPr lang="en-US" dirty="0"/>
              <a:t>tember</a:t>
            </a:r>
            <a:r>
              <a:rPr dirty="0"/>
              <a:t> 24, 2019</a:t>
            </a:r>
          </a:p>
          <a:p>
            <a:pPr marL="0" indent="0">
              <a:buNone/>
            </a:pPr>
            <a:endParaRPr lang="en-US" dirty="0"/>
          </a:p>
          <a:p>
            <a:pPr marL="0" indent="0">
              <a:buNone/>
            </a:pPr>
            <a:r>
              <a:rPr dirty="0"/>
              <a:t>Airstrikes by the Saudi-led coalition in </a:t>
            </a:r>
            <a:r>
              <a:rPr dirty="0" err="1"/>
              <a:t>Qataba</a:t>
            </a:r>
            <a:r>
              <a:rPr dirty="0"/>
              <a:t> killed 16 civilians, including 7 children, and injured 9 others.</a:t>
            </a:r>
          </a:p>
        </p:txBody>
      </p:sp>
      <p:pic>
        <p:nvPicPr>
          <p:cNvPr id="4" name="Picture 3" descr="8832fa3b656adf0cbeeb436df8f785ba">
            <a:extLst>
              <a:ext uri="{FF2B5EF4-FFF2-40B4-BE49-F238E27FC236}">
                <a16:creationId xmlns:a16="http://schemas.microsoft.com/office/drawing/2014/main" id="{D6693BAA-C127-CA47-9777-15309C05D28E}"/>
              </a:ext>
            </a:extLst>
          </p:cNvPr>
          <p:cNvPicPr>
            <a:picLocks noChangeAspect="1"/>
          </p:cNvPicPr>
          <p:nvPr/>
        </p:nvPicPr>
        <p:blipFill rotWithShape="1">
          <a:blip r:embed="rId2"/>
          <a:srcRect t="15361" b="10668"/>
          <a:stretch/>
        </p:blipFill>
        <p:spPr>
          <a:xfrm>
            <a:off x="415812" y="2731167"/>
            <a:ext cx="8375585" cy="3484983"/>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5246" y="386930"/>
            <a:ext cx="7549592" cy="1298448"/>
          </a:xfrm>
        </p:spPr>
        <p:txBody>
          <a:bodyPr anchor="b">
            <a:normAutofit/>
          </a:bodyPr>
          <a:lstStyle/>
          <a:p>
            <a:r>
              <a:rPr lang="en-US" sz="4200"/>
              <a:t>Houthis Release Detainees</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5245" y="2599509"/>
            <a:ext cx="3398174" cy="3639450"/>
          </a:xfrm>
        </p:spPr>
        <p:txBody>
          <a:bodyPr anchor="ctr">
            <a:normAutofit/>
          </a:bodyPr>
          <a:lstStyle/>
          <a:p>
            <a:pPr marL="0" indent="0">
              <a:buNone/>
            </a:pPr>
            <a:r>
              <a:rPr lang="en-US" sz="1700" dirty="0"/>
              <a:t>September 30, 2019</a:t>
            </a:r>
          </a:p>
          <a:p>
            <a:pPr marL="0" indent="0">
              <a:buNone/>
            </a:pPr>
            <a:endParaRPr lang="en-US" sz="1700" dirty="0"/>
          </a:p>
          <a:p>
            <a:pPr marL="0" indent="0">
              <a:buNone/>
            </a:pPr>
            <a:r>
              <a:rPr lang="en-US" sz="1700" dirty="0"/>
              <a:t>Houthis released 290 detainees as part of the UN-led peace process. It is hoped that this move will lead to further releases on both sides. Prisoner swaps are part of the Stockholm Agreement.</a:t>
            </a:r>
          </a:p>
        </p:txBody>
      </p:sp>
      <p:pic>
        <p:nvPicPr>
          <p:cNvPr id="4" name="Picture 3" descr="014d591ff45e9057b7f8262bf3e33643">
            <a:extLst>
              <a:ext uri="{FF2B5EF4-FFF2-40B4-BE49-F238E27FC236}">
                <a16:creationId xmlns:a16="http://schemas.microsoft.com/office/drawing/2014/main" id="{34FD0BB8-B4EF-D440-8E53-6F9CB87554D7}"/>
              </a:ext>
            </a:extLst>
          </p:cNvPr>
          <p:cNvPicPr>
            <a:picLocks noChangeAspect="1"/>
          </p:cNvPicPr>
          <p:nvPr/>
        </p:nvPicPr>
        <p:blipFill rotWithShape="1">
          <a:blip r:embed="rId2"/>
          <a:srcRect l="23252" r="18770" b="1"/>
          <a:stretch/>
        </p:blipFill>
        <p:spPr>
          <a:xfrm>
            <a:off x="4433649" y="2484255"/>
            <a:ext cx="3862707" cy="371424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3c43cf1feabe8e14b46b134ebe33a64">
            <a:extLst>
              <a:ext uri="{FF2B5EF4-FFF2-40B4-BE49-F238E27FC236}">
                <a16:creationId xmlns:a16="http://schemas.microsoft.com/office/drawing/2014/main" id="{117659C4-A5DE-3B4E-A360-6A5CC8FEB716}"/>
              </a:ext>
            </a:extLst>
          </p:cNvPr>
          <p:cNvPicPr>
            <a:picLocks noChangeAspect="1"/>
          </p:cNvPicPr>
          <p:nvPr/>
        </p:nvPicPr>
        <p:blipFill rotWithShape="1">
          <a:blip r:embed="rId2"/>
          <a:srcRect t="10273" b="8326"/>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a:solidFill>
                  <a:schemeClr val="bg1"/>
                </a:solidFill>
              </a:rPr>
              <a:t>Over 100,000 Fatalities Confirmed in Yemen Crisis</a:t>
            </a:r>
          </a:p>
        </p:txBody>
      </p:sp>
      <p:sp>
        <p:nvSpPr>
          <p:cNvPr id="3" name="Content Placeholder 2"/>
          <p:cNvSpPr>
            <a:spLocks noGrp="1"/>
          </p:cNvSpPr>
          <p:nvPr>
            <p:ph idx="1"/>
          </p:nvPr>
        </p:nvSpPr>
        <p:spPr>
          <a:xfrm>
            <a:off x="425196" y="4956314"/>
            <a:ext cx="8293608" cy="1306417"/>
          </a:xfrm>
        </p:spPr>
        <p:txBody>
          <a:bodyPr>
            <a:normAutofit/>
          </a:bodyPr>
          <a:lstStyle/>
          <a:p>
            <a:pPr marL="0" indent="0">
              <a:buNone/>
            </a:pPr>
            <a:r>
              <a:rPr lang="en-US" sz="1500"/>
              <a:t>October 31, 2019</a:t>
            </a:r>
          </a:p>
          <a:p>
            <a:pPr marL="0" indent="0">
              <a:buNone/>
            </a:pPr>
            <a:endParaRPr lang="en-US" sz="1500"/>
          </a:p>
          <a:p>
            <a:pPr marL="0" indent="0">
              <a:buNone/>
            </a:pPr>
            <a:r>
              <a:rPr lang="en-US" sz="1500"/>
              <a:t>ACLED confirmed the death toll of the Yemen Crisis reached 100,000. This includes 12,000 civilians who were killed in directly targeted attacks.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85460" y="759805"/>
            <a:ext cx="7729890" cy="1325563"/>
          </a:xfrm>
        </p:spPr>
        <p:txBody>
          <a:bodyPr>
            <a:normAutofit/>
          </a:bodyPr>
          <a:lstStyle/>
          <a:p>
            <a:r>
              <a:rPr lang="en-US" sz="3500">
                <a:solidFill>
                  <a:srgbClr val="FFFFFF"/>
                </a:solidFill>
              </a:rPr>
              <a:t>Al-Qaeda Gunmen Seize Zinjibar</a:t>
            </a:r>
          </a:p>
        </p:txBody>
      </p:sp>
      <p:sp>
        <p:nvSpPr>
          <p:cNvPr id="3" name="Content Placeholder 2"/>
          <p:cNvSpPr>
            <a:spLocks noGrp="1"/>
          </p:cNvSpPr>
          <p:nvPr>
            <p:ph idx="1"/>
          </p:nvPr>
        </p:nvSpPr>
        <p:spPr>
          <a:xfrm>
            <a:off x="1068678" y="2494450"/>
            <a:ext cx="3040158" cy="3563159"/>
          </a:xfrm>
        </p:spPr>
        <p:txBody>
          <a:bodyPr>
            <a:normAutofit/>
          </a:bodyPr>
          <a:lstStyle/>
          <a:p>
            <a:pPr marL="0" indent="0">
              <a:buNone/>
            </a:pPr>
            <a:r>
              <a:rPr lang="en-US" sz="2100" dirty="0"/>
              <a:t>May 29, 2011</a:t>
            </a:r>
          </a:p>
          <a:p>
            <a:pPr marL="0" indent="0">
              <a:buNone/>
            </a:pPr>
            <a:endParaRPr lang="en-US" sz="2100" dirty="0"/>
          </a:p>
          <a:p>
            <a:pPr marL="0" indent="0">
              <a:buNone/>
            </a:pPr>
            <a:r>
              <a:rPr lang="en-US" sz="2100" dirty="0"/>
              <a:t>Gunmen from Al-Qaeda captured </a:t>
            </a:r>
            <a:r>
              <a:rPr lang="en-US" sz="2100" dirty="0" err="1"/>
              <a:t>Zinjiba</a:t>
            </a:r>
            <a:r>
              <a:rPr lang="en-US" sz="2100" dirty="0"/>
              <a:t>, a Yemeni city. This occurred in the midst of Yemen's Arab Spring. </a:t>
            </a:r>
          </a:p>
        </p:txBody>
      </p:sp>
      <p:pic>
        <p:nvPicPr>
          <p:cNvPr id="4" name="Picture 3" descr="e60fbb7575f88b29f1255683cddcfa02">
            <a:extLst>
              <a:ext uri="{FF2B5EF4-FFF2-40B4-BE49-F238E27FC236}">
                <a16:creationId xmlns:a16="http://schemas.microsoft.com/office/drawing/2014/main" id="{868E0417-AE1B-7240-9AD2-B106A2B555AE}"/>
              </a:ext>
            </a:extLst>
          </p:cNvPr>
          <p:cNvPicPr>
            <a:picLocks noChangeAspect="1"/>
          </p:cNvPicPr>
          <p:nvPr/>
        </p:nvPicPr>
        <p:blipFill rotWithShape="1">
          <a:blip r:embed="rId2"/>
          <a:srcRect l="21945" r="14772" b="1"/>
          <a:stretch/>
        </p:blipFill>
        <p:spPr>
          <a:xfrm>
            <a:off x="4574169" y="2492376"/>
            <a:ext cx="3601803" cy="3563372"/>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641850"/>
            <a:ext cx="2708910" cy="1535865"/>
          </a:xfrm>
        </p:spPr>
        <p:txBody>
          <a:bodyPr>
            <a:normAutofit/>
          </a:bodyPr>
          <a:lstStyle/>
          <a:p>
            <a:pPr>
              <a:lnSpc>
                <a:spcPct val="90000"/>
              </a:lnSpc>
            </a:pPr>
            <a:r>
              <a:rPr lang="en-US" sz="2600"/>
              <a:t>Yemeni Government and STC sign Riyadh Agreement</a:t>
            </a:r>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5480" y="641850"/>
            <a:ext cx="4539870" cy="1535865"/>
          </a:xfrm>
        </p:spPr>
        <p:txBody>
          <a:bodyPr anchor="ctr">
            <a:normAutofit/>
          </a:bodyPr>
          <a:lstStyle/>
          <a:p>
            <a:pPr marL="0" indent="0">
              <a:lnSpc>
                <a:spcPct val="90000"/>
              </a:lnSpc>
              <a:buNone/>
            </a:pPr>
            <a:r>
              <a:rPr lang="en-US" sz="1200" dirty="0"/>
              <a:t>November 5, 2019</a:t>
            </a:r>
          </a:p>
          <a:p>
            <a:pPr marL="0" indent="0">
              <a:lnSpc>
                <a:spcPct val="90000"/>
              </a:lnSpc>
              <a:buNone/>
            </a:pPr>
            <a:endParaRPr lang="en-US" sz="1200" dirty="0"/>
          </a:p>
          <a:p>
            <a:pPr marL="0" indent="0">
              <a:lnSpc>
                <a:spcPct val="90000"/>
              </a:lnSpc>
              <a:buNone/>
            </a:pPr>
            <a:r>
              <a:rPr lang="en-US" sz="1200" dirty="0"/>
              <a:t>Yemeni government and STC representatives signed an agreement in hopes of the power struggle between the two in Southern Yemen. The agreement calls for the formation of a new cabinet within 30 days, which would give equal representation to northerners and southerners. It would also put STC armed forces under the control of the Yemeni government. </a:t>
            </a:r>
          </a:p>
        </p:txBody>
      </p:sp>
      <p:pic>
        <p:nvPicPr>
          <p:cNvPr id="4" name="Picture 3" descr="9ffbac0767a634106a36db338ea1e3e8">
            <a:extLst>
              <a:ext uri="{FF2B5EF4-FFF2-40B4-BE49-F238E27FC236}">
                <a16:creationId xmlns:a16="http://schemas.microsoft.com/office/drawing/2014/main" id="{BD7345D6-8DE3-9244-8D0A-8062FBC9E9B2}"/>
              </a:ext>
            </a:extLst>
          </p:cNvPr>
          <p:cNvPicPr>
            <a:picLocks noChangeAspect="1"/>
          </p:cNvPicPr>
          <p:nvPr/>
        </p:nvPicPr>
        <p:blipFill rotWithShape="1">
          <a:blip r:embed="rId2"/>
          <a:srcRect t="23725" b="6927"/>
          <a:stretch/>
        </p:blipFill>
        <p:spPr>
          <a:xfrm>
            <a:off x="415812" y="2731167"/>
            <a:ext cx="8375585" cy="3484983"/>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t>UN Envoy reports an 80% decrease in Saudi-led Coalition Airstrikes</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6587f62fb98704b9600feb8b47f5a33">
            <a:extLst>
              <a:ext uri="{FF2B5EF4-FFF2-40B4-BE49-F238E27FC236}">
                <a16:creationId xmlns:a16="http://schemas.microsoft.com/office/drawing/2014/main" id="{2554C3DF-9101-CA4B-953B-176DC9C85E40}"/>
              </a:ext>
            </a:extLst>
          </p:cNvPr>
          <p:cNvPicPr>
            <a:picLocks noChangeAspect="1"/>
          </p:cNvPicPr>
          <p:nvPr/>
        </p:nvPicPr>
        <p:blipFill rotWithShape="1">
          <a:blip r:embed="rId2"/>
          <a:srcRect l="4664" r="26705" b="3"/>
          <a:stretch/>
        </p:blipFill>
        <p:spPr>
          <a:xfrm>
            <a:off x="681228" y="2478024"/>
            <a:ext cx="4507391" cy="3694176"/>
          </a:xfrm>
          <a:prstGeom prst="rect">
            <a:avLst/>
          </a:prstGeom>
        </p:spPr>
      </p:pic>
      <p:sp>
        <p:nvSpPr>
          <p:cNvPr id="3" name="Content Placeholder 2"/>
          <p:cNvSpPr>
            <a:spLocks noGrp="1"/>
          </p:cNvSpPr>
          <p:nvPr>
            <p:ph idx="1"/>
          </p:nvPr>
        </p:nvSpPr>
        <p:spPr>
          <a:xfrm>
            <a:off x="5558589" y="2478024"/>
            <a:ext cx="2904183" cy="3694176"/>
          </a:xfrm>
        </p:spPr>
        <p:txBody>
          <a:bodyPr anchor="ctr">
            <a:normAutofit/>
          </a:bodyPr>
          <a:lstStyle/>
          <a:p>
            <a:pPr marL="0" indent="0">
              <a:lnSpc>
                <a:spcPct val="90000"/>
              </a:lnSpc>
              <a:buNone/>
            </a:pPr>
            <a:r>
              <a:rPr dirty="0"/>
              <a:t>Nov</a:t>
            </a:r>
            <a:r>
              <a:rPr lang="en-US" dirty="0"/>
              <a:t>ember </a:t>
            </a:r>
            <a:r>
              <a:rPr dirty="0"/>
              <a:t>8, 2019 </a:t>
            </a:r>
            <a:r>
              <a:rPr lang="en-US" dirty="0"/>
              <a:t>to </a:t>
            </a:r>
          </a:p>
          <a:p>
            <a:pPr marL="0" indent="0">
              <a:lnSpc>
                <a:spcPct val="90000"/>
              </a:lnSpc>
              <a:buNone/>
            </a:pPr>
            <a:r>
              <a:rPr lang="en-US" dirty="0"/>
              <a:t>November</a:t>
            </a:r>
            <a:r>
              <a:rPr dirty="0"/>
              <a:t> 22, 2019</a:t>
            </a:r>
            <a:endParaRPr lang="en-US" dirty="0"/>
          </a:p>
          <a:p>
            <a:pPr marL="0" indent="0">
              <a:lnSpc>
                <a:spcPct val="90000"/>
              </a:lnSpc>
              <a:buNone/>
            </a:pPr>
            <a:endParaRPr lang="en-US" dirty="0"/>
          </a:p>
          <a:p>
            <a:pPr marL="0" indent="0">
              <a:lnSpc>
                <a:spcPct val="90000"/>
              </a:lnSpc>
              <a:buNone/>
            </a:pPr>
            <a:r>
              <a:rPr dirty="0"/>
              <a:t>The UN Yemen envoy reported to the Security Council that Saudi-led coalition airstrikes decreased by nearly 80% over this two week period. There had even been 48-hour periods without airstrikes for the first time since the beginning of the conflict. Such de-escalation is a vital part of ongoing informal talks between the Houthis and Saudi Arabia.</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B3B37B-5EEE-4DC4-802A-66F9A2C94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69974ca9fa6bf632fc89448c4d2e0f2">
            <a:extLst>
              <a:ext uri="{FF2B5EF4-FFF2-40B4-BE49-F238E27FC236}">
                <a16:creationId xmlns:a16="http://schemas.microsoft.com/office/drawing/2014/main" id="{C8E6AD38-5DAF-5643-9CC2-CC9BBAA6384A}"/>
              </a:ext>
            </a:extLst>
          </p:cNvPr>
          <p:cNvPicPr>
            <a:picLocks noChangeAspect="1"/>
          </p:cNvPicPr>
          <p:nvPr/>
        </p:nvPicPr>
        <p:blipFill rotWithShape="1">
          <a:blip r:embed="rId2"/>
          <a:srcRect l="9447" r="10555" b="3"/>
          <a:stretch/>
        </p:blipFill>
        <p:spPr>
          <a:xfrm>
            <a:off x="20" y="10"/>
            <a:ext cx="9143980" cy="6857990"/>
          </a:xfrm>
          <a:prstGeom prst="rect">
            <a:avLst/>
          </a:prstGeom>
        </p:spPr>
      </p:pic>
      <p:sp useBgFill="1">
        <p:nvSpPr>
          <p:cNvPr id="11" name="Rectangle 10">
            <a:extLst>
              <a:ext uri="{FF2B5EF4-FFF2-40B4-BE49-F238E27FC236}">
                <a16:creationId xmlns:a16="http://schemas.microsoft.com/office/drawing/2014/main" id="{494CEDA0-FD8E-491B-8792-69F93BDA3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5059" y="633619"/>
            <a:ext cx="3209537" cy="5495925"/>
          </a:xfrm>
          <a:prstGeom prst="rect">
            <a:avLst/>
          </a:prstGeom>
          <a:ln w="9525">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755086" y="980368"/>
            <a:ext cx="2750058" cy="1106424"/>
          </a:xfrm>
        </p:spPr>
        <p:txBody>
          <a:bodyPr>
            <a:normAutofit/>
          </a:bodyPr>
          <a:lstStyle/>
          <a:p>
            <a:pPr>
              <a:lnSpc>
                <a:spcPct val="90000"/>
              </a:lnSpc>
            </a:pPr>
            <a:r>
              <a:rPr lang="en-US" sz="2300"/>
              <a:t>Human Rights Organizations File Complaint to the ICC</a:t>
            </a:r>
          </a:p>
        </p:txBody>
      </p:sp>
      <p:sp>
        <p:nvSpPr>
          <p:cNvPr id="13" name="Rectangle 12">
            <a:extLst>
              <a:ext uri="{FF2B5EF4-FFF2-40B4-BE49-F238E27FC236}">
                <a16:creationId xmlns:a16="http://schemas.microsoft.com/office/drawing/2014/main" id="{0FD3EBBB-DFE8-4525-B1BF-BE7BBC8DF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053" y="116128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A9362A14-6FB8-4FFC-AAA0-2E5AFF8A8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1182" y="2113280"/>
            <a:ext cx="262661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5755086" y="2354199"/>
            <a:ext cx="2750058" cy="3461331"/>
          </a:xfrm>
        </p:spPr>
        <p:txBody>
          <a:bodyPr>
            <a:normAutofit/>
          </a:bodyPr>
          <a:lstStyle/>
          <a:p>
            <a:pPr marL="0" indent="0">
              <a:lnSpc>
                <a:spcPct val="90000"/>
              </a:lnSpc>
              <a:buNone/>
            </a:pPr>
            <a:r>
              <a:rPr lang="en-US" sz="1200" dirty="0"/>
              <a:t>December 11, 2019</a:t>
            </a:r>
          </a:p>
          <a:p>
            <a:pPr marL="0" indent="0">
              <a:lnSpc>
                <a:spcPct val="90000"/>
              </a:lnSpc>
              <a:buNone/>
            </a:pPr>
            <a:endParaRPr lang="en-US" sz="1200" dirty="0"/>
          </a:p>
          <a:p>
            <a:pPr marL="0" indent="0">
              <a:lnSpc>
                <a:spcPct val="90000"/>
              </a:lnSpc>
              <a:buNone/>
            </a:pPr>
            <a:r>
              <a:rPr lang="en-US" sz="1200" dirty="0"/>
              <a:t>A group of human rights organizations filed a complaint with the International Criminal Court claiming BAE Systems and other arms manufacturers based in Europe are complicit in alleged war crimes in Yemen due to their dealings with Saudi Arabia. The complaint cites 26 airstrikes on schools, hospitals, and civilians that killed 135 people and injured 181 others. BAE Systems, which is a large British arms manufacturer, is specifically listed in the complaint due to its role as the Royal Saudi Air Force's primary supplier of Eurofighter Tornado and Typhoon jet aircraft.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dirty="0"/>
              <a:t>2020 Agreements and Violations</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568590ea8da24f35774b793f00f7fbc6">
            <a:extLst>
              <a:ext uri="{FF2B5EF4-FFF2-40B4-BE49-F238E27FC236}">
                <a16:creationId xmlns:a16="http://schemas.microsoft.com/office/drawing/2014/main" id="{E12BBC8E-FE33-B840-80A8-8DBB627EDBA3}"/>
              </a:ext>
            </a:extLst>
          </p:cNvPr>
          <p:cNvPicPr>
            <a:picLocks noChangeAspect="1"/>
          </p:cNvPicPr>
          <p:nvPr/>
        </p:nvPicPr>
        <p:blipFill rotWithShape="1">
          <a:blip r:embed="rId2"/>
          <a:srcRect l="5329" r="21461" b="-3"/>
          <a:stretch/>
        </p:blipFill>
        <p:spPr>
          <a:xfrm>
            <a:off x="681228" y="2478024"/>
            <a:ext cx="4507391" cy="3694176"/>
          </a:xfrm>
          <a:prstGeom prst="rect">
            <a:avLst/>
          </a:prstGeom>
        </p:spPr>
      </p:pic>
      <p:sp>
        <p:nvSpPr>
          <p:cNvPr id="3" name="Content Placeholder 2"/>
          <p:cNvSpPr>
            <a:spLocks noGrp="1"/>
          </p:cNvSpPr>
          <p:nvPr>
            <p:ph idx="1"/>
          </p:nvPr>
        </p:nvSpPr>
        <p:spPr>
          <a:xfrm>
            <a:off x="5558589" y="2478024"/>
            <a:ext cx="2904183" cy="3694176"/>
          </a:xfrm>
        </p:spPr>
        <p:txBody>
          <a:bodyPr anchor="ctr">
            <a:noAutofit/>
          </a:bodyPr>
          <a:lstStyle/>
          <a:p>
            <a:pPr marL="0" indent="0">
              <a:lnSpc>
                <a:spcPct val="90000"/>
              </a:lnSpc>
              <a:buNone/>
            </a:pPr>
            <a:r>
              <a:rPr lang="en-US" sz="1100" dirty="0"/>
              <a:t>On April 25, the Southern Transitional Council declared self-rule in Aden and other southern provinces under its control. The STC complained that the Riyadh Agreement of November 2019 between itself and the Yemeni government was not being implemented.</a:t>
            </a:r>
            <a:br>
              <a:rPr lang="en-US" sz="1100" dirty="0"/>
            </a:br>
            <a:br>
              <a:rPr lang="en-US" sz="1100" dirty="0"/>
            </a:br>
            <a:r>
              <a:rPr lang="en-US" sz="1100" dirty="0"/>
              <a:t>The Socotra Truce was announced on May 2 following clashes between Yemeni government and southern separatists in </a:t>
            </a:r>
            <a:r>
              <a:rPr lang="en-US" sz="1100" dirty="0" err="1"/>
              <a:t>Hadibo</a:t>
            </a:r>
            <a:r>
              <a:rPr lang="en-US" sz="1100" dirty="0"/>
              <a:t>, the provincial capital of Socotra. Under the truce, checkpoints and military vehicles on both sides were to be removed and control of the island would remain with the governor. </a:t>
            </a:r>
            <a:br>
              <a:rPr lang="en-US" sz="1100" dirty="0"/>
            </a:br>
            <a:br>
              <a:rPr lang="en-US" sz="1100" dirty="0"/>
            </a:br>
            <a:r>
              <a:rPr lang="en-US" sz="1100" dirty="0"/>
              <a:t>On June 20, forces allied with the STC took control of Socotra. This increased tension between the Yemeni government and STC, leading to clashes in the </a:t>
            </a:r>
            <a:r>
              <a:rPr lang="en-US" sz="1100" dirty="0" err="1"/>
              <a:t>Abyan</a:t>
            </a:r>
            <a:r>
              <a:rPr lang="en-US" sz="1100" dirty="0"/>
              <a:t> province. A ceasefire was called on June 22 in this province, as well a a call for de-escalating tensions in other regions. The Yemeni government and STC are expected to resume talks to implement the Riyadh Agreement.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t>Houthi Missile Attack on Training Camp </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d79494a9fb0ad3bc93da78a4717b6dc2">
            <a:extLst>
              <a:ext uri="{FF2B5EF4-FFF2-40B4-BE49-F238E27FC236}">
                <a16:creationId xmlns:a16="http://schemas.microsoft.com/office/drawing/2014/main" id="{0F61C6A6-FC35-604A-A403-7FF56A4CE8E3}"/>
              </a:ext>
            </a:extLst>
          </p:cNvPr>
          <p:cNvPicPr>
            <a:picLocks noChangeAspect="1"/>
          </p:cNvPicPr>
          <p:nvPr/>
        </p:nvPicPr>
        <p:blipFill rotWithShape="1">
          <a:blip r:embed="rId2"/>
          <a:srcRect l="12777" r="14015" b="1"/>
          <a:stretch/>
        </p:blipFill>
        <p:spPr>
          <a:xfrm>
            <a:off x="681228" y="2478024"/>
            <a:ext cx="4507391" cy="3694176"/>
          </a:xfrm>
          <a:prstGeom prst="rect">
            <a:avLst/>
          </a:prstGeom>
        </p:spPr>
      </p:pic>
      <p:sp>
        <p:nvSpPr>
          <p:cNvPr id="3" name="Content Placeholder 2"/>
          <p:cNvSpPr>
            <a:spLocks noGrp="1"/>
          </p:cNvSpPr>
          <p:nvPr>
            <p:ph idx="1"/>
          </p:nvPr>
        </p:nvSpPr>
        <p:spPr>
          <a:xfrm>
            <a:off x="5558589" y="2478024"/>
            <a:ext cx="2904183" cy="3694176"/>
          </a:xfrm>
        </p:spPr>
        <p:txBody>
          <a:bodyPr anchor="ctr">
            <a:normAutofit/>
          </a:bodyPr>
          <a:lstStyle/>
          <a:p>
            <a:pPr marL="0" indent="0">
              <a:buNone/>
            </a:pPr>
            <a:r>
              <a:rPr dirty="0"/>
              <a:t>Jan</a:t>
            </a:r>
            <a:r>
              <a:rPr lang="en-US" dirty="0"/>
              <a:t>uary</a:t>
            </a:r>
            <a:r>
              <a:rPr dirty="0"/>
              <a:t> 18, 2020</a:t>
            </a:r>
          </a:p>
          <a:p>
            <a:pPr marL="0" indent="0">
              <a:buNone/>
            </a:pPr>
            <a:endParaRPr lang="en-US" dirty="0"/>
          </a:p>
          <a:p>
            <a:pPr marL="0" indent="0">
              <a:buNone/>
            </a:pPr>
            <a:r>
              <a:rPr dirty="0"/>
              <a:t>A missile attack on a military training camp killed 130 Yemeni soldiers, one of the deadliest single attacks since the beginning of the war. The missiles hit the camp's mosque where evening prayers had begun. Yemeni armed forces have blamed the Houthis, but they did not claim responsibility.</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6646" y="386930"/>
            <a:ext cx="7606349" cy="1300554"/>
          </a:xfrm>
        </p:spPr>
        <p:txBody>
          <a:bodyPr anchor="b">
            <a:normAutofit/>
          </a:bodyPr>
          <a:lstStyle/>
          <a:p>
            <a:pPr>
              <a:lnSpc>
                <a:spcPct val="90000"/>
              </a:lnSpc>
            </a:pPr>
            <a:r>
              <a:rPr lang="en-US" sz="4200"/>
              <a:t>UN Reports Houthis Block Humanitarian Aid</a:t>
            </a:r>
          </a:p>
        </p:txBody>
      </p:sp>
      <p:sp>
        <p:nvSpPr>
          <p:cNvPr id="11" name="Rectangle 10">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de0f947f7d13b1a5fd07b560359dd06">
            <a:extLst>
              <a:ext uri="{FF2B5EF4-FFF2-40B4-BE49-F238E27FC236}">
                <a16:creationId xmlns:a16="http://schemas.microsoft.com/office/drawing/2014/main" id="{B5CADA42-A8EF-2949-837B-F142FDDEB555}"/>
              </a:ext>
            </a:extLst>
          </p:cNvPr>
          <p:cNvPicPr>
            <a:picLocks noChangeAspect="1"/>
          </p:cNvPicPr>
          <p:nvPr/>
        </p:nvPicPr>
        <p:blipFill rotWithShape="1">
          <a:blip r:embed="rId2"/>
          <a:srcRect l="28547" r="12956" b="2"/>
          <a:stretch/>
        </p:blipFill>
        <p:spPr>
          <a:xfrm>
            <a:off x="476471" y="2524715"/>
            <a:ext cx="3862708" cy="3714244"/>
          </a:xfrm>
          <a:prstGeom prst="rect">
            <a:avLst/>
          </a:prstGeom>
        </p:spPr>
      </p:pic>
      <p:sp>
        <p:nvSpPr>
          <p:cNvPr id="3" name="Content Placeholder 2"/>
          <p:cNvSpPr>
            <a:spLocks noGrp="1"/>
          </p:cNvSpPr>
          <p:nvPr>
            <p:ph idx="1"/>
          </p:nvPr>
        </p:nvSpPr>
        <p:spPr>
          <a:xfrm>
            <a:off x="4804821" y="2599509"/>
            <a:ext cx="3398174" cy="3639450"/>
          </a:xfrm>
        </p:spPr>
        <p:txBody>
          <a:bodyPr anchor="ctr">
            <a:normAutofit/>
          </a:bodyPr>
          <a:lstStyle/>
          <a:p>
            <a:pPr marL="0" indent="0">
              <a:lnSpc>
                <a:spcPct val="90000"/>
              </a:lnSpc>
              <a:buNone/>
            </a:pPr>
            <a:r>
              <a:rPr lang="en-US" sz="1200" dirty="0"/>
              <a:t>February 11, 2020</a:t>
            </a:r>
          </a:p>
          <a:p>
            <a:pPr marL="0" indent="0">
              <a:lnSpc>
                <a:spcPct val="90000"/>
              </a:lnSpc>
              <a:buNone/>
            </a:pPr>
            <a:endParaRPr lang="en-US" sz="1200" dirty="0"/>
          </a:p>
          <a:p>
            <a:pPr marL="0" indent="0">
              <a:lnSpc>
                <a:spcPct val="90000"/>
              </a:lnSpc>
              <a:buNone/>
            </a:pPr>
            <a:r>
              <a:rPr lang="en-US" sz="1200" dirty="0"/>
              <a:t>The UN reported that Houthis have blocked half of UN aid delivery programs as part of their effort to gain more control over the humanitarian aid and foreign monetary assistance being funneled into territories they control. Over 2 million civilians are directly affected by this blockage. As a result, some agencies, like the World Food Program, are considering cutting back their services. International donors have also become increasingly wary of their donations being misappropriated by Houthis.</a:t>
            </a:r>
            <a:br>
              <a:rPr lang="en-US" sz="1200" dirty="0"/>
            </a:br>
            <a:br>
              <a:rPr lang="en-US" sz="1200" dirty="0"/>
            </a:br>
            <a:r>
              <a:rPr lang="en-US" sz="1200" dirty="0"/>
              <a:t>Last November, Houthis demanded a tax of 2% of the operational budgets of all aid agencies operating in their territories. UN agencies refused, and the Houthis ultimately backed off of this demand.</a:t>
            </a:r>
          </a:p>
        </p:txBody>
      </p:sp>
      <p:sp>
        <p:nvSpPr>
          <p:cNvPr id="15" name="Rectangle 14">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6646" y="386930"/>
            <a:ext cx="7606349" cy="1300554"/>
          </a:xfrm>
        </p:spPr>
        <p:txBody>
          <a:bodyPr anchor="b">
            <a:normAutofit/>
          </a:bodyPr>
          <a:lstStyle/>
          <a:p>
            <a:pPr>
              <a:lnSpc>
                <a:spcPct val="90000"/>
              </a:lnSpc>
            </a:pPr>
            <a:r>
              <a:rPr lang="en-US" sz="4200"/>
              <a:t>Saudi-led Retaliatory Airstrikes Kill 31 Civilians</a:t>
            </a:r>
          </a:p>
        </p:txBody>
      </p:sp>
      <p:sp>
        <p:nvSpPr>
          <p:cNvPr id="16" name="Rectangle 10">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988305de44f6846eb7cb171fbfd36236">
            <a:extLst>
              <a:ext uri="{FF2B5EF4-FFF2-40B4-BE49-F238E27FC236}">
                <a16:creationId xmlns:a16="http://schemas.microsoft.com/office/drawing/2014/main" id="{5D0F5F9B-4717-6649-873D-A105575CF623}"/>
              </a:ext>
            </a:extLst>
          </p:cNvPr>
          <p:cNvPicPr>
            <a:picLocks noChangeAspect="1"/>
          </p:cNvPicPr>
          <p:nvPr/>
        </p:nvPicPr>
        <p:blipFill rotWithShape="1">
          <a:blip r:embed="rId2"/>
          <a:srcRect l="19291" r="18310" b="-1"/>
          <a:stretch/>
        </p:blipFill>
        <p:spPr>
          <a:xfrm>
            <a:off x="476471" y="2524715"/>
            <a:ext cx="3862708" cy="3714244"/>
          </a:xfrm>
          <a:prstGeom prst="rect">
            <a:avLst/>
          </a:prstGeom>
        </p:spPr>
      </p:pic>
      <p:sp>
        <p:nvSpPr>
          <p:cNvPr id="3" name="Content Placeholder 2"/>
          <p:cNvSpPr>
            <a:spLocks noGrp="1"/>
          </p:cNvSpPr>
          <p:nvPr>
            <p:ph idx="1"/>
          </p:nvPr>
        </p:nvSpPr>
        <p:spPr>
          <a:xfrm>
            <a:off x="4804821" y="2599509"/>
            <a:ext cx="3398174" cy="3639450"/>
          </a:xfrm>
        </p:spPr>
        <p:txBody>
          <a:bodyPr anchor="ctr">
            <a:normAutofit/>
          </a:bodyPr>
          <a:lstStyle/>
          <a:p>
            <a:pPr marL="0" indent="0">
              <a:buNone/>
            </a:pPr>
            <a:r>
              <a:rPr lang="en-US" sz="1700" dirty="0"/>
              <a:t>February 15, 2020</a:t>
            </a:r>
          </a:p>
          <a:p>
            <a:pPr marL="0" indent="0">
              <a:buNone/>
            </a:pPr>
            <a:endParaRPr lang="en-US" sz="1700" dirty="0"/>
          </a:p>
          <a:p>
            <a:pPr marL="0" indent="0">
              <a:buNone/>
            </a:pPr>
            <a:r>
              <a:rPr lang="en-US" sz="1700" dirty="0"/>
              <a:t>After Houthis claimed to have shot down a Saudi jet, the Saudi-led coalition conducted retaliatory airstrikes that killed 31 civilians and injured an additional 12. </a:t>
            </a:r>
          </a:p>
        </p:txBody>
      </p:sp>
      <p:sp>
        <p:nvSpPr>
          <p:cNvPr id="15" name="Rectangle 14">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t>Report Finds Health Workers Targeted at Least 120 Times</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3a2d7adfd9fb9565e2b8f53067e3cee">
            <a:extLst>
              <a:ext uri="{FF2B5EF4-FFF2-40B4-BE49-F238E27FC236}">
                <a16:creationId xmlns:a16="http://schemas.microsoft.com/office/drawing/2014/main" id="{43D075CC-E45D-3E48-8496-6A035A003495}"/>
              </a:ext>
            </a:extLst>
          </p:cNvPr>
          <p:cNvPicPr>
            <a:picLocks noChangeAspect="1"/>
          </p:cNvPicPr>
          <p:nvPr/>
        </p:nvPicPr>
        <p:blipFill rotWithShape="1">
          <a:blip r:embed="rId2"/>
          <a:srcRect l="12322" r="14469" b="-3"/>
          <a:stretch/>
        </p:blipFill>
        <p:spPr>
          <a:xfrm>
            <a:off x="681228" y="2478024"/>
            <a:ext cx="4507391" cy="3694176"/>
          </a:xfrm>
          <a:prstGeom prst="rect">
            <a:avLst/>
          </a:prstGeom>
        </p:spPr>
      </p:pic>
      <p:sp>
        <p:nvSpPr>
          <p:cNvPr id="3" name="Content Placeholder 2"/>
          <p:cNvSpPr>
            <a:spLocks noGrp="1"/>
          </p:cNvSpPr>
          <p:nvPr>
            <p:ph idx="1"/>
          </p:nvPr>
        </p:nvSpPr>
        <p:spPr>
          <a:xfrm>
            <a:off x="5558589" y="2478024"/>
            <a:ext cx="2904183" cy="3694176"/>
          </a:xfrm>
        </p:spPr>
        <p:txBody>
          <a:bodyPr anchor="ctr">
            <a:normAutofit/>
          </a:bodyPr>
          <a:lstStyle/>
          <a:p>
            <a:pPr marL="0" indent="0">
              <a:lnSpc>
                <a:spcPct val="90000"/>
              </a:lnSpc>
              <a:buNone/>
            </a:pPr>
            <a:r>
              <a:rPr lang="en-US" sz="1200" dirty="0"/>
              <a:t>March 18, 2020</a:t>
            </a:r>
          </a:p>
          <a:p>
            <a:pPr marL="0" indent="0">
              <a:lnSpc>
                <a:spcPct val="90000"/>
              </a:lnSpc>
              <a:buNone/>
            </a:pPr>
            <a:endParaRPr lang="en-US" sz="1200" dirty="0"/>
          </a:p>
          <a:p>
            <a:pPr marL="0" indent="0">
              <a:lnSpc>
                <a:spcPct val="90000"/>
              </a:lnSpc>
              <a:buNone/>
            </a:pPr>
            <a:r>
              <a:rPr lang="en-US" sz="1200" dirty="0"/>
              <a:t>Physicians for Human Rights and </a:t>
            </a:r>
            <a:r>
              <a:rPr lang="en-US" sz="1200" dirty="0" err="1"/>
              <a:t>Mwatana</a:t>
            </a:r>
            <a:r>
              <a:rPr lang="en-US" sz="1200" dirty="0"/>
              <a:t>, a Yemeni human rights group, co-published a report that found that hospitals and doctors in Yemen were targeted at least 120 times between March 2015 and December 2018. This violence included airstrikes, ground attacks, military occupation, assaults on health workers, looting, and restrictions on humanitarian aid. The attacks killed at least 96 civilians and healthcare workers and injured an additional 230 civilians. </a:t>
            </a:r>
            <a:r>
              <a:rPr lang="en-US" sz="1200" dirty="0" err="1"/>
              <a:t>Mwatana</a:t>
            </a:r>
            <a:r>
              <a:rPr lang="en-US" sz="1200" dirty="0"/>
              <a:t> documented at least 35 attacks on hospitals, clinics, and vaccination centers carried out by the Saudi-led coalition.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p:spPr>
        <p:txBody>
          <a:bodyPr>
            <a:normAutofit/>
          </a:bodyPr>
          <a:lstStyle/>
          <a:p>
            <a:r>
              <a:rPr lang="en-US" sz="3500">
                <a:solidFill>
                  <a:srgbClr val="FFFFFF"/>
                </a:solidFill>
              </a:rPr>
              <a:t>Houthi Fighters Shell the Women's Section of a Taizz Prison</a:t>
            </a:r>
          </a:p>
        </p:txBody>
      </p:sp>
      <p:sp>
        <p:nvSpPr>
          <p:cNvPr id="3" name="Content Placeholder 2"/>
          <p:cNvSpPr>
            <a:spLocks noGrp="1"/>
          </p:cNvSpPr>
          <p:nvPr>
            <p:ph idx="1"/>
          </p:nvPr>
        </p:nvSpPr>
        <p:spPr>
          <a:xfrm>
            <a:off x="1025718" y="2490436"/>
            <a:ext cx="7281746" cy="3567173"/>
          </a:xfrm>
        </p:spPr>
        <p:txBody>
          <a:bodyPr anchor="ctr">
            <a:normAutofit/>
          </a:bodyPr>
          <a:lstStyle/>
          <a:p>
            <a:pPr marL="0" indent="0">
              <a:buNone/>
            </a:pPr>
            <a:r>
              <a:rPr lang="en-US" sz="2100"/>
              <a:t>April 4, 2020</a:t>
            </a:r>
          </a:p>
          <a:p>
            <a:pPr marL="0" indent="0">
              <a:buNone/>
            </a:pPr>
            <a:endParaRPr lang="en-US" sz="2100"/>
          </a:p>
          <a:p>
            <a:pPr marL="0" indent="0">
              <a:buNone/>
            </a:pPr>
            <a:r>
              <a:rPr lang="en-US" sz="2100"/>
              <a:t>At least 5 women and one child were killed, and more than 11 others were wounded, when Houthi fighters bombed the women's section of a prison in the Al Mudhaffar District in Taizz. There were no reports of armed clashes nearby, nor any military presence near the prison. Michelle Bachelet, the UN human rights chief, suggested this attack might amount to a war crime.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30ab7387310cf2453eb62ba4d7c0fec">
            <a:extLst>
              <a:ext uri="{FF2B5EF4-FFF2-40B4-BE49-F238E27FC236}">
                <a16:creationId xmlns:a16="http://schemas.microsoft.com/office/drawing/2014/main" id="{A16D10C5-1992-0A4B-B811-DC0682FE819F}"/>
              </a:ext>
            </a:extLst>
          </p:cNvPr>
          <p:cNvPicPr>
            <a:picLocks noChangeAspect="1"/>
          </p:cNvPicPr>
          <p:nvPr/>
        </p:nvPicPr>
        <p:blipFill rotWithShape="1">
          <a:blip r:embed="rId2"/>
          <a:srcRect t="13172"/>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a:solidFill>
                  <a:schemeClr val="bg1"/>
                </a:solidFill>
              </a:rPr>
              <a:t>Coalition Ceasefire to Help Combat Coronavirus</a:t>
            </a:r>
          </a:p>
        </p:txBody>
      </p:sp>
      <p:sp>
        <p:nvSpPr>
          <p:cNvPr id="3" name="Content Placeholder 2"/>
          <p:cNvSpPr>
            <a:spLocks noGrp="1"/>
          </p:cNvSpPr>
          <p:nvPr>
            <p:ph idx="1"/>
          </p:nvPr>
        </p:nvSpPr>
        <p:spPr>
          <a:xfrm>
            <a:off x="425196" y="4956314"/>
            <a:ext cx="8293608" cy="1306417"/>
          </a:xfrm>
        </p:spPr>
        <p:txBody>
          <a:bodyPr>
            <a:normAutofit lnSpcReduction="10000"/>
          </a:bodyPr>
          <a:lstStyle/>
          <a:p>
            <a:pPr marL="0" indent="0">
              <a:buNone/>
            </a:pPr>
            <a:r>
              <a:rPr lang="en-US" sz="1500" dirty="0"/>
              <a:t>April 9, 2020 to April 23, 2020</a:t>
            </a:r>
          </a:p>
          <a:p>
            <a:pPr marL="0" indent="0">
              <a:buNone/>
            </a:pPr>
            <a:endParaRPr lang="en-US" sz="1500" dirty="0"/>
          </a:p>
          <a:p>
            <a:pPr marL="0" indent="0">
              <a:buNone/>
            </a:pPr>
            <a:r>
              <a:rPr lang="en-US" sz="1500" dirty="0"/>
              <a:t>Called before the first case of COVID-19 was identified in Yemen in order to halt the spread of the virus and facilitate efforts to find a political solution to the crisis. Houthis were suspicious of the ceasefire, calling it "a ploy."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69A38EBA-6E97-44A4-B4B8-D9FB5D33F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610" y="991443"/>
            <a:ext cx="3377143" cy="1087819"/>
          </a:xfrm>
        </p:spPr>
        <p:txBody>
          <a:bodyPr anchor="b">
            <a:normAutofit/>
          </a:bodyPr>
          <a:lstStyle/>
          <a:p>
            <a:pPr>
              <a:lnSpc>
                <a:spcPct val="90000"/>
              </a:lnSpc>
            </a:pPr>
            <a:r>
              <a:rPr lang="en-US" sz="2300"/>
              <a:t>Iran Begins Providing Houthis with Military Support</a:t>
            </a:r>
          </a:p>
        </p:txBody>
      </p:sp>
      <p:sp>
        <p:nvSpPr>
          <p:cNvPr id="46" name="Rectangle 45">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5541"/>
            <a:ext cx="33604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08610" y="2684095"/>
            <a:ext cx="3377143" cy="3492868"/>
          </a:xfrm>
        </p:spPr>
        <p:txBody>
          <a:bodyPr>
            <a:normAutofit/>
          </a:bodyPr>
          <a:lstStyle/>
          <a:p>
            <a:pPr marL="0" indent="0">
              <a:buNone/>
            </a:pPr>
            <a:r>
              <a:rPr lang="en-US"/>
              <a:t>January 2012</a:t>
            </a:r>
          </a:p>
          <a:p>
            <a:endParaRPr lang="en-US"/>
          </a:p>
          <a:p>
            <a:pPr marL="0" indent="0">
              <a:buNone/>
            </a:pPr>
            <a:r>
              <a:rPr lang="en-US"/>
              <a:t>According to the Middle East Institute, "Evidence of Iranian intervention to support the Houthis, including with military assistance, began to grow in 2012.  The United States also tracked Iranian Revolutionary Guards providing training and assistance to the Houthis in the Saadah governorate."</a:t>
            </a:r>
          </a:p>
        </p:txBody>
      </p:sp>
      <p:pic>
        <p:nvPicPr>
          <p:cNvPr id="6" name="Picture 5" descr="A group of people standing in front of a crowd&#10;&#10;Description automatically generated">
            <a:extLst>
              <a:ext uri="{FF2B5EF4-FFF2-40B4-BE49-F238E27FC236}">
                <a16:creationId xmlns:a16="http://schemas.microsoft.com/office/drawing/2014/main" id="{9EEAC758-B86D-D642-8E7C-D35B70452A46}"/>
              </a:ext>
            </a:extLst>
          </p:cNvPr>
          <p:cNvPicPr>
            <a:picLocks noChangeAspect="1"/>
          </p:cNvPicPr>
          <p:nvPr/>
        </p:nvPicPr>
        <p:blipFill rotWithShape="1">
          <a:blip r:embed="rId2"/>
          <a:srcRect l="28500" r="29632"/>
          <a:stretch/>
        </p:blipFill>
        <p:spPr>
          <a:xfrm>
            <a:off x="4039362" y="-2"/>
            <a:ext cx="5104638" cy="6858001"/>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3771" y="1336329"/>
            <a:ext cx="2919549" cy="4382588"/>
          </a:xfrm>
        </p:spPr>
        <p:txBody>
          <a:bodyPr anchor="ctr">
            <a:normAutofit/>
          </a:bodyPr>
          <a:lstStyle/>
          <a:p>
            <a:r>
              <a:rPr lang="en-US" sz="4700"/>
              <a:t>STC Declares Self-Rule</a:t>
            </a:r>
          </a:p>
        </p:txBody>
      </p:sp>
      <p:grpSp>
        <p:nvGrpSpPr>
          <p:cNvPr id="19" name="Group 1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3163461"/>
            <a:ext cx="548639" cy="673460"/>
            <a:chOff x="3940602" y="308034"/>
            <a:chExt cx="2116791" cy="3428999"/>
          </a:xfrm>
          <a:solidFill>
            <a:schemeClr val="accent4"/>
          </a:solidFill>
        </p:grpSpPr>
        <p:sp>
          <p:nvSpPr>
            <p:cNvPr id="20" name="Rectangle 1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982976"/>
            <a:ext cx="4507025"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0" y="1336329"/>
            <a:ext cx="3945636" cy="4382588"/>
          </a:xfrm>
        </p:spPr>
        <p:txBody>
          <a:bodyPr anchor="ctr">
            <a:normAutofit/>
          </a:bodyPr>
          <a:lstStyle/>
          <a:p>
            <a:pPr marL="0" indent="0">
              <a:buNone/>
            </a:pPr>
            <a:r>
              <a:rPr lang="en-US" sz="1700"/>
              <a:t>April 25, 2020</a:t>
            </a:r>
          </a:p>
          <a:p>
            <a:pPr marL="0" indent="0">
              <a:buNone/>
            </a:pPr>
            <a:endParaRPr lang="en-US" sz="1700"/>
          </a:p>
          <a:p>
            <a:pPr marL="0" indent="0">
              <a:buNone/>
            </a:pPr>
            <a:r>
              <a:rPr lang="en-US" sz="1700"/>
              <a:t>Backed by the UAE, the Southern Transition Council declared self-rule and a state of emergency in Aden and the southern territories it controls. Many of the governorates refused to implement the state of emergency, further splintering Yemeni politics. The STC defended its actions, stating that the Riyadh agreement was not being implemented.</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e3f1d7d7ff11a3849d32b23b175e152">
            <a:extLst>
              <a:ext uri="{FF2B5EF4-FFF2-40B4-BE49-F238E27FC236}">
                <a16:creationId xmlns:a16="http://schemas.microsoft.com/office/drawing/2014/main" id="{0D967126-5DEF-6641-9FC0-3A564981824D}"/>
              </a:ext>
            </a:extLst>
          </p:cNvPr>
          <p:cNvPicPr>
            <a:picLocks noChangeAspect="1"/>
          </p:cNvPicPr>
          <p:nvPr/>
        </p:nvPicPr>
        <p:blipFill rotWithShape="1">
          <a:blip r:embed="rId2">
            <a:alphaModFix amt="40000"/>
          </a:blip>
          <a:srcRect l="19124" r="5877"/>
          <a:stretch/>
        </p:blipFill>
        <p:spPr>
          <a:xfrm>
            <a:off x="20" y="10"/>
            <a:ext cx="9143979" cy="6857990"/>
          </a:xfrm>
          <a:prstGeom prst="rect">
            <a:avLst/>
          </a:prstGeom>
        </p:spPr>
      </p:pic>
      <p:sp>
        <p:nvSpPr>
          <p:cNvPr id="2" name="Title 1"/>
          <p:cNvSpPr>
            <a:spLocks noGrp="1"/>
          </p:cNvSpPr>
          <p:nvPr>
            <p:ph type="title"/>
          </p:nvPr>
        </p:nvSpPr>
        <p:spPr>
          <a:xfrm>
            <a:off x="630936" y="941832"/>
            <a:ext cx="7879842" cy="2057400"/>
          </a:xfrm>
        </p:spPr>
        <p:txBody>
          <a:bodyPr anchor="b">
            <a:normAutofit/>
          </a:bodyPr>
          <a:lstStyle/>
          <a:p>
            <a:pPr>
              <a:lnSpc>
                <a:spcPct val="90000"/>
              </a:lnSpc>
            </a:pPr>
            <a:r>
              <a:rPr lang="en-US" sz="4400"/>
              <a:t>Southern Transition Council and Yemeni Government Sign Socotra Agreement</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6" y="3502152"/>
            <a:ext cx="7879842" cy="2670048"/>
          </a:xfrm>
        </p:spPr>
        <p:txBody>
          <a:bodyPr>
            <a:normAutofit/>
          </a:bodyPr>
          <a:lstStyle/>
          <a:p>
            <a:pPr marL="0" indent="0">
              <a:buNone/>
            </a:pPr>
            <a:r>
              <a:rPr lang="en-US" sz="1700" dirty="0"/>
              <a:t>May 2, 2020</a:t>
            </a:r>
          </a:p>
          <a:p>
            <a:pPr marL="0" indent="0">
              <a:buNone/>
            </a:pPr>
            <a:endParaRPr lang="en-US" sz="1700" dirty="0"/>
          </a:p>
          <a:p>
            <a:pPr marL="0" indent="0">
              <a:buNone/>
            </a:pPr>
            <a:r>
              <a:rPr lang="en-US" sz="1700" dirty="0"/>
              <a:t>This truce was announced following clashes between Yemeni government and southern separatists in </a:t>
            </a:r>
            <a:r>
              <a:rPr lang="en-US" sz="1700" dirty="0" err="1"/>
              <a:t>Hadibo</a:t>
            </a:r>
            <a:r>
              <a:rPr lang="en-US" sz="1700" dirty="0"/>
              <a:t>, the provincial capital of Socotra. This move comes after the STC declared self-rule and instituted a state of emergency in the parts of the south under its control. </a:t>
            </a:r>
          </a:p>
        </p:txBody>
      </p:sp>
    </p:spTree>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t>UN Officials Say Yemen's Healthcare System has Collapsed</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258c35c16696bb75df254b6bd843010">
            <a:extLst>
              <a:ext uri="{FF2B5EF4-FFF2-40B4-BE49-F238E27FC236}">
                <a16:creationId xmlns:a16="http://schemas.microsoft.com/office/drawing/2014/main" id="{84923038-36D0-AB43-AF13-57B9B26CADBC}"/>
              </a:ext>
            </a:extLst>
          </p:cNvPr>
          <p:cNvPicPr>
            <a:picLocks noChangeAspect="1"/>
          </p:cNvPicPr>
          <p:nvPr/>
        </p:nvPicPr>
        <p:blipFill rotWithShape="1">
          <a:blip r:embed="rId2"/>
          <a:srcRect l="1160" r="30209" b="3"/>
          <a:stretch/>
        </p:blipFill>
        <p:spPr>
          <a:xfrm>
            <a:off x="681228" y="2478024"/>
            <a:ext cx="4507391" cy="3694176"/>
          </a:xfrm>
          <a:prstGeom prst="rect">
            <a:avLst/>
          </a:prstGeom>
        </p:spPr>
      </p:pic>
      <p:sp>
        <p:nvSpPr>
          <p:cNvPr id="3" name="Content Placeholder 2"/>
          <p:cNvSpPr>
            <a:spLocks noGrp="1"/>
          </p:cNvSpPr>
          <p:nvPr>
            <p:ph idx="1"/>
          </p:nvPr>
        </p:nvSpPr>
        <p:spPr>
          <a:xfrm>
            <a:off x="5558589" y="2478024"/>
            <a:ext cx="2904183" cy="3694176"/>
          </a:xfrm>
        </p:spPr>
        <p:txBody>
          <a:bodyPr anchor="ctr">
            <a:normAutofit/>
          </a:bodyPr>
          <a:lstStyle/>
          <a:p>
            <a:pPr marL="0" indent="0">
              <a:buNone/>
            </a:pPr>
            <a:r>
              <a:rPr dirty="0"/>
              <a:t>May 22, 2020</a:t>
            </a:r>
          </a:p>
          <a:p>
            <a:pPr marL="0" indent="0">
              <a:buNone/>
            </a:pPr>
            <a:endParaRPr lang="en-US" dirty="0"/>
          </a:p>
          <a:p>
            <a:pPr marL="0" indent="0">
              <a:buNone/>
            </a:pPr>
            <a:r>
              <a:rPr dirty="0"/>
              <a:t>As coronavirus continues to spread, aid workers in Yemen report that they are turning people away due to a lack of medical oxygen and personal protective equipment.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641850"/>
            <a:ext cx="2708910" cy="1535865"/>
          </a:xfrm>
        </p:spPr>
        <p:txBody>
          <a:bodyPr>
            <a:normAutofit/>
          </a:bodyPr>
          <a:lstStyle/>
          <a:p>
            <a:r>
              <a:rPr lang="en-US" sz="2800"/>
              <a:t>Houthis Claim to Have Killed 500 Saudi Soldiers</a:t>
            </a:r>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5480" y="641850"/>
            <a:ext cx="4539870" cy="1535865"/>
          </a:xfrm>
        </p:spPr>
        <p:txBody>
          <a:bodyPr anchor="ctr">
            <a:normAutofit/>
          </a:bodyPr>
          <a:lstStyle/>
          <a:p>
            <a:pPr marL="0" indent="0">
              <a:lnSpc>
                <a:spcPct val="90000"/>
              </a:lnSpc>
              <a:buNone/>
            </a:pPr>
            <a:r>
              <a:rPr lang="en-US" sz="1400" dirty="0"/>
              <a:t>June 2020</a:t>
            </a:r>
          </a:p>
          <a:p>
            <a:pPr marL="0" indent="0">
              <a:lnSpc>
                <a:spcPct val="90000"/>
              </a:lnSpc>
              <a:buNone/>
            </a:pPr>
            <a:endParaRPr lang="en-US" sz="1400" dirty="0"/>
          </a:p>
          <a:p>
            <a:pPr marL="0" indent="0">
              <a:lnSpc>
                <a:spcPct val="90000"/>
              </a:lnSpc>
              <a:buNone/>
            </a:pPr>
            <a:r>
              <a:rPr lang="en-US" sz="1400" dirty="0"/>
              <a:t>Houthis claim to have killed 500 Saudi soldiers, captured an additional 2,000 soldiers, and seized a Saudi military vehicle convoy. At a press conference, Houthis showed photos and inconclusive videos. Saudi Arabia did not confirm this claim, nor could any other agency corroborate it.  </a:t>
            </a:r>
          </a:p>
        </p:txBody>
      </p:sp>
      <p:pic>
        <p:nvPicPr>
          <p:cNvPr id="4" name="Picture 3" descr="a419d3d19c64d49d0ef6433c69f86552">
            <a:extLst>
              <a:ext uri="{FF2B5EF4-FFF2-40B4-BE49-F238E27FC236}">
                <a16:creationId xmlns:a16="http://schemas.microsoft.com/office/drawing/2014/main" id="{80629798-2BE2-2F4D-8B72-EF82806B3743}"/>
              </a:ext>
            </a:extLst>
          </p:cNvPr>
          <p:cNvPicPr>
            <a:picLocks noChangeAspect="1"/>
          </p:cNvPicPr>
          <p:nvPr/>
        </p:nvPicPr>
        <p:blipFill rotWithShape="1">
          <a:blip r:embed="rId2"/>
          <a:srcRect t="11148" r="2" b="19506"/>
          <a:stretch/>
        </p:blipFill>
        <p:spPr>
          <a:xfrm>
            <a:off x="415812" y="2731167"/>
            <a:ext cx="8375585" cy="3484983"/>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UN Programs in Yemen Dangerously Underfunded</a:t>
            </a:r>
          </a:p>
        </p:txBody>
      </p:sp>
      <p:pic>
        <p:nvPicPr>
          <p:cNvPr id="4" name="Picture 3" descr="c9a91f9160296d491fc2218760c03e11">
            <a:extLst>
              <a:ext uri="{FF2B5EF4-FFF2-40B4-BE49-F238E27FC236}">
                <a16:creationId xmlns:a16="http://schemas.microsoft.com/office/drawing/2014/main" id="{0832E406-3A6E-B549-AA16-7C93E8B000A7}"/>
              </a:ext>
            </a:extLst>
          </p:cNvPr>
          <p:cNvPicPr>
            <a:picLocks noChangeAspect="1"/>
          </p:cNvPicPr>
          <p:nvPr/>
        </p:nvPicPr>
        <p:blipFill rotWithShape="1">
          <a:blip r:embed="rId2"/>
          <a:srcRect t="8133" b="2189"/>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lnSpc>
                <a:spcPct val="90000"/>
              </a:lnSpc>
              <a:buNone/>
            </a:pPr>
            <a:r>
              <a:rPr lang="en-US" sz="1200"/>
              <a:t>June 12, 2020 </a:t>
            </a:r>
          </a:p>
          <a:p>
            <a:pPr marL="0" indent="0">
              <a:lnSpc>
                <a:spcPct val="90000"/>
              </a:lnSpc>
              <a:buNone/>
            </a:pPr>
            <a:endParaRPr lang="en-US" sz="1200"/>
          </a:p>
          <a:p>
            <a:pPr marL="0" indent="0">
              <a:lnSpc>
                <a:spcPct val="90000"/>
              </a:lnSpc>
              <a:buNone/>
            </a:pPr>
            <a:r>
              <a:rPr lang="en-US" sz="1200"/>
              <a:t>At a conference on June 2nd, international donors pledged $1.35bn  for Yemen, despite the UN's fundraising target of $2.4bn. Without further funding, three-quarters of aid programs will be shut down. </a:t>
            </a:r>
            <a:br>
              <a:rPr lang="en-US" sz="1200"/>
            </a:br>
            <a:br>
              <a:rPr lang="en-US" sz="1200"/>
            </a:br>
            <a:r>
              <a:rPr lang="en-US" sz="1200"/>
              <a:t>The threat of COVID-19 is of concern with this funding shortage. While Yemen has reported 564 confirmed cases and 130 deaths, these numbers do not include cases from the Houthi-controlled north. Yemen also has very limited testing capacity at just 31 tests per million citizens. Yemen's malnourished citizens may have the world's lowest immunity levels, making them especially vulnerable to the virus. </a:t>
            </a:r>
            <a:br>
              <a:rPr lang="en-US" sz="1200"/>
            </a:br>
            <a:br>
              <a:rPr lang="en-US" sz="1200"/>
            </a:br>
            <a:endParaRPr lang="en-US" sz="120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5466"/>
            <a:ext cx="2708910" cy="1536192"/>
          </a:xfrm>
        </p:spPr>
        <p:txBody>
          <a:bodyPr>
            <a:normAutofit/>
          </a:bodyPr>
          <a:lstStyle/>
          <a:p>
            <a:pPr>
              <a:lnSpc>
                <a:spcPct val="90000"/>
              </a:lnSpc>
            </a:pPr>
            <a:r>
              <a:rPr lang="en-US" sz="2000"/>
              <a:t>UN Secretary General Antonio Guterres Drops Saudi-led Coaliton from Child Rights Blacklist</a:t>
            </a:r>
          </a:p>
        </p:txBody>
      </p:sp>
      <p:pic>
        <p:nvPicPr>
          <p:cNvPr id="4" name="Picture 3" descr="64043abeea8f6762e8ab7547bde6abff">
            <a:extLst>
              <a:ext uri="{FF2B5EF4-FFF2-40B4-BE49-F238E27FC236}">
                <a16:creationId xmlns:a16="http://schemas.microsoft.com/office/drawing/2014/main" id="{59E863A4-368B-464D-9503-D2D81DA8781A}"/>
              </a:ext>
            </a:extLst>
          </p:cNvPr>
          <p:cNvPicPr>
            <a:picLocks noChangeAspect="1"/>
          </p:cNvPicPr>
          <p:nvPr/>
        </p:nvPicPr>
        <p:blipFill rotWithShape="1">
          <a:blip r:embed="rId2"/>
          <a:srcRect t="21517" b="822"/>
          <a:stretch/>
        </p:blipFill>
        <p:spPr>
          <a:xfrm>
            <a:off x="20" y="10"/>
            <a:ext cx="9143980" cy="3994473"/>
          </a:xfrm>
          <a:prstGeom prst="rect">
            <a:avLst/>
          </a:prstGeom>
        </p:spPr>
      </p:pic>
      <p:sp>
        <p:nvSpPr>
          <p:cNvPr id="13" name="Rectangle 12">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5466"/>
            <a:ext cx="4545767" cy="1536192"/>
          </a:xfrm>
        </p:spPr>
        <p:txBody>
          <a:bodyPr anchor="ctr">
            <a:normAutofit/>
          </a:bodyPr>
          <a:lstStyle/>
          <a:p>
            <a:pPr marL="0" indent="0">
              <a:lnSpc>
                <a:spcPct val="90000"/>
              </a:lnSpc>
              <a:buNone/>
            </a:pPr>
            <a:r>
              <a:rPr lang="en-US" sz="1100" dirty="0"/>
              <a:t>June 15, 2020</a:t>
            </a:r>
          </a:p>
          <a:p>
            <a:pPr marL="0" indent="0">
              <a:lnSpc>
                <a:spcPct val="90000"/>
              </a:lnSpc>
              <a:buNone/>
            </a:pPr>
            <a:endParaRPr lang="en-US" sz="1100" dirty="0"/>
          </a:p>
          <a:p>
            <a:pPr marL="0" indent="0">
              <a:lnSpc>
                <a:spcPct val="90000"/>
              </a:lnSpc>
              <a:buNone/>
            </a:pPr>
            <a:r>
              <a:rPr lang="en-US" sz="1100" dirty="0"/>
              <a:t>Secretary General Antonio Guterres removed the Saudi-led coalition from a "list of shame" of groups violating child rights, citing "a sustained significant decrease in killing and maiming due to airstrikes." The Houthis remain on this blacklist. A number of international actors have denounced this move. The Watchlist on Children and Armed Conflict claims the  coalition was responsible for the death or injury of 222 children in Yemen last year.</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324c8ed84f6ba5ac7af3caec5305af2">
            <a:extLst>
              <a:ext uri="{FF2B5EF4-FFF2-40B4-BE49-F238E27FC236}">
                <a16:creationId xmlns:a16="http://schemas.microsoft.com/office/drawing/2014/main" id="{388EF6A1-2FDA-624A-8DCC-E09FA488EFA9}"/>
              </a:ext>
            </a:extLst>
          </p:cNvPr>
          <p:cNvPicPr>
            <a:picLocks noChangeAspect="1"/>
          </p:cNvPicPr>
          <p:nvPr/>
        </p:nvPicPr>
        <p:blipFill rotWithShape="1">
          <a:blip r:embed="rId2"/>
          <a:srcRect b="13172"/>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a:solidFill>
                  <a:schemeClr val="bg1"/>
                </a:solidFill>
              </a:rPr>
              <a:t>Saudi-led Coalition Strikes a Civilian Vehicle</a:t>
            </a:r>
          </a:p>
        </p:txBody>
      </p:sp>
      <p:sp>
        <p:nvSpPr>
          <p:cNvPr id="3" name="Content Placeholder 2"/>
          <p:cNvSpPr>
            <a:spLocks noGrp="1"/>
          </p:cNvSpPr>
          <p:nvPr>
            <p:ph idx="1"/>
          </p:nvPr>
        </p:nvSpPr>
        <p:spPr>
          <a:xfrm>
            <a:off x="425196" y="4956314"/>
            <a:ext cx="8293608" cy="1306417"/>
          </a:xfrm>
        </p:spPr>
        <p:txBody>
          <a:bodyPr>
            <a:normAutofit/>
          </a:bodyPr>
          <a:lstStyle/>
          <a:p>
            <a:pPr marL="0" indent="0">
              <a:buNone/>
            </a:pPr>
            <a:r>
              <a:rPr lang="en-US" sz="1500" dirty="0"/>
              <a:t>June 15, 2020</a:t>
            </a:r>
          </a:p>
          <a:p>
            <a:pPr marL="0" indent="0">
              <a:buNone/>
            </a:pPr>
            <a:endParaRPr lang="en-US" sz="1500" dirty="0"/>
          </a:p>
          <a:p>
            <a:pPr marL="0" indent="0">
              <a:buNone/>
            </a:pPr>
            <a:r>
              <a:rPr lang="en-US" sz="1500" dirty="0"/>
              <a:t>A Saudi-led coalition airstrike hit a civilian vehicle in northwestern Yemen, killing 13 people, including 4 children.</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0">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5466"/>
            <a:ext cx="2708910" cy="1536192"/>
          </a:xfrm>
        </p:spPr>
        <p:txBody>
          <a:bodyPr>
            <a:normAutofit/>
          </a:bodyPr>
          <a:lstStyle/>
          <a:p>
            <a:pPr>
              <a:lnSpc>
                <a:spcPct val="90000"/>
              </a:lnSpc>
            </a:pPr>
            <a:r>
              <a:rPr lang="en-US" sz="2600"/>
              <a:t>UK Accused of Ignoring Ban on Arms Sales to Saudi Arabia</a:t>
            </a:r>
          </a:p>
        </p:txBody>
      </p:sp>
      <p:pic>
        <p:nvPicPr>
          <p:cNvPr id="4" name="Picture 3" descr="6f0271b11578e9165339ef7d7d1d64e8">
            <a:extLst>
              <a:ext uri="{FF2B5EF4-FFF2-40B4-BE49-F238E27FC236}">
                <a16:creationId xmlns:a16="http://schemas.microsoft.com/office/drawing/2014/main" id="{CD799A4F-05D6-3D41-B1A9-C0A9710B70FA}"/>
              </a:ext>
            </a:extLst>
          </p:cNvPr>
          <p:cNvPicPr>
            <a:picLocks noChangeAspect="1"/>
          </p:cNvPicPr>
          <p:nvPr/>
        </p:nvPicPr>
        <p:blipFill rotWithShape="1">
          <a:blip r:embed="rId2"/>
          <a:srcRect t="13940" b="13253"/>
          <a:stretch/>
        </p:blipFill>
        <p:spPr>
          <a:xfrm>
            <a:off x="20" y="10"/>
            <a:ext cx="9143980" cy="3994473"/>
          </a:xfrm>
          <a:prstGeom prst="rect">
            <a:avLst/>
          </a:prstGeom>
        </p:spPr>
      </p:pic>
      <p:sp>
        <p:nvSpPr>
          <p:cNvPr id="21" name="Rectangle 12">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Rectangle 14">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5466"/>
            <a:ext cx="4545767" cy="1536192"/>
          </a:xfrm>
        </p:spPr>
        <p:txBody>
          <a:bodyPr anchor="ctr">
            <a:normAutofit lnSpcReduction="10000"/>
          </a:bodyPr>
          <a:lstStyle/>
          <a:p>
            <a:pPr marL="0" indent="0">
              <a:buNone/>
            </a:pPr>
            <a:r>
              <a:rPr lang="en-US" dirty="0"/>
              <a:t>June 21, 2020</a:t>
            </a:r>
          </a:p>
          <a:p>
            <a:pPr marL="0" indent="0">
              <a:buNone/>
            </a:pPr>
            <a:endParaRPr lang="en-US" dirty="0"/>
          </a:p>
          <a:p>
            <a:pPr marL="0" indent="0">
              <a:buNone/>
            </a:pPr>
            <a:r>
              <a:rPr lang="en-US" dirty="0"/>
              <a:t>The UK is accused of allowing licenses to Saudi Arabia to continue. BAE Systems, for example, has continued to export fighter jet components and aircraft maintenance.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5466"/>
            <a:ext cx="2708910" cy="1536192"/>
          </a:xfrm>
        </p:spPr>
        <p:txBody>
          <a:bodyPr>
            <a:normAutofit/>
          </a:bodyPr>
          <a:lstStyle/>
          <a:p>
            <a:pPr>
              <a:lnSpc>
                <a:spcPct val="90000"/>
              </a:lnSpc>
            </a:pPr>
            <a:r>
              <a:rPr lang="en-US" sz="2600"/>
              <a:t>Yemeni Government and STC Agree to a Ceasefire</a:t>
            </a:r>
          </a:p>
        </p:txBody>
      </p:sp>
      <p:pic>
        <p:nvPicPr>
          <p:cNvPr id="4" name="Picture 3" descr="0ef2840c799514c80996edac2686639e">
            <a:extLst>
              <a:ext uri="{FF2B5EF4-FFF2-40B4-BE49-F238E27FC236}">
                <a16:creationId xmlns:a16="http://schemas.microsoft.com/office/drawing/2014/main" id="{1DD9F9BB-570B-F74E-A917-F2CF5A50EA7C}"/>
              </a:ext>
            </a:extLst>
          </p:cNvPr>
          <p:cNvPicPr>
            <a:picLocks noChangeAspect="1"/>
          </p:cNvPicPr>
          <p:nvPr/>
        </p:nvPicPr>
        <p:blipFill rotWithShape="1">
          <a:blip r:embed="rId2"/>
          <a:srcRect t="22339"/>
          <a:stretch/>
        </p:blipFill>
        <p:spPr>
          <a:xfrm>
            <a:off x="20" y="10"/>
            <a:ext cx="9143980" cy="3994473"/>
          </a:xfrm>
          <a:prstGeom prst="rect">
            <a:avLst/>
          </a:prstGeom>
        </p:spPr>
      </p:pic>
      <p:sp>
        <p:nvSpPr>
          <p:cNvPr id="13" name="Rectangle 12">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5466"/>
            <a:ext cx="4545767" cy="1536192"/>
          </a:xfrm>
        </p:spPr>
        <p:txBody>
          <a:bodyPr anchor="ctr">
            <a:normAutofit fontScale="92500"/>
          </a:bodyPr>
          <a:lstStyle/>
          <a:p>
            <a:pPr marL="0" indent="0">
              <a:lnSpc>
                <a:spcPct val="90000"/>
              </a:lnSpc>
              <a:buNone/>
            </a:pPr>
            <a:r>
              <a:rPr dirty="0"/>
              <a:t>Jun</a:t>
            </a:r>
            <a:r>
              <a:rPr lang="en-US" dirty="0"/>
              <a:t>e</a:t>
            </a:r>
            <a:r>
              <a:rPr dirty="0"/>
              <a:t> 22, 202</a:t>
            </a:r>
            <a:r>
              <a:rPr lang="en-US" dirty="0"/>
              <a:t>0</a:t>
            </a:r>
          </a:p>
          <a:p>
            <a:pPr marL="0" indent="0">
              <a:lnSpc>
                <a:spcPct val="90000"/>
              </a:lnSpc>
              <a:buNone/>
            </a:pPr>
            <a:endParaRPr lang="en-US" dirty="0"/>
          </a:p>
          <a:p>
            <a:pPr marL="0" indent="0">
              <a:lnSpc>
                <a:spcPct val="90000"/>
              </a:lnSpc>
              <a:buNone/>
            </a:pPr>
            <a:r>
              <a:rPr dirty="0" err="1"/>
              <a:t>Hadi's</a:t>
            </a:r>
            <a:r>
              <a:rPr dirty="0"/>
              <a:t> government and southern separatists agreed to a ceasefire in the </a:t>
            </a:r>
            <a:r>
              <a:rPr dirty="0" err="1"/>
              <a:t>Abyan</a:t>
            </a:r>
            <a:r>
              <a:rPr dirty="0"/>
              <a:t> province, which had become a hotspot of violence. The two parties will work towards implementing an earlier peace agreement. </a:t>
            </a:r>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7c44c38b9328ff0dcfa171d9e6f305ca">
            <a:extLst>
              <a:ext uri="{FF2B5EF4-FFF2-40B4-BE49-F238E27FC236}">
                <a16:creationId xmlns:a16="http://schemas.microsoft.com/office/drawing/2014/main" id="{D2B85779-6C7D-C742-9027-505959AEDB3F}"/>
              </a:ext>
            </a:extLst>
          </p:cNvPr>
          <p:cNvPicPr>
            <a:picLocks noChangeAspect="1"/>
          </p:cNvPicPr>
          <p:nvPr/>
        </p:nvPicPr>
        <p:blipFill rotWithShape="1">
          <a:blip r:embed="rId2"/>
          <a:srcRect l="7538" t="9091" r="35144"/>
          <a:stretch/>
        </p:blipFill>
        <p:spPr>
          <a:xfrm>
            <a:off x="2641851" y="10"/>
            <a:ext cx="6502149" cy="6857990"/>
          </a:xfrm>
          <a:prstGeom prst="rect">
            <a:avLst/>
          </a:prstGeom>
        </p:spPr>
      </p:pic>
      <p:sp>
        <p:nvSpPr>
          <p:cNvPr id="18"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pPr>
              <a:lnSpc>
                <a:spcPct val="90000"/>
              </a:lnSpc>
            </a:pPr>
            <a:r>
              <a:rPr lang="en-US"/>
              <a:t>Houthis Conduct Missile and Drone Strikes on Riyadh</a:t>
            </a:r>
          </a:p>
        </p:txBody>
      </p:sp>
      <p:sp>
        <p:nvSpPr>
          <p:cNvPr id="19"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207258"/>
          </a:xfrm>
        </p:spPr>
        <p:txBody>
          <a:bodyPr anchor="t">
            <a:normAutofit/>
          </a:bodyPr>
          <a:lstStyle/>
          <a:p>
            <a:pPr marL="0" indent="0">
              <a:lnSpc>
                <a:spcPct val="90000"/>
              </a:lnSpc>
              <a:buNone/>
            </a:pPr>
            <a:r>
              <a:rPr lang="en-US" sz="1400" dirty="0"/>
              <a:t>June 23, 2020</a:t>
            </a:r>
          </a:p>
          <a:p>
            <a:pPr marL="0" indent="0">
              <a:lnSpc>
                <a:spcPct val="90000"/>
              </a:lnSpc>
              <a:buNone/>
            </a:pPr>
            <a:endParaRPr lang="en-US" sz="1400" dirty="0"/>
          </a:p>
          <a:p>
            <a:pPr marL="0" indent="0">
              <a:lnSpc>
                <a:spcPct val="90000"/>
              </a:lnSpc>
              <a:buNone/>
            </a:pPr>
            <a:r>
              <a:rPr lang="en-US" sz="1400" dirty="0"/>
              <a:t>Houthis claimed to have carried out missile and drone strikes on Riyadh, Saudi Arabia's capital. These attacks allegedly hit ministries and an air base, although Saudi officials only confirmed that they intercepted one missile. If true, this attack would be one of the largest committed by Houthis on Saudi soil and could further escalate the conflict between the two.</a:t>
            </a:r>
          </a:p>
        </p:txBody>
      </p:sp>
    </p:spTree>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TotalTime>
  <Words>6454</Words>
  <Application>Microsoft Macintosh PowerPoint</Application>
  <PresentationFormat>On-screen Show (4:3)</PresentationFormat>
  <Paragraphs>392</Paragraphs>
  <Slides>103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103</vt:i4>
      </vt:variant>
    </vt:vector>
  </HeadingPairs>
  <TitlesOfParts>
    <vt:vector size="106" baseType="lpstr">
      <vt:lpstr>Arial</vt:lpstr>
      <vt:lpstr>Calibri</vt:lpstr>
      <vt:lpstr>Office Theme</vt:lpstr>
      <vt:lpstr>Key Findings</vt:lpstr>
      <vt:lpstr>Yemen Country Profile</vt:lpstr>
      <vt:lpstr>Houthi Movement Develops</vt:lpstr>
      <vt:lpstr>North and South Yemen Merge </vt:lpstr>
      <vt:lpstr>Yemen Signs Treaty of Jeddah with Saudi Arabia</vt:lpstr>
      <vt:lpstr>Houthi Clashes Increase</vt:lpstr>
      <vt:lpstr>Arab Spring Reaches Yemen</vt:lpstr>
      <vt:lpstr>Al-Qaeda Gunmen Seize Zinjibar</vt:lpstr>
      <vt:lpstr>Iran Begins Providing Houthis with Military Support</vt:lpstr>
      <vt:lpstr>President Ali Abdullah Saleh Resigns</vt:lpstr>
      <vt:lpstr>Yemen Holds National Dialogue Conference</vt:lpstr>
      <vt:lpstr>Houthi Rebels Gain Yemen Capital</vt:lpstr>
      <vt:lpstr>Attempt to Announce a New Federal Constitution</vt:lpstr>
      <vt:lpstr>Houthi Rebels Abduct Aide to Yemen’s President</vt:lpstr>
      <vt:lpstr>Yemen's President Flees Country</vt:lpstr>
      <vt:lpstr>Saudi-led Coalition Formation</vt:lpstr>
      <vt:lpstr>Saudi-led Coalition Bombs Houthi Rebels</vt:lpstr>
      <vt:lpstr>Famine in Yemen</vt:lpstr>
      <vt:lpstr>Netherlands Ends Arms Exports to Saudi Arabia</vt:lpstr>
      <vt:lpstr>Cholera Outbreak in Yemen</vt:lpstr>
      <vt:lpstr>PowerPoint Presentation</vt:lpstr>
      <vt:lpstr>EU Contributes $13.5 Million to UN</vt:lpstr>
      <vt:lpstr>Houthis Attack UAE Military Ship</vt:lpstr>
      <vt:lpstr>World Bank and FAO Launch $36 Million Aid Project</vt:lpstr>
      <vt:lpstr>First Global Declaration to End Cholera</vt:lpstr>
      <vt:lpstr>Houthis and Opposition Uses Child Soldiers</vt:lpstr>
      <vt:lpstr>Former President Saleh Killed</vt:lpstr>
      <vt:lpstr>FAO Conducts 3-Year Plan of Action</vt:lpstr>
      <vt:lpstr>Yemeni Government Officials Torture Migrants</vt:lpstr>
      <vt:lpstr>UN Starts Distribution of  Cholera Vaccines </vt:lpstr>
      <vt:lpstr>Houthis Destroy UAE Naval Vessel</vt:lpstr>
      <vt:lpstr>Kuwait Contributes $5 Million to UN</vt:lpstr>
      <vt:lpstr>Report Released on International Crimes Committed in Yemen</vt:lpstr>
      <vt:lpstr>Saudi Arabia Strike Kills 40 Children</vt:lpstr>
      <vt:lpstr>Houthis take Hostages</vt:lpstr>
      <vt:lpstr>Saudi Journalist Jamal Khashoggi Killed</vt:lpstr>
      <vt:lpstr>EU Member States Cease Weapons Sales to Saudi Arabia</vt:lpstr>
      <vt:lpstr>Germany Halts Weapons Sales to Saudi Arabia</vt:lpstr>
      <vt:lpstr>Switzerland Halts Weapon Parts Sales to Saudi Arabia</vt:lpstr>
      <vt:lpstr>Norway Suspends Arms Sales to Saudi Arabia</vt:lpstr>
      <vt:lpstr>OHCHR Reports Over 6,000 Civilian Casualties</vt:lpstr>
      <vt:lpstr>Denmark Votes to Ban Weapons Sales to Saudi Arabia</vt:lpstr>
      <vt:lpstr>Finland Suspends Weapons Exports to Saudi Arabia and UAE</vt:lpstr>
      <vt:lpstr>U.S. Senate Vote Against Trump's Military Support of Saudi Arabia and UAE</vt:lpstr>
      <vt:lpstr>Stockholm Agreement Signed</vt:lpstr>
      <vt:lpstr>FAO Conducts Famine Prevention Plan</vt:lpstr>
      <vt:lpstr>Japan Contributes $8 Million to UN</vt:lpstr>
      <vt:lpstr>EU Contributes $6.7 Million to UN</vt:lpstr>
      <vt:lpstr>EU Contributes $40.8 Million to UN </vt:lpstr>
      <vt:lpstr>Houthis Agree to Withdraw from Hodeidah</vt:lpstr>
      <vt:lpstr>Houthis Strike Saudi Oil Pipeline</vt:lpstr>
      <vt:lpstr>Saudi-UAE-led Air Attack Kills 9 Yemeni Civilians</vt:lpstr>
      <vt:lpstr>UNICEF Confirms 7,300 Children Killed or Injured</vt:lpstr>
      <vt:lpstr>Saudi Arabia and UAE Donate $20 Million to WHO</vt:lpstr>
      <vt:lpstr>Houthis launch attack drones into Saudi Arabia</vt:lpstr>
      <vt:lpstr>Houthi Rebels Injure 26 People in Saudi Arabia</vt:lpstr>
      <vt:lpstr>Two Oil Tankers Attacked: Iran Suspected</vt:lpstr>
      <vt:lpstr>U.S. Secretary of State Keeps Saudi Arabia from Child Soldier List </vt:lpstr>
      <vt:lpstr>Ten Stages of Genocide</vt:lpstr>
      <vt:lpstr>Over 90,000 Fatalities Confirmed in Yemen Crisis</vt:lpstr>
      <vt:lpstr>Iran Shoots Down U.S. Drone</vt:lpstr>
      <vt:lpstr>Houthis Bomb Saudi Power Station</vt:lpstr>
      <vt:lpstr>UK Court of Appeal Rule Saudi Support Unlawful</vt:lpstr>
      <vt:lpstr>UN Partially Suspends Food Aid</vt:lpstr>
      <vt:lpstr>UN Releases Report on Yemen Children Deaths</vt:lpstr>
      <vt:lpstr>Houthi Rebels Attack Al-Hudayda</vt:lpstr>
      <vt:lpstr>UN Special Envoy to Revive Talks on Yemen</vt:lpstr>
      <vt:lpstr>UAE Withdraws from Hodeidah</vt:lpstr>
      <vt:lpstr>US Senate Fails to Override Trump's Vetoes of Weapon Sales Restrictions Bill</vt:lpstr>
      <vt:lpstr>Coalition Airstrike Kills 10 Civilians</vt:lpstr>
      <vt:lpstr>Houthi Missile Attack on Military Parade</vt:lpstr>
      <vt:lpstr>Southern Separatists Seize Aden</vt:lpstr>
      <vt:lpstr>Saudi-led Coalition Aircraft Bombs Prison</vt:lpstr>
      <vt:lpstr>UN Panel Says Both Sides Have Committed War Crimes</vt:lpstr>
      <vt:lpstr>Drone Attack on Saudi Aramco Facilities</vt:lpstr>
      <vt:lpstr>Saudi-led Coalition Conducts Airstrikes on Hodeidah</vt:lpstr>
      <vt:lpstr>Saudi-led Coalition Airstrikes Kill 16</vt:lpstr>
      <vt:lpstr>Houthis Release Detainees</vt:lpstr>
      <vt:lpstr>Over 100,000 Fatalities Confirmed in Yemen Crisis</vt:lpstr>
      <vt:lpstr>Yemeni Government and STC sign Riyadh Agreement</vt:lpstr>
      <vt:lpstr>UN Envoy reports an 80% decrease in Saudi-led Coalition Airstrikes</vt:lpstr>
      <vt:lpstr>Human Rights Organizations File Complaint to the ICC</vt:lpstr>
      <vt:lpstr>2020 Agreements and Violations</vt:lpstr>
      <vt:lpstr>Houthi Missile Attack on Training Camp </vt:lpstr>
      <vt:lpstr>UN Reports Houthis Block Humanitarian Aid</vt:lpstr>
      <vt:lpstr>Saudi-led Retaliatory Airstrikes Kill 31 Civilians</vt:lpstr>
      <vt:lpstr>Report Finds Health Workers Targeted at Least 120 Times</vt:lpstr>
      <vt:lpstr>Houthi Fighters Shell the Women's Section of a Taizz Prison</vt:lpstr>
      <vt:lpstr>Coalition Ceasefire to Help Combat Coronavirus</vt:lpstr>
      <vt:lpstr>STC Declares Self-Rule</vt:lpstr>
      <vt:lpstr>Southern Transition Council and Yemeni Government Sign Socotra Agreement</vt:lpstr>
      <vt:lpstr>UN Officials Say Yemen's Healthcare System has Collapsed</vt:lpstr>
      <vt:lpstr>Houthis Claim to Have Killed 500 Saudi Soldiers</vt:lpstr>
      <vt:lpstr>UN Programs in Yemen Dangerously Underfunded</vt:lpstr>
      <vt:lpstr>UN Secretary General Antonio Guterres Drops Saudi-led Coaliton from Child Rights Blacklist</vt:lpstr>
      <vt:lpstr>Saudi-led Coalition Strikes a Civilian Vehicle</vt:lpstr>
      <vt:lpstr>UK Accused of Ignoring Ban on Arms Sales to Saudi Arabia</vt:lpstr>
      <vt:lpstr>Yemeni Government and STC Agree to a Ceasefire</vt:lpstr>
      <vt:lpstr>Houthis Conduct Missile and Drone Strikes on Riyadh</vt:lpstr>
      <vt:lpstr>Houthis Launch Attack on Riyadh</vt:lpstr>
      <vt:lpstr>UN Warns Oil Tanker At Risk of Exploding</vt:lpstr>
      <vt:lpstr>Mwatana Report Documents Conditions in Yemen's Unofficial Prisons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Findings</dc:title>
  <dc:creator>deanna2122 Wilken</dc:creator>
  <cp:lastModifiedBy>Sarah Kane</cp:lastModifiedBy>
  <cp:revision>1</cp:revision>
  <dcterms:created xsi:type="dcterms:W3CDTF">2020-07-06T19:56:07Z</dcterms:created>
  <dcterms:modified xsi:type="dcterms:W3CDTF">2020-07-06T20:51:46Z</dcterms:modified>
</cp:coreProperties>
</file>