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4" r:id="rId2"/>
    <p:sldId id="326" r:id="rId3"/>
    <p:sldId id="327" r:id="rId4"/>
    <p:sldId id="328" r:id="rId5"/>
    <p:sldId id="329" r:id="rId6"/>
    <p:sldId id="330" r:id="rId7"/>
    <p:sldId id="347" r:id="rId8"/>
    <p:sldId id="345" r:id="rId9"/>
    <p:sldId id="346" r:id="rId10"/>
    <p:sldId id="334" r:id="rId11"/>
    <p:sldId id="335" r:id="rId12"/>
    <p:sldId id="336" r:id="rId13"/>
    <p:sldId id="337" r:id="rId14"/>
    <p:sldId id="338" r:id="rId15"/>
    <p:sldId id="339" r:id="rId16"/>
    <p:sldId id="340" r:id="rId17"/>
    <p:sldId id="341" r:id="rId18"/>
    <p:sldId id="342" r:id="rId19"/>
    <p:sldId id="343" r:id="rId20"/>
    <p:sldId id="285" r:id="rId21"/>
    <p:sldId id="286" r:id="rId22"/>
    <p:sldId id="287" r:id="rId23"/>
    <p:sldId id="288" r:id="rId24"/>
    <p:sldId id="289" r:id="rId25"/>
    <p:sldId id="290" r:id="rId26"/>
    <p:sldId id="291" r:id="rId27"/>
    <p:sldId id="292"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7" r:id="rId47"/>
    <p:sldId id="318" r:id="rId48"/>
    <p:sldId id="319" r:id="rId49"/>
    <p:sldId id="320" r:id="rId50"/>
    <p:sldId id="323" r:id="rId51"/>
    <p:sldId id="324"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6"/>
  </p:normalViewPr>
  <p:slideViewPr>
    <p:cSldViewPr snapToGrid="0" snapToObjects="1">
      <p:cViewPr varScale="1">
        <p:scale>
          <a:sx n="105" d="100"/>
          <a:sy n="105" d="100"/>
        </p:scale>
        <p:origin x="6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8c293556d51bd85386081ed9e45574f">
            <a:extLst>
              <a:ext uri="{FF2B5EF4-FFF2-40B4-BE49-F238E27FC236}">
                <a16:creationId xmlns:a16="http://schemas.microsoft.com/office/drawing/2014/main" id="{E69DC1BD-FB49-934A-8FCF-885F10DE6B89}"/>
              </a:ext>
            </a:extLst>
          </p:cNvPr>
          <p:cNvPicPr>
            <a:picLocks noChangeAspect="1"/>
          </p:cNvPicPr>
          <p:nvPr/>
        </p:nvPicPr>
        <p:blipFill rotWithShape="1">
          <a:blip r:embed="rId2">
            <a:alphaModFix amt="40000"/>
          </a:blip>
          <a:srcRect l="10844" r="2823" b="1"/>
          <a:stretch/>
        </p:blipFill>
        <p:spPr>
          <a:xfrm>
            <a:off x="20" y="10"/>
            <a:ext cx="9143979" cy="6857990"/>
          </a:xfrm>
          <a:prstGeom prst="rect">
            <a:avLst/>
          </a:prstGeom>
        </p:spPr>
      </p:pic>
      <p:sp>
        <p:nvSpPr>
          <p:cNvPr id="2" name="Title 1"/>
          <p:cNvSpPr>
            <a:spLocks noGrp="1"/>
          </p:cNvSpPr>
          <p:nvPr>
            <p:ph type="title"/>
          </p:nvPr>
        </p:nvSpPr>
        <p:spPr>
          <a:xfrm>
            <a:off x="630936" y="941832"/>
            <a:ext cx="7879842" cy="2057400"/>
          </a:xfrm>
        </p:spPr>
        <p:txBody>
          <a:bodyPr anchor="b">
            <a:normAutofit/>
          </a:bodyPr>
          <a:lstStyle/>
          <a:p>
            <a:r>
              <a:rPr lang="en-US"/>
              <a:t>Persecution of Coptic Christians in Egypt</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18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3241202"/>
            <a:ext cx="7879842"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936" y="3502152"/>
            <a:ext cx="7879842" cy="2670048"/>
          </a:xfrm>
        </p:spPr>
        <p:txBody>
          <a:bodyPr>
            <a:normAutofit/>
          </a:bodyPr>
          <a:lstStyle/>
          <a:p>
            <a:pPr marL="0" indent="0">
              <a:buNone/>
            </a:pPr>
            <a:r>
              <a:rPr lang="en-US" sz="1700" dirty="0"/>
              <a:t>Coptic Christians in Egypt have been persecuted for decades, and it is imperative that this issue is brought to the attention of international leaders. Several attempts have been made on the lives of Coptic Christians in the country, and many Copts have died because of this. This presentation is a timeline of their oppression and killing, and we urge action to be taken to intervene and stop it. </a:t>
            </a:r>
          </a:p>
        </p:txBody>
      </p:sp>
    </p:spTree>
    <p:extLst>
      <p:ext uri="{BB962C8B-B14F-4D97-AF65-F5344CB8AC3E}">
        <p14:creationId xmlns:p14="http://schemas.microsoft.com/office/powerpoint/2010/main" val="23030908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610" y="991443"/>
            <a:ext cx="3377143" cy="1087819"/>
          </a:xfrm>
        </p:spPr>
        <p:txBody>
          <a:bodyPr anchor="b">
            <a:normAutofit/>
          </a:bodyPr>
          <a:lstStyle/>
          <a:p>
            <a:r>
              <a:rPr lang="en-US" sz="3000"/>
              <a:t>Drive-by Shooting</a:t>
            </a:r>
          </a:p>
        </p:txBody>
      </p:sp>
      <p:sp>
        <p:nvSpPr>
          <p:cNvPr id="11" name="Rectangle 1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5541"/>
            <a:ext cx="33604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08610" y="2684095"/>
            <a:ext cx="3377143" cy="3492868"/>
          </a:xfrm>
        </p:spPr>
        <p:txBody>
          <a:bodyPr>
            <a:normAutofit/>
          </a:bodyPr>
          <a:lstStyle/>
          <a:p>
            <a:pPr marL="0" indent="0">
              <a:lnSpc>
                <a:spcPct val="90000"/>
              </a:lnSpc>
              <a:buNone/>
            </a:pPr>
            <a:r>
              <a:rPr lang="en-US" sz="1800" dirty="0"/>
              <a:t>January 6, 2010 </a:t>
            </a:r>
          </a:p>
          <a:p>
            <a:pPr>
              <a:lnSpc>
                <a:spcPct val="90000"/>
              </a:lnSpc>
            </a:pPr>
            <a:r>
              <a:rPr lang="en-US" sz="1400" dirty="0"/>
              <a:t>6 Copts coming home from Christmas Eve Mass were killed, as well as one Muslim off-duty police officer. </a:t>
            </a:r>
          </a:p>
          <a:p>
            <a:pPr>
              <a:lnSpc>
                <a:spcPct val="90000"/>
              </a:lnSpc>
            </a:pPr>
            <a:r>
              <a:rPr lang="en-US" sz="1400" dirty="0"/>
              <a:t>The killing sparked outrage, in part due to the fact that the government denied sectarian motivations behind the attack</a:t>
            </a:r>
          </a:p>
          <a:p>
            <a:pPr>
              <a:lnSpc>
                <a:spcPct val="90000"/>
              </a:lnSpc>
            </a:pPr>
            <a:r>
              <a:rPr lang="en-US" sz="1400" dirty="0"/>
              <a:t>This is one of two events in 2010 that led young Copts to distance themselves from the Mubarak regime.</a:t>
            </a:r>
          </a:p>
          <a:p>
            <a:pPr>
              <a:lnSpc>
                <a:spcPct val="90000"/>
              </a:lnSpc>
            </a:pPr>
            <a:r>
              <a:rPr lang="en-US" sz="1400" dirty="0"/>
              <a:t>Unlike in most other cases of violence against Copts, the perpetrators were prosecuted after 11 months.</a:t>
            </a:r>
          </a:p>
        </p:txBody>
      </p:sp>
      <p:pic>
        <p:nvPicPr>
          <p:cNvPr id="4" name="Picture 3" descr="1645125f928897b0c895a23e9f59d1b0">
            <a:extLst>
              <a:ext uri="{FF2B5EF4-FFF2-40B4-BE49-F238E27FC236}">
                <a16:creationId xmlns:a16="http://schemas.microsoft.com/office/drawing/2014/main" id="{F074274E-0EE1-B348-B3D6-4C56E50BEAF4}"/>
              </a:ext>
            </a:extLst>
          </p:cNvPr>
          <p:cNvPicPr>
            <a:picLocks noChangeAspect="1"/>
          </p:cNvPicPr>
          <p:nvPr/>
        </p:nvPicPr>
        <p:blipFill rotWithShape="1">
          <a:blip r:embed="rId2"/>
          <a:srcRect l="837" r="-2" b="-2"/>
          <a:stretch/>
        </p:blipFill>
        <p:spPr>
          <a:xfrm>
            <a:off x="4039362" y="-2"/>
            <a:ext cx="5104638" cy="6858001"/>
          </a:xfrm>
          <a:prstGeom prst="rect">
            <a:avLst/>
          </a:prstGeom>
        </p:spPr>
      </p:pic>
    </p:spTree>
    <p:extLst>
      <p:ext uri="{BB962C8B-B14F-4D97-AF65-F5344CB8AC3E}">
        <p14:creationId xmlns:p14="http://schemas.microsoft.com/office/powerpoint/2010/main" val="107362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0adf2e5ecfc70483d7a1f81038885c51">
            <a:extLst>
              <a:ext uri="{FF2B5EF4-FFF2-40B4-BE49-F238E27FC236}">
                <a16:creationId xmlns:a16="http://schemas.microsoft.com/office/drawing/2014/main" id="{03A80909-DDAD-C942-9161-EBBC5985114A}"/>
              </a:ext>
            </a:extLst>
          </p:cNvPr>
          <p:cNvPicPr>
            <a:picLocks noChangeAspect="1"/>
          </p:cNvPicPr>
          <p:nvPr/>
        </p:nvPicPr>
        <p:blipFill rotWithShape="1">
          <a:blip r:embed="rId2"/>
          <a:srcRect t="18599" r="-1" b="-1"/>
          <a:stretch/>
        </p:blipFill>
        <p:spPr>
          <a:xfrm>
            <a:off x="20" y="10"/>
            <a:ext cx="9143980" cy="4465973"/>
          </a:xfrm>
          <a:prstGeom prst="rect">
            <a:avLst/>
          </a:prstGeom>
        </p:spPr>
      </p:pic>
      <p:sp>
        <p:nvSpPr>
          <p:cNvPr id="24" name="Rectangle: Rounded Corners 10">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7036903"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425196" y="4203278"/>
            <a:ext cx="6417894" cy="536063"/>
          </a:xfrm>
        </p:spPr>
        <p:txBody>
          <a:bodyPr>
            <a:normAutofit/>
          </a:bodyPr>
          <a:lstStyle/>
          <a:p>
            <a:r>
              <a:rPr lang="en-US" sz="2400">
                <a:solidFill>
                  <a:schemeClr val="bg1"/>
                </a:solidFill>
              </a:rPr>
              <a:t>Police Shooting in Response to Protest</a:t>
            </a:r>
          </a:p>
        </p:txBody>
      </p:sp>
      <p:sp>
        <p:nvSpPr>
          <p:cNvPr id="3" name="Content Placeholder 2"/>
          <p:cNvSpPr>
            <a:spLocks noGrp="1"/>
          </p:cNvSpPr>
          <p:nvPr>
            <p:ph idx="1"/>
          </p:nvPr>
        </p:nvSpPr>
        <p:spPr>
          <a:xfrm>
            <a:off x="425196" y="4956314"/>
            <a:ext cx="8293608" cy="1306417"/>
          </a:xfrm>
        </p:spPr>
        <p:txBody>
          <a:bodyPr>
            <a:normAutofit lnSpcReduction="10000"/>
          </a:bodyPr>
          <a:lstStyle/>
          <a:p>
            <a:pPr marL="0" indent="0">
              <a:buNone/>
            </a:pPr>
            <a:r>
              <a:rPr lang="en-US" sz="1600" dirty="0"/>
              <a:t>November 24, 2010</a:t>
            </a:r>
          </a:p>
          <a:p>
            <a:r>
              <a:rPr lang="en-US" sz="1400" dirty="0"/>
              <a:t>Hundreds of Copts gathered to protest the halted construction of a church in the </a:t>
            </a:r>
            <a:r>
              <a:rPr lang="en-US" sz="1400" dirty="0" err="1"/>
              <a:t>Omraniya</a:t>
            </a:r>
            <a:r>
              <a:rPr lang="en-US" sz="1400" dirty="0"/>
              <a:t> neighborhood.</a:t>
            </a:r>
          </a:p>
          <a:p>
            <a:r>
              <a:rPr lang="en-US" sz="1400" dirty="0"/>
              <a:t>Construction had ceased because the building was originally licensed to be a community center, not a church.</a:t>
            </a:r>
          </a:p>
          <a:p>
            <a:r>
              <a:rPr lang="en-US" sz="1400" dirty="0"/>
              <a:t>Police responded violently, killing one man, injuring 30, and arresting  93.</a:t>
            </a:r>
          </a:p>
        </p:txBody>
      </p:sp>
    </p:spTree>
    <p:extLst>
      <p:ext uri="{BB962C8B-B14F-4D97-AF65-F5344CB8AC3E}">
        <p14:creationId xmlns:p14="http://schemas.microsoft.com/office/powerpoint/2010/main" val="185155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US" sz="3100"/>
              <a:t>Copts Kidnapped and Held for Ransom</a:t>
            </a:r>
          </a:p>
        </p:txBody>
      </p:sp>
      <p:pic>
        <p:nvPicPr>
          <p:cNvPr id="4" name="Picture 3" descr="9ec01b36c6ebea7b7aa75f7fd596a040">
            <a:extLst>
              <a:ext uri="{FF2B5EF4-FFF2-40B4-BE49-F238E27FC236}">
                <a16:creationId xmlns:a16="http://schemas.microsoft.com/office/drawing/2014/main" id="{E87592B3-B043-444C-85E9-152F70969AB6}"/>
              </a:ext>
            </a:extLst>
          </p:cNvPr>
          <p:cNvPicPr>
            <a:picLocks noChangeAspect="1"/>
          </p:cNvPicPr>
          <p:nvPr/>
        </p:nvPicPr>
        <p:blipFill rotWithShape="1">
          <a:blip r:embed="rId2"/>
          <a:srcRect t="13386" b="2582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752850"/>
            <a:ext cx="5614060" cy="2452687"/>
          </a:xfrm>
        </p:spPr>
        <p:txBody>
          <a:bodyPr anchor="ctr">
            <a:normAutofit/>
          </a:bodyPr>
          <a:lstStyle/>
          <a:p>
            <a:pPr marL="0" indent="0">
              <a:lnSpc>
                <a:spcPct val="90000"/>
              </a:lnSpc>
              <a:buNone/>
            </a:pPr>
            <a:r>
              <a:rPr lang="en-US" sz="1800" dirty="0"/>
              <a:t>2011</a:t>
            </a:r>
          </a:p>
          <a:p>
            <a:pPr>
              <a:lnSpc>
                <a:spcPct val="90000"/>
              </a:lnSpc>
            </a:pPr>
            <a:r>
              <a:rPr lang="en-US" sz="1500" dirty="0"/>
              <a:t>In an attempt to hinder the uprisings against his regime, Mubarak's officials deliberately released prisoners.</a:t>
            </a:r>
          </a:p>
          <a:p>
            <a:pPr>
              <a:lnSpc>
                <a:spcPct val="90000"/>
              </a:lnSpc>
            </a:pPr>
            <a:r>
              <a:rPr lang="en-US" sz="1500" dirty="0"/>
              <a:t>These criminals targeted affluent Copts in </a:t>
            </a:r>
            <a:r>
              <a:rPr lang="en-US" sz="1500" dirty="0" err="1"/>
              <a:t>Qena</a:t>
            </a:r>
            <a:r>
              <a:rPr lang="en-US" sz="1500" dirty="0"/>
              <a:t>, </a:t>
            </a:r>
            <a:r>
              <a:rPr lang="en-US" sz="1500" dirty="0" err="1"/>
              <a:t>Sohag</a:t>
            </a:r>
            <a:r>
              <a:rPr lang="en-US" sz="1500" dirty="0"/>
              <a:t>, Minya, and Asyut, abducting them and demanding ransom from their families.</a:t>
            </a:r>
          </a:p>
          <a:p>
            <a:pPr>
              <a:lnSpc>
                <a:spcPct val="90000"/>
              </a:lnSpc>
            </a:pPr>
            <a:r>
              <a:rPr lang="en-US" sz="1500" dirty="0"/>
              <a:t>The state, rather than prosecuting these abductions, encouraged victims to reconcile with the perpetrators, leaving Copts unprotected by the state.</a:t>
            </a:r>
          </a:p>
          <a:p>
            <a:pPr>
              <a:lnSpc>
                <a:spcPct val="90000"/>
              </a:lnSpc>
            </a:pPr>
            <a:r>
              <a:rPr lang="en-US" sz="1500" dirty="0"/>
              <a:t>Such abductions continue to occur.</a:t>
            </a:r>
          </a:p>
        </p:txBody>
      </p:sp>
    </p:spTree>
    <p:extLst>
      <p:ext uri="{BB962C8B-B14F-4D97-AF65-F5344CB8AC3E}">
        <p14:creationId xmlns:p14="http://schemas.microsoft.com/office/powerpoint/2010/main" val="2887166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997EA8-5EFC-40CD-A85F-C3C3BC5F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5ddcfdc5b0b3a64cda36bf30a5b7be63">
            <a:extLst>
              <a:ext uri="{FF2B5EF4-FFF2-40B4-BE49-F238E27FC236}">
                <a16:creationId xmlns:a16="http://schemas.microsoft.com/office/drawing/2014/main" id="{0D120948-19C6-E54E-93B5-D078BD72A290}"/>
              </a:ext>
            </a:extLst>
          </p:cNvPr>
          <p:cNvPicPr>
            <a:picLocks noChangeAspect="1"/>
          </p:cNvPicPr>
          <p:nvPr/>
        </p:nvPicPr>
        <p:blipFill rotWithShape="1">
          <a:blip r:embed="rId2"/>
          <a:srcRect r="10999" b="-1"/>
          <a:stretch/>
        </p:blipFill>
        <p:spPr>
          <a:xfrm>
            <a:off x="20" y="10"/>
            <a:ext cx="9143979" cy="6857990"/>
          </a:xfrm>
          <a:prstGeom prst="rect">
            <a:avLst/>
          </a:prstGeom>
        </p:spPr>
      </p:pic>
      <p:sp>
        <p:nvSpPr>
          <p:cNvPr id="11" name="Rectangle 10">
            <a:extLst>
              <a:ext uri="{FF2B5EF4-FFF2-40B4-BE49-F238E27FC236}">
                <a16:creationId xmlns:a16="http://schemas.microsoft.com/office/drawing/2014/main" id="{1CF6A1EC-BD15-42D9-A339-A3970CF7C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4218905"/>
            <a:ext cx="8375585"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88670" y="4498848"/>
            <a:ext cx="2708910" cy="1536192"/>
          </a:xfrm>
        </p:spPr>
        <p:txBody>
          <a:bodyPr>
            <a:normAutofit/>
          </a:bodyPr>
          <a:lstStyle/>
          <a:p>
            <a:r>
              <a:rPr lang="en-US" sz="2800"/>
              <a:t>Alexandria Church Bombing</a:t>
            </a:r>
          </a:p>
        </p:txBody>
      </p:sp>
      <p:sp>
        <p:nvSpPr>
          <p:cNvPr id="13" name="Rectangle 12">
            <a:extLst>
              <a:ext uri="{FF2B5EF4-FFF2-40B4-BE49-F238E27FC236}">
                <a16:creationId xmlns:a16="http://schemas.microsoft.com/office/drawing/2014/main" id="{A720C27D-5C39-492B-BD68-C220C0F83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491151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A4F3394A-A959-460A-ACF9-5FA682C76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525670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971869" y="4498848"/>
            <a:ext cx="4545767" cy="1536192"/>
          </a:xfrm>
        </p:spPr>
        <p:txBody>
          <a:bodyPr anchor="ctr">
            <a:normAutofit/>
          </a:bodyPr>
          <a:lstStyle/>
          <a:p>
            <a:pPr marL="0" indent="0">
              <a:lnSpc>
                <a:spcPct val="90000"/>
              </a:lnSpc>
              <a:buNone/>
            </a:pPr>
            <a:r>
              <a:rPr lang="en-US" sz="1400" dirty="0"/>
              <a:t>January 1, 2011</a:t>
            </a:r>
          </a:p>
          <a:p>
            <a:pPr>
              <a:lnSpc>
                <a:spcPct val="90000"/>
              </a:lnSpc>
            </a:pPr>
            <a:r>
              <a:rPr lang="en-US" sz="1100" dirty="0"/>
              <a:t>A suicide bomber killed 21 people and injured 96 at the end of the New Years' Mass</a:t>
            </a:r>
          </a:p>
          <a:p>
            <a:pPr>
              <a:lnSpc>
                <a:spcPct val="90000"/>
              </a:lnSpc>
            </a:pPr>
            <a:r>
              <a:rPr lang="en-US" sz="1100" dirty="0"/>
              <a:t>This was the first major attack with a high death toll in recent memory</a:t>
            </a:r>
          </a:p>
          <a:p>
            <a:pPr>
              <a:lnSpc>
                <a:spcPct val="90000"/>
              </a:lnSpc>
            </a:pPr>
            <a:r>
              <a:rPr lang="en-US" sz="1100" dirty="0"/>
              <a:t>Not only did security officers fail to stop the bombing, but they also stood aside as skirmishes broke out nearby.</a:t>
            </a:r>
          </a:p>
          <a:p>
            <a:pPr>
              <a:lnSpc>
                <a:spcPct val="90000"/>
              </a:lnSpc>
            </a:pPr>
            <a:r>
              <a:rPr lang="en-US" sz="1100" dirty="0"/>
              <a:t>Ruined the Mubarak administration's claims of protecting Christians</a:t>
            </a:r>
          </a:p>
          <a:p>
            <a:pPr>
              <a:lnSpc>
                <a:spcPct val="90000"/>
              </a:lnSpc>
            </a:pPr>
            <a:r>
              <a:rPr lang="en-US" sz="1100" dirty="0"/>
              <a:t>Marked the beginning of a period of increased violence against Copts.</a:t>
            </a:r>
          </a:p>
        </p:txBody>
      </p:sp>
    </p:spTree>
    <p:extLst>
      <p:ext uri="{BB962C8B-B14F-4D97-AF65-F5344CB8AC3E}">
        <p14:creationId xmlns:p14="http://schemas.microsoft.com/office/powerpoint/2010/main" val="104527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0">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421890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88670" y="4495466"/>
            <a:ext cx="2708910" cy="1536192"/>
          </a:xfrm>
        </p:spPr>
        <p:txBody>
          <a:bodyPr>
            <a:normAutofit/>
          </a:bodyPr>
          <a:lstStyle/>
          <a:p>
            <a:r>
              <a:rPr lang="en-US" sz="2800"/>
              <a:t>Clash in Helwan</a:t>
            </a:r>
          </a:p>
        </p:txBody>
      </p:sp>
      <p:pic>
        <p:nvPicPr>
          <p:cNvPr id="4" name="Picture 3" descr="1b1f7ab31f6b25bf0a6269044018f59f">
            <a:extLst>
              <a:ext uri="{FF2B5EF4-FFF2-40B4-BE49-F238E27FC236}">
                <a16:creationId xmlns:a16="http://schemas.microsoft.com/office/drawing/2014/main" id="{15290C28-1736-424E-8630-10BD228BD2DB}"/>
              </a:ext>
            </a:extLst>
          </p:cNvPr>
          <p:cNvPicPr>
            <a:picLocks noChangeAspect="1"/>
          </p:cNvPicPr>
          <p:nvPr/>
        </p:nvPicPr>
        <p:blipFill rotWithShape="1">
          <a:blip r:embed="rId2"/>
          <a:srcRect t="17367" b="16943"/>
          <a:stretch/>
        </p:blipFill>
        <p:spPr>
          <a:xfrm>
            <a:off x="20" y="10"/>
            <a:ext cx="9143980" cy="3994473"/>
          </a:xfrm>
          <a:prstGeom prst="rect">
            <a:avLst/>
          </a:prstGeom>
        </p:spPr>
      </p:pic>
      <p:sp>
        <p:nvSpPr>
          <p:cNvPr id="18" name="Rectangle 12">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491151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4">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525670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971869" y="4495466"/>
            <a:ext cx="4545767" cy="1536192"/>
          </a:xfrm>
        </p:spPr>
        <p:txBody>
          <a:bodyPr anchor="ctr">
            <a:normAutofit fontScale="92500" lnSpcReduction="10000"/>
          </a:bodyPr>
          <a:lstStyle/>
          <a:p>
            <a:pPr marL="0" indent="0">
              <a:lnSpc>
                <a:spcPct val="90000"/>
              </a:lnSpc>
              <a:buNone/>
            </a:pPr>
            <a:r>
              <a:rPr lang="en-US" dirty="0"/>
              <a:t>Mar 4, 2011 </a:t>
            </a:r>
          </a:p>
          <a:p>
            <a:pPr>
              <a:lnSpc>
                <a:spcPct val="90000"/>
              </a:lnSpc>
            </a:pPr>
            <a:r>
              <a:rPr lang="en-US" sz="1600" dirty="0"/>
              <a:t>Fighting left a church burned down and 13 dead over rumors of an interfaith marriage.</a:t>
            </a:r>
          </a:p>
          <a:p>
            <a:pPr>
              <a:lnSpc>
                <a:spcPct val="90000"/>
              </a:lnSpc>
            </a:pPr>
            <a:r>
              <a:rPr lang="en-US" sz="1600" dirty="0"/>
              <a:t>Thousands gathered to protest at </a:t>
            </a:r>
            <a:r>
              <a:rPr lang="en-US" sz="1600" dirty="0" err="1"/>
              <a:t>Maspero</a:t>
            </a:r>
            <a:r>
              <a:rPr lang="en-US" sz="1600" dirty="0"/>
              <a:t> to demand protection for Coptic communities and churches.</a:t>
            </a:r>
          </a:p>
        </p:txBody>
      </p:sp>
    </p:spTree>
    <p:extLst>
      <p:ext uri="{BB962C8B-B14F-4D97-AF65-F5344CB8AC3E}">
        <p14:creationId xmlns:p14="http://schemas.microsoft.com/office/powerpoint/2010/main" val="375786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US" sz="3100"/>
              <a:t>Clash in Imbaba</a:t>
            </a:r>
          </a:p>
        </p:txBody>
      </p:sp>
      <p:pic>
        <p:nvPicPr>
          <p:cNvPr id="4" name="Picture 3" descr="acff72c506ecc3dc50a0495c6f1267a6">
            <a:extLst>
              <a:ext uri="{FF2B5EF4-FFF2-40B4-BE49-F238E27FC236}">
                <a16:creationId xmlns:a16="http://schemas.microsoft.com/office/drawing/2014/main" id="{3DF7D8EA-0FAB-8E4D-BC6C-63D73DE73BE8}"/>
              </a:ext>
            </a:extLst>
          </p:cNvPr>
          <p:cNvPicPr>
            <a:picLocks noChangeAspect="1"/>
          </p:cNvPicPr>
          <p:nvPr/>
        </p:nvPicPr>
        <p:blipFill rotWithShape="1">
          <a:blip r:embed="rId2"/>
          <a:srcRect t="32367" r="-1" b="-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752850"/>
            <a:ext cx="5614060" cy="2452687"/>
          </a:xfrm>
        </p:spPr>
        <p:txBody>
          <a:bodyPr anchor="ctr">
            <a:normAutofit/>
          </a:bodyPr>
          <a:lstStyle/>
          <a:p>
            <a:pPr marL="0" indent="0">
              <a:buNone/>
            </a:pPr>
            <a:r>
              <a:rPr lang="en-US" dirty="0"/>
              <a:t>May 8, 2011</a:t>
            </a:r>
          </a:p>
          <a:p>
            <a:r>
              <a:rPr lang="en-US" sz="1600" dirty="0"/>
              <a:t>2,000 Copts and Muslims clashed in </a:t>
            </a:r>
            <a:r>
              <a:rPr lang="en-US" sz="1600" dirty="0" err="1"/>
              <a:t>Imbaba</a:t>
            </a:r>
            <a:r>
              <a:rPr lang="en-US" sz="1600" dirty="0"/>
              <a:t>,  a low-income neighborhood in Cairo, over false rumors that a Christian woman was being prevented from converting to Islam</a:t>
            </a:r>
          </a:p>
          <a:p>
            <a:r>
              <a:rPr lang="en-US" sz="1600" dirty="0"/>
              <a:t>12 people were killed, 220 were wounded, and two churches were burned down</a:t>
            </a:r>
          </a:p>
        </p:txBody>
      </p:sp>
    </p:spTree>
    <p:extLst>
      <p:ext uri="{BB962C8B-B14F-4D97-AF65-F5344CB8AC3E}">
        <p14:creationId xmlns:p14="http://schemas.microsoft.com/office/powerpoint/2010/main" val="79778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7">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Maspero Massacre</a:t>
            </a:r>
          </a:p>
        </p:txBody>
      </p:sp>
      <p:sp>
        <p:nvSpPr>
          <p:cNvPr id="24" name="Rectangle 23">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7079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19efc8c22b1c74ee3d14fc76c1179751">
            <a:extLst>
              <a:ext uri="{FF2B5EF4-FFF2-40B4-BE49-F238E27FC236}">
                <a16:creationId xmlns:a16="http://schemas.microsoft.com/office/drawing/2014/main" id="{5D9DEF7B-D0E2-F84F-9584-4008BCC2E14B}"/>
              </a:ext>
            </a:extLst>
          </p:cNvPr>
          <p:cNvPicPr>
            <a:picLocks noChangeAspect="1"/>
          </p:cNvPicPr>
          <p:nvPr/>
        </p:nvPicPr>
        <p:blipFill rotWithShape="1">
          <a:blip r:embed="rId2"/>
          <a:srcRect l="11392" r="3921"/>
          <a:stretch/>
        </p:blipFill>
        <p:spPr>
          <a:xfrm>
            <a:off x="681228" y="2478024"/>
            <a:ext cx="4507391" cy="3694176"/>
          </a:xfrm>
          <a:prstGeom prst="rect">
            <a:avLst/>
          </a:prstGeom>
        </p:spPr>
      </p:pic>
      <p:sp>
        <p:nvSpPr>
          <p:cNvPr id="3" name="Content Placeholder 2"/>
          <p:cNvSpPr>
            <a:spLocks noGrp="1"/>
          </p:cNvSpPr>
          <p:nvPr>
            <p:ph idx="1"/>
          </p:nvPr>
        </p:nvSpPr>
        <p:spPr>
          <a:xfrm>
            <a:off x="5558589" y="2478024"/>
            <a:ext cx="2904183" cy="3694176"/>
          </a:xfrm>
        </p:spPr>
        <p:txBody>
          <a:bodyPr anchor="ctr">
            <a:normAutofit/>
          </a:bodyPr>
          <a:lstStyle/>
          <a:p>
            <a:pPr marL="0" indent="0">
              <a:lnSpc>
                <a:spcPct val="90000"/>
              </a:lnSpc>
              <a:buNone/>
            </a:pPr>
            <a:r>
              <a:rPr lang="en-US" sz="1600" dirty="0"/>
              <a:t>October 9, 2011 </a:t>
            </a:r>
          </a:p>
          <a:p>
            <a:pPr>
              <a:lnSpc>
                <a:spcPct val="90000"/>
              </a:lnSpc>
            </a:pPr>
            <a:r>
              <a:rPr lang="en-US" sz="1200" dirty="0"/>
              <a:t>Copts and Muslim supporters gathered at </a:t>
            </a:r>
            <a:r>
              <a:rPr lang="en-US" sz="1200" dirty="0" err="1"/>
              <a:t>Maspero</a:t>
            </a:r>
            <a:r>
              <a:rPr lang="en-US" sz="1200" dirty="0"/>
              <a:t>, the Egyptian Television and Radio Union, to protest the Supreme Council of the Armed Forces' (SCAF) complicity in violence against Christians following the arson of a church in Aswan</a:t>
            </a:r>
          </a:p>
          <a:p>
            <a:pPr>
              <a:lnSpc>
                <a:spcPct val="90000"/>
              </a:lnSpc>
            </a:pPr>
            <a:r>
              <a:rPr lang="en-US" sz="1200" dirty="0"/>
              <a:t>Army vehicles drove through the crowd, killing 27 civilians, mostly Copts</a:t>
            </a:r>
          </a:p>
          <a:p>
            <a:pPr>
              <a:lnSpc>
                <a:spcPct val="90000"/>
              </a:lnSpc>
            </a:pPr>
            <a:r>
              <a:rPr lang="en-US" sz="1200" dirty="0"/>
              <a:t>State TV claimed the protestors had initiated violence and encouraged viewers to reinforce the army</a:t>
            </a:r>
          </a:p>
          <a:p>
            <a:pPr>
              <a:lnSpc>
                <a:spcPct val="90000"/>
              </a:lnSpc>
            </a:pPr>
            <a:r>
              <a:rPr lang="en-US" sz="1200" dirty="0"/>
              <a:t>No member of the military was punished for this act, but 31 demonstrators were arrested</a:t>
            </a:r>
          </a:p>
        </p:txBody>
      </p:sp>
    </p:spTree>
    <p:extLst>
      <p:ext uri="{BB962C8B-B14F-4D97-AF65-F5344CB8AC3E}">
        <p14:creationId xmlns:p14="http://schemas.microsoft.com/office/powerpoint/2010/main" val="3371027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US" sz="3100"/>
              <a:t>New Constitution Goes into Effect</a:t>
            </a:r>
          </a:p>
        </p:txBody>
      </p:sp>
      <p:pic>
        <p:nvPicPr>
          <p:cNvPr id="4" name="Picture 3" descr="9a22708eca27ca0b17219db33c384f12">
            <a:extLst>
              <a:ext uri="{FF2B5EF4-FFF2-40B4-BE49-F238E27FC236}">
                <a16:creationId xmlns:a16="http://schemas.microsoft.com/office/drawing/2014/main" id="{9A8D3C41-3182-5B46-BF3E-B199B1C8DEDC}"/>
              </a:ext>
            </a:extLst>
          </p:cNvPr>
          <p:cNvPicPr>
            <a:picLocks noChangeAspect="1"/>
          </p:cNvPicPr>
          <p:nvPr/>
        </p:nvPicPr>
        <p:blipFill rotWithShape="1">
          <a:blip r:embed="rId2"/>
          <a:srcRect t="29947" b="2137"/>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752850"/>
            <a:ext cx="5614060" cy="2452687"/>
          </a:xfrm>
        </p:spPr>
        <p:txBody>
          <a:bodyPr anchor="ctr">
            <a:normAutofit lnSpcReduction="10000"/>
          </a:bodyPr>
          <a:lstStyle/>
          <a:p>
            <a:pPr marL="0" indent="0">
              <a:lnSpc>
                <a:spcPct val="90000"/>
              </a:lnSpc>
              <a:buNone/>
            </a:pPr>
            <a:r>
              <a:rPr lang="en-US" dirty="0"/>
              <a:t>January 18, 2014</a:t>
            </a:r>
          </a:p>
          <a:p>
            <a:pPr>
              <a:lnSpc>
                <a:spcPct val="90000"/>
              </a:lnSpc>
            </a:pPr>
            <a:r>
              <a:rPr lang="en-US" sz="1600" dirty="0"/>
              <a:t>Set up in the last months of Morsi's rule, this constitution grants absolute freedom of religion</a:t>
            </a:r>
          </a:p>
          <a:p>
            <a:pPr>
              <a:lnSpc>
                <a:spcPct val="90000"/>
              </a:lnSpc>
            </a:pPr>
            <a:r>
              <a:rPr lang="en-US" sz="1600" dirty="0"/>
              <a:t>However, it also establishes Islam as the official state religion and prohibits conversion to any other religion</a:t>
            </a:r>
          </a:p>
          <a:p>
            <a:pPr>
              <a:lnSpc>
                <a:spcPct val="90000"/>
              </a:lnSpc>
            </a:pPr>
            <a:r>
              <a:rPr lang="en-US" sz="1600" dirty="0"/>
              <a:t>Blasphemy is also punishable by harsh penalties under this constitution</a:t>
            </a:r>
          </a:p>
          <a:p>
            <a:pPr>
              <a:lnSpc>
                <a:spcPct val="90000"/>
              </a:lnSpc>
            </a:pPr>
            <a:r>
              <a:rPr lang="en-US" sz="1600" dirty="0"/>
              <a:t>Despite this establishment of de jure rights, de facto discrimination continues</a:t>
            </a:r>
          </a:p>
        </p:txBody>
      </p:sp>
    </p:spTree>
    <p:extLst>
      <p:ext uri="{BB962C8B-B14F-4D97-AF65-F5344CB8AC3E}">
        <p14:creationId xmlns:p14="http://schemas.microsoft.com/office/powerpoint/2010/main" val="618420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421890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88670" y="4495466"/>
            <a:ext cx="2708910" cy="1536192"/>
          </a:xfrm>
        </p:spPr>
        <p:txBody>
          <a:bodyPr>
            <a:normAutofit/>
          </a:bodyPr>
          <a:lstStyle/>
          <a:p>
            <a:r>
              <a:rPr lang="en-US" sz="2800"/>
              <a:t>Sisi Attends Copt Christmas Eve Mass</a:t>
            </a:r>
          </a:p>
        </p:txBody>
      </p:sp>
      <p:pic>
        <p:nvPicPr>
          <p:cNvPr id="4" name="Picture 3" descr="2bb98f9b9f63cc3296c3c18def0c8fbb">
            <a:extLst>
              <a:ext uri="{FF2B5EF4-FFF2-40B4-BE49-F238E27FC236}">
                <a16:creationId xmlns:a16="http://schemas.microsoft.com/office/drawing/2014/main" id="{BA66A241-62BD-0447-B6F1-0904B286589D}"/>
              </a:ext>
            </a:extLst>
          </p:cNvPr>
          <p:cNvPicPr>
            <a:picLocks noChangeAspect="1"/>
          </p:cNvPicPr>
          <p:nvPr/>
        </p:nvPicPr>
        <p:blipFill rotWithShape="1">
          <a:blip r:embed="rId2"/>
          <a:srcRect t="2125" r="-2" b="25066"/>
          <a:stretch/>
        </p:blipFill>
        <p:spPr>
          <a:xfrm>
            <a:off x="20" y="10"/>
            <a:ext cx="9143980" cy="3994473"/>
          </a:xfrm>
          <a:prstGeom prst="rect">
            <a:avLst/>
          </a:prstGeom>
        </p:spPr>
      </p:pic>
      <p:sp>
        <p:nvSpPr>
          <p:cNvPr id="26" name="Rectangle 25">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491151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8" name="Rectangle 27">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525670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971869" y="4495466"/>
            <a:ext cx="4545767" cy="1536192"/>
          </a:xfrm>
        </p:spPr>
        <p:txBody>
          <a:bodyPr anchor="ctr">
            <a:normAutofit lnSpcReduction="10000"/>
          </a:bodyPr>
          <a:lstStyle/>
          <a:p>
            <a:pPr marL="0" indent="0">
              <a:buNone/>
            </a:pPr>
            <a:r>
              <a:rPr lang="en-US" dirty="0"/>
              <a:t>January 6, 2015 </a:t>
            </a:r>
          </a:p>
          <a:p>
            <a:r>
              <a:rPr lang="en-US" sz="1600" dirty="0"/>
              <a:t>President Abdel-Fattah al-</a:t>
            </a:r>
            <a:r>
              <a:rPr lang="en-US" sz="1600" dirty="0" err="1"/>
              <a:t>Sisi</a:t>
            </a:r>
            <a:r>
              <a:rPr lang="en-US" sz="1600" dirty="0"/>
              <a:t> became the first Egyptian President to attend a Copt Christmas Eve Mass.</a:t>
            </a:r>
          </a:p>
          <a:p>
            <a:r>
              <a:rPr lang="en-US" sz="1600" dirty="0"/>
              <a:t>Gave a speech emphasizing Egyptian unity.</a:t>
            </a:r>
          </a:p>
        </p:txBody>
      </p:sp>
    </p:spTree>
    <p:extLst>
      <p:ext uri="{BB962C8B-B14F-4D97-AF65-F5344CB8AC3E}">
        <p14:creationId xmlns:p14="http://schemas.microsoft.com/office/powerpoint/2010/main" val="199441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05a88e8e4ee3022bf6223e0ecaf7011a">
            <a:extLst>
              <a:ext uri="{FF2B5EF4-FFF2-40B4-BE49-F238E27FC236}">
                <a16:creationId xmlns:a16="http://schemas.microsoft.com/office/drawing/2014/main" id="{64B8D949-01DB-9047-BEBE-40B05F6C713B}"/>
              </a:ext>
            </a:extLst>
          </p:cNvPr>
          <p:cNvPicPr>
            <a:picLocks noChangeAspect="1"/>
          </p:cNvPicPr>
          <p:nvPr/>
        </p:nvPicPr>
        <p:blipFill rotWithShape="1">
          <a:blip r:embed="rId2"/>
          <a:srcRect l="26943" r="22942" b="-1"/>
          <a:stretch/>
        </p:blipFill>
        <p:spPr>
          <a:xfrm>
            <a:off x="20" y="10"/>
            <a:ext cx="5148854"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11" name="Freeform: Shape 10">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180" y="0"/>
            <a:ext cx="427482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038" y="0"/>
            <a:ext cx="4267962"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441673" y="914400"/>
            <a:ext cx="3364395" cy="1106556"/>
          </a:xfrm>
        </p:spPr>
        <p:txBody>
          <a:bodyPr anchor="b">
            <a:normAutofit/>
          </a:bodyPr>
          <a:lstStyle/>
          <a:p>
            <a:pPr>
              <a:lnSpc>
                <a:spcPct val="90000"/>
              </a:lnSpc>
            </a:pPr>
            <a:r>
              <a:rPr lang="en-US" sz="2400"/>
              <a:t>4 Coptic Teenagers convicted for blasphemy</a:t>
            </a:r>
          </a:p>
        </p:txBody>
      </p:sp>
      <p:sp>
        <p:nvSpPr>
          <p:cNvPr id="15" name="Rectangle 14">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753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8371" y="218239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5441672" y="2440100"/>
            <a:ext cx="3364396" cy="3834804"/>
          </a:xfrm>
        </p:spPr>
        <p:txBody>
          <a:bodyPr anchor="t">
            <a:normAutofit/>
          </a:bodyPr>
          <a:lstStyle/>
          <a:p>
            <a:pPr marL="0" indent="0">
              <a:lnSpc>
                <a:spcPct val="90000"/>
              </a:lnSpc>
              <a:buNone/>
            </a:pPr>
            <a:r>
              <a:rPr lang="en-US" sz="1800" dirty="0"/>
              <a:t>February 25, 2016</a:t>
            </a:r>
          </a:p>
          <a:p>
            <a:pPr>
              <a:lnSpc>
                <a:spcPct val="90000"/>
              </a:lnSpc>
            </a:pPr>
            <a:r>
              <a:rPr lang="en-US" sz="1500" dirty="0"/>
              <a:t>Three teenagers were sentenced to 5 years in prison, and one to juvenile detention.</a:t>
            </a:r>
          </a:p>
          <a:p>
            <a:pPr>
              <a:lnSpc>
                <a:spcPct val="90000"/>
              </a:lnSpc>
            </a:pPr>
            <a:r>
              <a:rPr lang="en-US" sz="1500" dirty="0"/>
              <a:t>They appeared in a video allegedly mocking Muslim prayer, though they claimed the video was mocking ISIS beheading videos.</a:t>
            </a:r>
          </a:p>
          <a:p>
            <a:pPr>
              <a:lnSpc>
                <a:spcPct val="90000"/>
              </a:lnSpc>
            </a:pPr>
            <a:r>
              <a:rPr lang="en-US" sz="1500" dirty="0"/>
              <a:t>The sentencing follows two other prominent court cases for blasphemy against Fatma </a:t>
            </a:r>
            <a:r>
              <a:rPr lang="en-US" sz="1500" dirty="0" err="1"/>
              <a:t>Naoot</a:t>
            </a:r>
            <a:r>
              <a:rPr lang="en-US" sz="1500" dirty="0"/>
              <a:t> and Islam </a:t>
            </a:r>
            <a:r>
              <a:rPr lang="en-US" sz="1500" dirty="0" err="1"/>
              <a:t>Behery</a:t>
            </a:r>
            <a:r>
              <a:rPr lang="en-US" sz="1500" dirty="0"/>
              <a:t>.</a:t>
            </a:r>
          </a:p>
          <a:p>
            <a:pPr>
              <a:lnSpc>
                <a:spcPct val="90000"/>
              </a:lnSpc>
            </a:pPr>
            <a:r>
              <a:rPr lang="en-US" sz="1500" dirty="0"/>
              <a:t>This harsh punishment has been compared to the lack of legal consequences for many attacks against Coptic Christians.</a:t>
            </a:r>
          </a:p>
        </p:txBody>
      </p:sp>
    </p:spTree>
    <p:extLst>
      <p:ext uri="{BB962C8B-B14F-4D97-AF65-F5344CB8AC3E}">
        <p14:creationId xmlns:p14="http://schemas.microsoft.com/office/powerpoint/2010/main" val="172137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1" y="633619"/>
            <a:ext cx="3209537"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0935" y="978619"/>
            <a:ext cx="2558034" cy="1106424"/>
          </a:xfrm>
        </p:spPr>
        <p:txBody>
          <a:bodyPr>
            <a:normAutofit/>
          </a:bodyPr>
          <a:lstStyle/>
          <a:p>
            <a:r>
              <a:rPr lang="en-US" sz="2400"/>
              <a:t>Country Profile</a:t>
            </a:r>
          </a:p>
        </p:txBody>
      </p:sp>
      <p:sp>
        <p:nvSpPr>
          <p:cNvPr id="13" name="Rectangle 1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4" y="2121408"/>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935" y="2359152"/>
            <a:ext cx="2558034" cy="3425043"/>
          </a:xfrm>
        </p:spPr>
        <p:txBody>
          <a:bodyPr>
            <a:normAutofit/>
          </a:bodyPr>
          <a:lstStyle/>
          <a:p>
            <a:pPr>
              <a:lnSpc>
                <a:spcPct val="90000"/>
              </a:lnSpc>
            </a:pPr>
            <a:r>
              <a:rPr lang="en-US" sz="1200" dirty="0"/>
              <a:t>1517: Egypt absorbed into the Turkish Ottoman empire.</a:t>
            </a:r>
          </a:p>
          <a:p>
            <a:pPr>
              <a:lnSpc>
                <a:spcPct val="90000"/>
              </a:lnSpc>
            </a:pPr>
            <a:r>
              <a:rPr lang="en-US" sz="1200" dirty="0"/>
              <a:t>1882: Britain takes control of country.</a:t>
            </a:r>
          </a:p>
          <a:p>
            <a:pPr>
              <a:lnSpc>
                <a:spcPct val="90000"/>
              </a:lnSpc>
            </a:pPr>
            <a:r>
              <a:rPr lang="en-US" sz="1200" dirty="0"/>
              <a:t>1952: Coup brings Gamal Abdel Nasser to power.</a:t>
            </a:r>
          </a:p>
          <a:p>
            <a:pPr>
              <a:lnSpc>
                <a:spcPct val="90000"/>
              </a:lnSpc>
            </a:pPr>
            <a:r>
              <a:rPr lang="en-US" sz="1200" dirty="0"/>
              <a:t>2011: Arab Spring popular uprising topples President Hosni Mubarak.</a:t>
            </a:r>
          </a:p>
          <a:p>
            <a:pPr>
              <a:lnSpc>
                <a:spcPct val="90000"/>
              </a:lnSpc>
            </a:pPr>
            <a:r>
              <a:rPr lang="en-US" sz="1200" dirty="0"/>
              <a:t>2013: Coup ousts the Muslim Brotherhood's Mohammed Morsi, the country's first freely-elected president. Army chief Abdul Fattah al-</a:t>
            </a:r>
            <a:r>
              <a:rPr lang="en-US" sz="1200" dirty="0" err="1"/>
              <a:t>Sisi</a:t>
            </a:r>
            <a:r>
              <a:rPr lang="en-US" sz="1200" dirty="0"/>
              <a:t> takes over.</a:t>
            </a:r>
          </a:p>
          <a:p>
            <a:pPr>
              <a:lnSpc>
                <a:spcPct val="90000"/>
              </a:lnSpc>
            </a:pPr>
            <a:r>
              <a:rPr lang="en-US" sz="1200" dirty="0"/>
              <a:t>2014: Islamic State group intensifies insurgency in Sinai Peninsula.</a:t>
            </a:r>
          </a:p>
        </p:txBody>
      </p:sp>
      <p:pic>
        <p:nvPicPr>
          <p:cNvPr id="4" name="Picture 3" descr="a3f138a684091e7b9d872d20d8f69762">
            <a:extLst>
              <a:ext uri="{FF2B5EF4-FFF2-40B4-BE49-F238E27FC236}">
                <a16:creationId xmlns:a16="http://schemas.microsoft.com/office/drawing/2014/main" id="{FF7CF151-EA9C-FD40-9382-0675F5A451A8}"/>
              </a:ext>
            </a:extLst>
          </p:cNvPr>
          <p:cNvPicPr>
            <a:picLocks noChangeAspect="1"/>
          </p:cNvPicPr>
          <p:nvPr/>
        </p:nvPicPr>
        <p:blipFill rotWithShape="1">
          <a:blip r:embed="rId2"/>
          <a:srcRect l="2532"/>
          <a:stretch/>
        </p:blipFill>
        <p:spPr>
          <a:xfrm>
            <a:off x="3843337" y="634382"/>
            <a:ext cx="4992910" cy="5495162"/>
          </a:xfrm>
          <a:prstGeom prst="rect">
            <a:avLst/>
          </a:prstGeom>
        </p:spPr>
      </p:pic>
    </p:spTree>
    <p:extLst>
      <p:ext uri="{BB962C8B-B14F-4D97-AF65-F5344CB8AC3E}">
        <p14:creationId xmlns:p14="http://schemas.microsoft.com/office/powerpoint/2010/main" val="317021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Beating and Humiliation of 70-Year Old Coptic Woman</a:t>
            </a:r>
          </a:p>
        </p:txBody>
      </p:sp>
      <p:sp>
        <p:nvSpPr>
          <p:cNvPr id="3" name="Content Placeholder 2"/>
          <p:cNvSpPr>
            <a:spLocks noGrp="1"/>
          </p:cNvSpPr>
          <p:nvPr>
            <p:ph idx="1"/>
          </p:nvPr>
        </p:nvSpPr>
        <p:spPr/>
        <p:txBody>
          <a:bodyPr>
            <a:normAutofit fontScale="85000" lnSpcReduction="20000"/>
          </a:bodyPr>
          <a:lstStyle/>
          <a:p>
            <a:r>
              <a:t>May 20, 2016 00:00</a:t>
            </a:r>
          </a:p>
          <a:p>
            <a:r>
              <a:t>- Suad Thabet, a 70-year-old Christian woman  in Minya was beaten and dragged naked through the streets by a mob of over 40 people. </a:t>
            </a:r>
            <a:br/>
            <a:r>
              <a:t>- Her son had been suspected of having an affair with a Muslim woman. </a:t>
            </a:r>
            <a:br/>
            <a:r>
              <a:t>-  Some of the mob starting and beating her 79-year-old husband and her daughter-in-law while her children hid terrified behind the sofa.</a:t>
            </a:r>
            <a:br/>
            <a:r>
              <a:t>- One man hit Thabet's son-in-law and stabbed her grandson in the shoulder. </a:t>
            </a:r>
            <a:br/>
            <a:r>
              <a:t>- The mob then burned the house down with gasoline.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8bf83a7ffef65d9a476e8ffdcf18bca"/>
          <p:cNvPicPr>
            <a:picLocks noChangeAspect="1"/>
          </p:cNvPicPr>
          <p:nvPr/>
        </p:nvPicPr>
        <p:blipFill>
          <a:blip r:embed="rId2"/>
          <a:stretch>
            <a:fillRect/>
          </a:stretch>
        </p:blipFill>
        <p:spPr>
          <a:xfrm>
            <a:off x="914400" y="914400"/>
            <a:ext cx="7548518" cy="5029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Mob Kills Young Christian Man and Wounds 3 Others</a:t>
            </a:r>
          </a:p>
        </p:txBody>
      </p:sp>
      <p:sp>
        <p:nvSpPr>
          <p:cNvPr id="3" name="Content Placeholder 2"/>
          <p:cNvSpPr>
            <a:spLocks noGrp="1"/>
          </p:cNvSpPr>
          <p:nvPr>
            <p:ph idx="1"/>
          </p:nvPr>
        </p:nvSpPr>
        <p:spPr/>
        <p:txBody>
          <a:bodyPr>
            <a:normAutofit fontScale="85000" lnSpcReduction="10000"/>
          </a:bodyPr>
          <a:lstStyle/>
          <a:p>
            <a:r>
              <a:t>Jul 17, 2016 00:00</a:t>
            </a:r>
          </a:p>
          <a:p>
            <a:r>
              <a:t>- In Tahna al-Gabal, a 27-year-old cousin of a priest was stabbed in the heart and his father, another family member and a female Copt neighbor were injured.</a:t>
            </a:r>
            <a:br/>
            <a:r>
              <a:t>- This killing followed the escalation of an argument between some Muslim and Coptic children. </a:t>
            </a:r>
            <a:br/>
            <a:r>
              <a:t>- According to Egyptian Initiative for Personal Rights (EIPR) religious freedoms researcher Ishak Ibrahim, this village had already seen increased tensions due to the restorations of a church building.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8c8f054f57b3e9cd76573870b4d9c7"/>
          <p:cNvPicPr>
            <a:picLocks noChangeAspect="1"/>
          </p:cNvPicPr>
          <p:nvPr/>
        </p:nvPicPr>
        <p:blipFill>
          <a:blip r:embed="rId2"/>
          <a:stretch>
            <a:fillRect/>
          </a:stretch>
        </p:blipFill>
        <p:spPr>
          <a:xfrm>
            <a:off x="914400" y="914400"/>
            <a:ext cx="8940800" cy="5029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Law Discriminating Against Churches Passes</a:t>
            </a:r>
          </a:p>
        </p:txBody>
      </p:sp>
      <p:sp>
        <p:nvSpPr>
          <p:cNvPr id="3" name="Content Placeholder 2"/>
          <p:cNvSpPr>
            <a:spLocks noGrp="1"/>
          </p:cNvSpPr>
          <p:nvPr>
            <p:ph idx="1"/>
          </p:nvPr>
        </p:nvSpPr>
        <p:spPr/>
        <p:txBody>
          <a:bodyPr>
            <a:normAutofit fontScale="92500" lnSpcReduction="10000"/>
          </a:bodyPr>
          <a:lstStyle/>
          <a:p>
            <a:r>
              <a:t>Aug 30, 2016 00:00</a:t>
            </a:r>
          </a:p>
          <a:p>
            <a:r>
              <a:t>- The Egyptian parliament passes a law maintaining restrictions over the construction and renovation of churches.</a:t>
            </a:r>
            <a:br/>
            <a:r>
              <a:t>- Governors can deny church-building permits and churches must be built “commensurate with” the number of Christians in the area. </a:t>
            </a:r>
            <a:br/>
            <a:r>
              <a:t>- The government negotiated the law with Coptic Church leaders with almost no involvement of other members of the Coptic community.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d567ac514e913ef3142719aa394c118"/>
          <p:cNvPicPr>
            <a:picLocks noChangeAspect="1"/>
          </p:cNvPicPr>
          <p:nvPr/>
        </p:nvPicPr>
        <p:blipFill>
          <a:blip r:embed="rId2"/>
          <a:stretch>
            <a:fillRect/>
          </a:stretch>
        </p:blipFill>
        <p:spPr>
          <a:xfrm>
            <a:off x="914400" y="914400"/>
            <a:ext cx="8046720" cy="5029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25 Coptic Christians Killed in Church Suicide Bombing</a:t>
            </a:r>
          </a:p>
        </p:txBody>
      </p:sp>
      <p:sp>
        <p:nvSpPr>
          <p:cNvPr id="3" name="Content Placeholder 2"/>
          <p:cNvSpPr>
            <a:spLocks noGrp="1"/>
          </p:cNvSpPr>
          <p:nvPr>
            <p:ph idx="1"/>
          </p:nvPr>
        </p:nvSpPr>
        <p:spPr/>
        <p:txBody>
          <a:bodyPr/>
          <a:lstStyle/>
          <a:p>
            <a:r>
              <a:t>Dec 11, 2016 00:00</a:t>
            </a:r>
          </a:p>
          <a:p>
            <a:r>
              <a:t> - A suicide bomber targeted a small church attached to St. Mark's Coptic Orthodox Cathedral in Cairo, killing 25 people and injuring almost 50 more people.  </a:t>
            </a:r>
            <a:br/>
            <a:r>
              <a:t>- An affiliate group of Islamic State later claimed responsibility for the attack.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54e16ea194456c23ce07145697ff903"/>
          <p:cNvPicPr>
            <a:picLocks noChangeAspect="1"/>
          </p:cNvPicPr>
          <p:nvPr/>
        </p:nvPicPr>
        <p:blipFill>
          <a:blip r:embed="rId2"/>
          <a:stretch>
            <a:fillRect/>
          </a:stretch>
        </p:blipFill>
        <p:spPr>
          <a:xfrm>
            <a:off x="914400" y="914400"/>
            <a:ext cx="7456736" cy="5029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7 Coptic Christians Killed in North Sinai</a:t>
            </a:r>
          </a:p>
        </p:txBody>
      </p:sp>
      <p:sp>
        <p:nvSpPr>
          <p:cNvPr id="3" name="Content Placeholder 2"/>
          <p:cNvSpPr>
            <a:spLocks noGrp="1"/>
          </p:cNvSpPr>
          <p:nvPr>
            <p:ph idx="1"/>
          </p:nvPr>
        </p:nvSpPr>
        <p:spPr/>
        <p:txBody>
          <a:bodyPr>
            <a:normAutofit fontScale="92500"/>
          </a:bodyPr>
          <a:lstStyle/>
          <a:p>
            <a:r>
              <a:t>Jan 30, 2017 00:00 to Feb 23, 2017 23:59</a:t>
            </a:r>
          </a:p>
          <a:p>
            <a:r>
              <a:t>- A series of 7 separate attacks by armed groups in El-Arish led hundreds of Coptic Christians to flee the Sinai Peninsula to Ismailia city.</a:t>
            </a:r>
            <a:br/>
            <a:r>
              <a:t>- The Deputy Director for Campaigns at Amnesty International’s regional office in Tunis, Najia Bounaim, argues that the Egyptian authorities had consistently failed to protect Coptic residents from violence in North Sinai.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f042bef68adf286a225b83d87a82922"/>
          <p:cNvPicPr>
            <a:picLocks noChangeAspect="1"/>
          </p:cNvPicPr>
          <p:nvPr/>
        </p:nvPicPr>
        <p:blipFill>
          <a:blip r:embed="rId2"/>
          <a:stretch>
            <a:fillRect/>
          </a:stretch>
        </p:blipFill>
        <p:spPr>
          <a:xfrm>
            <a:off x="914400" y="914400"/>
            <a:ext cx="8946825" cy="5029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1" y="623392"/>
            <a:ext cx="2522980" cy="1607060"/>
          </a:xfrm>
          <a:noFill/>
          <a:ln w="19050">
            <a:solidFill>
              <a:schemeClr val="tx1"/>
            </a:solidFill>
          </a:ln>
        </p:spPr>
        <p:txBody>
          <a:bodyPr wrap="square" anchor="ctr">
            <a:normAutofit/>
          </a:bodyPr>
          <a:lstStyle/>
          <a:p>
            <a:r>
              <a:rPr lang="en-US" sz="2400"/>
              <a:t>Demographic Information</a:t>
            </a:r>
          </a:p>
        </p:txBody>
      </p:sp>
      <p:sp>
        <p:nvSpPr>
          <p:cNvPr id="3" name="Content Placeholder 2"/>
          <p:cNvSpPr>
            <a:spLocks noGrp="1"/>
          </p:cNvSpPr>
          <p:nvPr>
            <p:ph idx="1"/>
          </p:nvPr>
        </p:nvSpPr>
        <p:spPr>
          <a:xfrm>
            <a:off x="482601" y="2638043"/>
            <a:ext cx="2522980" cy="3415623"/>
          </a:xfrm>
        </p:spPr>
        <p:txBody>
          <a:bodyPr>
            <a:normAutofit/>
          </a:bodyPr>
          <a:lstStyle/>
          <a:p>
            <a:pPr>
              <a:lnSpc>
                <a:spcPct val="90000"/>
              </a:lnSpc>
            </a:pPr>
            <a:r>
              <a:rPr lang="en-US" sz="1400"/>
              <a:t>Coptic Christians are the largest Christian community in the Middle East, making up a majority of Egypt's population of 9 million Christians.</a:t>
            </a:r>
          </a:p>
          <a:p>
            <a:pPr>
              <a:lnSpc>
                <a:spcPct val="90000"/>
              </a:lnSpc>
            </a:pPr>
            <a:r>
              <a:rPr lang="en-US" sz="1400"/>
              <a:t>Copts make up 10% of Egypt's population.</a:t>
            </a:r>
          </a:p>
          <a:p>
            <a:pPr>
              <a:lnSpc>
                <a:spcPct val="90000"/>
              </a:lnSpc>
            </a:pPr>
            <a:r>
              <a:rPr lang="en-US" sz="1400"/>
              <a:t>Most are concentrated in the Minya governorate, where one-third of the population is Christian. A significant proportion of attacks against Copts also occurs in this region.</a:t>
            </a:r>
          </a:p>
        </p:txBody>
      </p:sp>
      <p:pic>
        <p:nvPicPr>
          <p:cNvPr id="4" name="Picture 3" descr="a3cf293031a250f8729d5e40b8107f05">
            <a:extLst>
              <a:ext uri="{FF2B5EF4-FFF2-40B4-BE49-F238E27FC236}">
                <a16:creationId xmlns:a16="http://schemas.microsoft.com/office/drawing/2014/main" id="{6D93B9D3-BF3C-7447-9913-2FAE9034B68E}"/>
              </a:ext>
            </a:extLst>
          </p:cNvPr>
          <p:cNvPicPr>
            <a:picLocks noChangeAspect="1"/>
          </p:cNvPicPr>
          <p:nvPr/>
        </p:nvPicPr>
        <p:blipFill>
          <a:blip r:embed="rId2"/>
          <a:stretch>
            <a:fillRect/>
          </a:stretch>
        </p:blipFill>
        <p:spPr>
          <a:xfrm>
            <a:off x="3488182" y="1537851"/>
            <a:ext cx="5666365" cy="3782297"/>
          </a:xfrm>
          <a:prstGeom prst="rect">
            <a:avLst/>
          </a:prstGeom>
        </p:spPr>
      </p:pic>
    </p:spTree>
    <p:extLst>
      <p:ext uri="{BB962C8B-B14F-4D97-AF65-F5344CB8AC3E}">
        <p14:creationId xmlns:p14="http://schemas.microsoft.com/office/powerpoint/2010/main" val="405126680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Islamic State Affiliate Claims Responsibility for December Bombing</a:t>
            </a:r>
          </a:p>
        </p:txBody>
      </p:sp>
      <p:sp>
        <p:nvSpPr>
          <p:cNvPr id="3" name="Content Placeholder 2"/>
          <p:cNvSpPr>
            <a:spLocks noGrp="1"/>
          </p:cNvSpPr>
          <p:nvPr>
            <p:ph idx="1"/>
          </p:nvPr>
        </p:nvSpPr>
        <p:spPr/>
        <p:txBody>
          <a:bodyPr/>
          <a:lstStyle/>
          <a:p>
            <a:r>
              <a:t>Feb 19, 2017 00:00</a:t>
            </a:r>
          </a:p>
          <a:p>
            <a:r>
              <a:t>- A Sinai affiliate of the armed group that calls itself the Islamic State shared a video in which it threatened Coptic Christians with their lives.</a:t>
            </a:r>
            <a:br/>
            <a:r>
              <a:t>- It also claimed responsibility for the December 2016 bombing of a Cairo church.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8e59f33bb3059e8924218bb3194c77d"/>
          <p:cNvPicPr>
            <a:picLocks noChangeAspect="1"/>
          </p:cNvPicPr>
          <p:nvPr/>
        </p:nvPicPr>
        <p:blipFill>
          <a:blip r:embed="rId2"/>
          <a:stretch>
            <a:fillRect/>
          </a:stretch>
        </p:blipFill>
        <p:spPr>
          <a:xfrm>
            <a:off x="914400" y="914400"/>
            <a:ext cx="7899267" cy="5029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Palm Sunday Attack on Coptic Churches in Alexandria and Tanta</a:t>
            </a:r>
          </a:p>
        </p:txBody>
      </p:sp>
      <p:sp>
        <p:nvSpPr>
          <p:cNvPr id="3" name="Content Placeholder 2"/>
          <p:cNvSpPr>
            <a:spLocks noGrp="1"/>
          </p:cNvSpPr>
          <p:nvPr>
            <p:ph idx="1"/>
          </p:nvPr>
        </p:nvSpPr>
        <p:spPr/>
        <p:txBody>
          <a:bodyPr>
            <a:normAutofit fontScale="92500" lnSpcReduction="20000"/>
          </a:bodyPr>
          <a:lstStyle/>
          <a:p>
            <a:r>
              <a:t>Apr 09, 2017 00:00</a:t>
            </a:r>
          </a:p>
          <a:p>
            <a:r>
              <a:t>- 2 Coptic churches - one in Alexandria and another in Tanta, Nile Delta - were targeted by Islamic State suicide bombers during Palm Sunday services. </a:t>
            </a:r>
            <a:br/>
            <a:r>
              <a:t>- The attacks killed 44 people and leading President al-Sisi to declare a state of emergency.  </a:t>
            </a:r>
            <a:br/>
            <a:r>
              <a:t>- Authorities announced the attacker in Alexandria to be an Egyptian citizen, Mahmoud Mubarak, a sign that the support base that ISIS and its affiliates was developing.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b76d95012f80465aeb0c02bf6dfb8f2"/>
          <p:cNvPicPr>
            <a:picLocks noChangeAspect="1"/>
          </p:cNvPicPr>
          <p:nvPr/>
        </p:nvPicPr>
        <p:blipFill>
          <a:blip r:embed="rId2"/>
          <a:stretch>
            <a:fillRect/>
          </a:stretch>
        </p:blipFill>
        <p:spPr>
          <a:xfrm>
            <a:off x="914400" y="914400"/>
            <a:ext cx="8940800" cy="50292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Egypt Declares State of Emergency after Church Attacks</a:t>
            </a:r>
          </a:p>
        </p:txBody>
      </p:sp>
      <p:sp>
        <p:nvSpPr>
          <p:cNvPr id="3" name="Content Placeholder 2"/>
          <p:cNvSpPr>
            <a:spLocks noGrp="1"/>
          </p:cNvSpPr>
          <p:nvPr>
            <p:ph idx="1"/>
          </p:nvPr>
        </p:nvSpPr>
        <p:spPr/>
        <p:txBody>
          <a:bodyPr/>
          <a:lstStyle/>
          <a:p>
            <a:r>
              <a:t>Apr 10, 2017 00:00 to Jul 10, 2017 23:59</a:t>
            </a:r>
          </a:p>
          <a:p>
            <a:r>
              <a:t>- Egypt's President Abdul Fattah al-Sisi announces a 3-month state of emergency after the 2 deadly attacks on Coptic churches.</a:t>
            </a:r>
            <a:br/>
            <a:r>
              <a:t>- This allowed authorities to make arrests without warrants and search people's homes. </a:t>
            </a:r>
            <a:br/>
            <a:r>
              <a:t>- It was approved by parliament 11 April 2017.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7cc6724080a8342f60512d7c47d9ef"/>
          <p:cNvPicPr>
            <a:picLocks noChangeAspect="1"/>
          </p:cNvPicPr>
          <p:nvPr/>
        </p:nvPicPr>
        <p:blipFill>
          <a:blip r:embed="rId2"/>
          <a:stretch>
            <a:fillRect/>
          </a:stretch>
        </p:blipFill>
        <p:spPr>
          <a:xfrm>
            <a:off x="914400" y="914400"/>
            <a:ext cx="8935127" cy="5029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28 Killed in Gun Attack on Bus</a:t>
            </a:r>
          </a:p>
        </p:txBody>
      </p:sp>
      <p:sp>
        <p:nvSpPr>
          <p:cNvPr id="3" name="Content Placeholder 2"/>
          <p:cNvSpPr>
            <a:spLocks noGrp="1"/>
          </p:cNvSpPr>
          <p:nvPr>
            <p:ph idx="1"/>
          </p:nvPr>
        </p:nvSpPr>
        <p:spPr/>
        <p:txBody>
          <a:bodyPr>
            <a:normAutofit lnSpcReduction="10000"/>
          </a:bodyPr>
          <a:lstStyle/>
          <a:p>
            <a:r>
              <a:t>May 26, 2017 00:00</a:t>
            </a:r>
          </a:p>
          <a:p>
            <a:r>
              <a:t>- At least 26 Coptic Christians were killed in an attack by gunmen on a bus traveling to a Christian monastery near Minya, leaving  25 others injured. </a:t>
            </a:r>
            <a:br/>
            <a:r>
              <a:t>- The perpetrators, claiming to be security officers, told the men to recite the Shahada, the Islamic declaration of faith . </a:t>
            </a:r>
            <a:br/>
            <a:r>
              <a:t>- When the men refused, they opened fire.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3c991d24ef024163802a8bdd2d54b4"/>
          <p:cNvPicPr>
            <a:picLocks noChangeAspect="1"/>
          </p:cNvPicPr>
          <p:nvPr/>
        </p:nvPicPr>
        <p:blipFill>
          <a:blip r:embed="rId2"/>
          <a:stretch>
            <a:fillRect/>
          </a:stretch>
        </p:blipFill>
        <p:spPr>
          <a:xfrm>
            <a:off x="914400" y="914400"/>
            <a:ext cx="8382000" cy="50292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Attack on St. Menas Church Near Cairo</a:t>
            </a:r>
          </a:p>
        </p:txBody>
      </p:sp>
      <p:sp>
        <p:nvSpPr>
          <p:cNvPr id="3" name="Content Placeholder 2"/>
          <p:cNvSpPr>
            <a:spLocks noGrp="1"/>
          </p:cNvSpPr>
          <p:nvPr>
            <p:ph idx="1"/>
          </p:nvPr>
        </p:nvSpPr>
        <p:spPr/>
        <p:txBody>
          <a:bodyPr>
            <a:normAutofit fontScale="85000" lnSpcReduction="10000"/>
          </a:bodyPr>
          <a:lstStyle/>
          <a:p>
            <a:r>
              <a:t>Dec 29, 2017 00:00</a:t>
            </a:r>
          </a:p>
          <a:p>
            <a:r>
              <a:t>At least 9 people were killed in two attacks on Coptic Christians in Helwan district near Cairo. </a:t>
            </a:r>
            <a:br/>
            <a:r>
              <a:t>- At least 6 civilians and a policeman were killed as a gunman tried to storm a church but was intercepted. </a:t>
            </a:r>
            <a:br/>
            <a:r>
              <a:t>- He had previously attacked a Coptic-owned shop in the same area where he killed 2 brothers.</a:t>
            </a:r>
            <a:br/>
            <a:r>
              <a:t>- So-called Islamic State (IS) claimed its "soldiers" were responsible. </a:t>
            </a:r>
            <a:br/>
            <a:r>
              <a:t>- An initial report said 12 were killed by 2 attackers.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68d778088c5c37f33b9aee6c2ba4c3"/>
          <p:cNvPicPr>
            <a:picLocks noChangeAspect="1"/>
          </p:cNvPicPr>
          <p:nvPr/>
        </p:nvPicPr>
        <p:blipFill>
          <a:blip r:embed="rId2"/>
          <a:stretch>
            <a:fillRect/>
          </a:stretch>
        </p:blipFill>
        <p:spPr>
          <a:xfrm>
            <a:off x="914400" y="914400"/>
            <a:ext cx="8951757" cy="5029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610" y="987552"/>
            <a:ext cx="3364395" cy="1088136"/>
          </a:xfrm>
        </p:spPr>
        <p:txBody>
          <a:bodyPr anchor="b">
            <a:normAutofit/>
          </a:bodyPr>
          <a:lstStyle/>
          <a:p>
            <a:r>
              <a:rPr lang="en-US" sz="3000"/>
              <a:t>Political Inequity</a:t>
            </a:r>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08609" y="2688336"/>
            <a:ext cx="3374136" cy="3584448"/>
          </a:xfrm>
        </p:spPr>
        <p:txBody>
          <a:bodyPr anchor="t">
            <a:normAutofit/>
          </a:bodyPr>
          <a:lstStyle/>
          <a:p>
            <a:pPr>
              <a:lnSpc>
                <a:spcPct val="90000"/>
              </a:lnSpc>
            </a:pPr>
            <a:r>
              <a:rPr lang="en-US" sz="1600" dirty="0"/>
              <a:t>Copts have faced discrimination and attacks since the time of their split from the broader Christian community.</a:t>
            </a:r>
          </a:p>
          <a:p>
            <a:pPr>
              <a:lnSpc>
                <a:spcPct val="90000"/>
              </a:lnSpc>
            </a:pPr>
            <a:r>
              <a:rPr lang="en-US" sz="1600" dirty="0"/>
              <a:t>They have very little political representation; Egypt's parliament has only 36 Christians out of its 596 members, 24 of which where awarded seats through the religion-based quota system.</a:t>
            </a:r>
          </a:p>
          <a:p>
            <a:pPr>
              <a:lnSpc>
                <a:spcPct val="90000"/>
              </a:lnSpc>
            </a:pPr>
            <a:r>
              <a:rPr lang="en-US" sz="1600" dirty="0"/>
              <a:t>Despite protections in Egyptian law, this has not translated to actual protection of Copts. </a:t>
            </a:r>
          </a:p>
        </p:txBody>
      </p:sp>
      <p:pic>
        <p:nvPicPr>
          <p:cNvPr id="4" name="Picture 3" descr="a34e1188c04d9423954331e2452bcbe8">
            <a:extLst>
              <a:ext uri="{FF2B5EF4-FFF2-40B4-BE49-F238E27FC236}">
                <a16:creationId xmlns:a16="http://schemas.microsoft.com/office/drawing/2014/main" id="{CBFB5E8D-49F6-FA41-A7D7-D695F5AD3B6F}"/>
              </a:ext>
            </a:extLst>
          </p:cNvPr>
          <p:cNvPicPr>
            <a:picLocks noChangeAspect="1"/>
          </p:cNvPicPr>
          <p:nvPr/>
        </p:nvPicPr>
        <p:blipFill rotWithShape="1">
          <a:blip r:embed="rId2"/>
          <a:srcRect l="21586" r="28350"/>
          <a:stretch/>
        </p:blipFill>
        <p:spPr>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931036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Police step up security measures</a:t>
            </a:r>
          </a:p>
        </p:txBody>
      </p:sp>
      <p:sp>
        <p:nvSpPr>
          <p:cNvPr id="3" name="Content Placeholder 2"/>
          <p:cNvSpPr>
            <a:spLocks noGrp="1"/>
          </p:cNvSpPr>
          <p:nvPr>
            <p:ph idx="1"/>
          </p:nvPr>
        </p:nvSpPr>
        <p:spPr/>
        <p:txBody>
          <a:bodyPr/>
          <a:lstStyle/>
          <a:p>
            <a:r>
              <a:t>Jan 01, 2018 00:00 to Jan 07, 2018 23:59</a:t>
            </a:r>
          </a:p>
          <a:p>
            <a:r>
              <a:t>- The Egyptian police stepped up  their security measures around churches ready for the Coptic Christmas celebrations on January 7. </a:t>
            </a:r>
            <a:br/>
            <a:r>
              <a:t>- They deployed officers outside Christian places of worship and set up metal detectors at larger churches.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4a285d23ac1d9a30c02d0fc556bbd9f"/>
          <p:cNvPicPr>
            <a:picLocks noChangeAspect="1"/>
          </p:cNvPicPr>
          <p:nvPr/>
        </p:nvPicPr>
        <p:blipFill>
          <a:blip r:embed="rId2"/>
          <a:stretch>
            <a:fillRect/>
          </a:stretch>
        </p:blipFill>
        <p:spPr>
          <a:xfrm>
            <a:off x="914400" y="914400"/>
            <a:ext cx="8935127" cy="50292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Sentencing  of 17 attackers on Coptic Christians to death</a:t>
            </a:r>
          </a:p>
        </p:txBody>
      </p:sp>
      <p:sp>
        <p:nvSpPr>
          <p:cNvPr id="3" name="Content Placeholder 2"/>
          <p:cNvSpPr>
            <a:spLocks noGrp="1"/>
          </p:cNvSpPr>
          <p:nvPr>
            <p:ph idx="1"/>
          </p:nvPr>
        </p:nvSpPr>
        <p:spPr/>
        <p:txBody>
          <a:bodyPr/>
          <a:lstStyle/>
          <a:p>
            <a:r>
              <a:t>Oct 11, 2018 00:00 to Oct 11, 2018 23:59</a:t>
            </a:r>
          </a:p>
          <a:p>
            <a:r>
              <a:t>- Seventeen people were sentenced to death by an Egyptian military court for their involvement in the bomb attacks on Coptic Christian churches in 2016 and 2017.</a:t>
            </a:r>
            <a:br/>
            <a:r>
              <a:t>- A further 19 people jailed for life. </a:t>
            </a:r>
            <a:br/>
            <a:r>
              <a:t>- Islamic State (IS) said its militants were behind the suicide bombings.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ba108431784f0f494eee762838d3a6"/>
          <p:cNvPicPr>
            <a:picLocks noChangeAspect="1"/>
          </p:cNvPicPr>
          <p:nvPr/>
        </p:nvPicPr>
        <p:blipFill>
          <a:blip r:embed="rId2"/>
          <a:stretch>
            <a:fillRect/>
          </a:stretch>
        </p:blipFill>
        <p:spPr>
          <a:xfrm>
            <a:off x="914400" y="914400"/>
            <a:ext cx="8946825" cy="50292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Gunmen ambush bus carrying Coptic Christians </a:t>
            </a:r>
          </a:p>
        </p:txBody>
      </p:sp>
      <p:sp>
        <p:nvSpPr>
          <p:cNvPr id="3" name="Content Placeholder 2"/>
          <p:cNvSpPr>
            <a:spLocks noGrp="1"/>
          </p:cNvSpPr>
          <p:nvPr>
            <p:ph idx="1"/>
          </p:nvPr>
        </p:nvSpPr>
        <p:spPr/>
        <p:txBody>
          <a:bodyPr/>
          <a:lstStyle/>
          <a:p>
            <a:r>
              <a:t>Nov 02, 2018 00:00 to Nov 02, 2018 23:59</a:t>
            </a:r>
          </a:p>
          <a:p>
            <a:r>
              <a:t>- Islamist gunmen killed at least 7 Coptic Christian pilgrims and wounded at least 16 in another ambush on 2 buses claimed by the Islamic State. </a:t>
            </a:r>
            <a:br/>
            <a:r>
              <a:t>- These attacks ended a year of major attacks on Copts in Egypt.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955563b8aa38b440518366babb70284"/>
          <p:cNvPicPr>
            <a:picLocks noChangeAspect="1"/>
          </p:cNvPicPr>
          <p:nvPr/>
        </p:nvPicPr>
        <p:blipFill>
          <a:blip r:embed="rId2"/>
          <a:stretch>
            <a:fillRect/>
          </a:stretch>
        </p:blipFill>
        <p:spPr>
          <a:xfrm>
            <a:off x="914400" y="914400"/>
            <a:ext cx="8956110" cy="50292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Coptic Christian Activist Arrested on Terrorism Charges</a:t>
            </a:r>
          </a:p>
        </p:txBody>
      </p:sp>
      <p:sp>
        <p:nvSpPr>
          <p:cNvPr id="3" name="Content Placeholder 2"/>
          <p:cNvSpPr>
            <a:spLocks noGrp="1"/>
          </p:cNvSpPr>
          <p:nvPr>
            <p:ph idx="1"/>
          </p:nvPr>
        </p:nvSpPr>
        <p:spPr/>
        <p:txBody>
          <a:bodyPr>
            <a:normAutofit fontScale="85000" lnSpcReduction="20000"/>
          </a:bodyPr>
          <a:lstStyle/>
          <a:p>
            <a:r>
              <a:t>Nov 23, 2019 00:00 to Nov 23, 2019 23:59</a:t>
            </a:r>
          </a:p>
          <a:p>
            <a:r>
              <a:t>- Coptic rights activist Ramy Kamel was arrested as part of a government crackdown on  the opposition. </a:t>
            </a:r>
            <a:br/>
            <a:r>
              <a:t>- He was accused of joining a terror group, receiving foreign funding and broadcasting false information. </a:t>
            </a:r>
            <a:br/>
            <a:r>
              <a:t>- He is a founding member of Maspero’s Youth Union (MYU), a Coptic human rights organisation.</a:t>
            </a:r>
            <a:br/>
            <a:r>
              <a:t>- He  has advocated for the protection of Coptic identity and for the Coptic language to be taught in schools. </a:t>
            </a:r>
            <a:br/>
            <a:r>
              <a:t>- He has also criticized security solutions to conflicts and church-building laws.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4720eb412490ffeb343c79a40f490f3"/>
          <p:cNvPicPr>
            <a:picLocks noChangeAspect="1"/>
          </p:cNvPicPr>
          <p:nvPr/>
        </p:nvPicPr>
        <p:blipFill>
          <a:blip r:embed="rId2"/>
          <a:stretch>
            <a:fillRect/>
          </a:stretch>
        </p:blipFill>
        <p:spPr>
          <a:xfrm>
            <a:off x="914400" y="914400"/>
            <a:ext cx="7543800" cy="50292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Conclusion</a:t>
            </a:r>
          </a:p>
        </p:txBody>
      </p:sp>
      <p:sp>
        <p:nvSpPr>
          <p:cNvPr id="3" name="Content Placeholder 2"/>
          <p:cNvSpPr>
            <a:spLocks noGrp="1"/>
          </p:cNvSpPr>
          <p:nvPr>
            <p:ph idx="1"/>
          </p:nvPr>
        </p:nvSpPr>
        <p:spPr/>
        <p:txBody>
          <a:bodyPr>
            <a:normAutofit fontScale="85000" lnSpcReduction="10000"/>
          </a:bodyPr>
          <a:lstStyle/>
          <a:p>
            <a:r>
              <a:t>Jan 01, 2020 00:00</a:t>
            </a:r>
          </a:p>
          <a:p>
            <a:r>
              <a:t>The persecution of Coptic Christians in Egypt has been ongoing with little tangible change in the level of insecurity that the minority group is subjected to. Indeed, violent attacks against Copts are sporadic and perpetrated not by the state, but by terrorists groups and mobs while the government claims to support them. However, until the government truly ends the political, social and cultural discrimination against Coptic Christians, the state will continue to create the climate to facilitate further persecution.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5c59cada139b78eac9678ce668e1f28"/>
          <p:cNvPicPr>
            <a:picLocks noChangeAspect="1"/>
          </p:cNvPicPr>
          <p:nvPr/>
        </p:nvPicPr>
        <p:blipFill>
          <a:blip r:embed="rId2"/>
          <a:stretch>
            <a:fillRect/>
          </a:stretch>
        </p:blipFill>
        <p:spPr>
          <a:xfrm>
            <a:off x="914400" y="914400"/>
            <a:ext cx="8382000" cy="5029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Ten Stages of Genocide</a:t>
            </a:r>
          </a:p>
        </p:txBody>
      </p:sp>
      <p:sp>
        <p:nvSpPr>
          <p:cNvPr id="3" name="Content Placeholder 2"/>
          <p:cNvSpPr>
            <a:spLocks noGrp="1"/>
          </p:cNvSpPr>
          <p:nvPr>
            <p:ph idx="1"/>
          </p:nvPr>
        </p:nvSpPr>
        <p:spPr/>
        <p:txBody>
          <a:bodyPr>
            <a:normAutofit fontScale="55000" lnSpcReduction="20000"/>
          </a:bodyPr>
          <a:lstStyle/>
          <a:p>
            <a:r>
              <a:rPr dirty="0"/>
              <a:t>Dr. Gregory Stanton, Founding President of Genocide Watch, is the author of the Ten Stages of Genocide  The stages are:</a:t>
            </a:r>
            <a:br>
              <a:rPr dirty="0"/>
            </a:br>
            <a:r>
              <a:rPr lang="en-US" dirty="0"/>
              <a:t>	</a:t>
            </a:r>
            <a:r>
              <a:rPr dirty="0"/>
              <a:t>1. Classification</a:t>
            </a:r>
            <a:br>
              <a:rPr dirty="0"/>
            </a:br>
            <a:r>
              <a:rPr lang="en-US" dirty="0"/>
              <a:t>	</a:t>
            </a:r>
            <a:r>
              <a:rPr dirty="0"/>
              <a:t>2. Symbolization</a:t>
            </a:r>
            <a:br>
              <a:rPr dirty="0"/>
            </a:br>
            <a:r>
              <a:rPr lang="en-US" dirty="0"/>
              <a:t>	</a:t>
            </a:r>
            <a:r>
              <a:rPr dirty="0"/>
              <a:t>3. Discrimination</a:t>
            </a:r>
            <a:br>
              <a:rPr dirty="0"/>
            </a:br>
            <a:r>
              <a:rPr lang="en-US" dirty="0"/>
              <a:t>	</a:t>
            </a:r>
            <a:r>
              <a:rPr dirty="0"/>
              <a:t>4. Dehumanization</a:t>
            </a:r>
            <a:br>
              <a:rPr dirty="0"/>
            </a:br>
            <a:r>
              <a:rPr lang="en-US" dirty="0"/>
              <a:t>	</a:t>
            </a:r>
            <a:r>
              <a:rPr dirty="0"/>
              <a:t>5. Organization</a:t>
            </a:r>
            <a:br>
              <a:rPr dirty="0"/>
            </a:br>
            <a:r>
              <a:rPr lang="en-US" dirty="0"/>
              <a:t>	</a:t>
            </a:r>
            <a:r>
              <a:rPr dirty="0"/>
              <a:t>6. Polarization</a:t>
            </a:r>
            <a:br>
              <a:rPr dirty="0"/>
            </a:br>
            <a:r>
              <a:rPr lang="en-US" dirty="0"/>
              <a:t>	</a:t>
            </a:r>
            <a:r>
              <a:rPr dirty="0"/>
              <a:t>7. Preparation</a:t>
            </a:r>
            <a:br>
              <a:rPr dirty="0"/>
            </a:br>
            <a:r>
              <a:rPr lang="en-US" dirty="0"/>
              <a:t>	</a:t>
            </a:r>
            <a:r>
              <a:rPr dirty="0"/>
              <a:t>8. Persecution</a:t>
            </a:r>
            <a:br>
              <a:rPr dirty="0"/>
            </a:br>
            <a:r>
              <a:rPr lang="en-US" dirty="0"/>
              <a:t>	</a:t>
            </a:r>
            <a:r>
              <a:rPr dirty="0"/>
              <a:t>​9. Extermination</a:t>
            </a:r>
            <a:br>
              <a:rPr dirty="0"/>
            </a:br>
            <a:r>
              <a:rPr lang="en-US" dirty="0"/>
              <a:t>	</a:t>
            </a:r>
            <a:r>
              <a:rPr dirty="0"/>
              <a:t>10. Denial</a:t>
            </a:r>
            <a:endParaRPr lang="en-US" dirty="0"/>
          </a:p>
          <a:p>
            <a:r>
              <a:rPr lang="en-US" dirty="0"/>
              <a:t>The status of Coptic Christians in Egypt is categorized as stage 8: persecution. Violence against Copts is largely carried out by terrorists and citizens; it is not state-sponsored. The current Egyptian government has verbally promoted unity but has done little to address the gap between the de jure and de facto rights of Copts, as well as that of other religious minorities. Further, despite the recent adoption of legal protections, Coptic Christians also face discrimination under the law.</a:t>
            </a:r>
          </a:p>
        </p:txBody>
      </p:sp>
    </p:spTree>
    <p:extLst>
      <p:ext uri="{BB962C8B-B14F-4D97-AF65-F5344CB8AC3E}">
        <p14:creationId xmlns:p14="http://schemas.microsoft.com/office/powerpoint/2010/main" val="67980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Egyptian Security Foil Attack on Copts</a:t>
            </a:r>
          </a:p>
        </p:txBody>
      </p:sp>
      <p:sp>
        <p:nvSpPr>
          <p:cNvPr id="3" name="Content Placeholder 2"/>
          <p:cNvSpPr>
            <a:spLocks noGrp="1"/>
          </p:cNvSpPr>
          <p:nvPr>
            <p:ph idx="1"/>
          </p:nvPr>
        </p:nvSpPr>
        <p:spPr/>
        <p:txBody>
          <a:bodyPr/>
          <a:lstStyle/>
          <a:p>
            <a:r>
              <a:t>Apr 14, 2020 00:00</a:t>
            </a:r>
          </a:p>
          <a:p>
            <a:r>
              <a:t>- Egyptian security forces foiled a possible terrorist plot against Coptic Christians, killed 7 suspected militants in a shootout. </a:t>
            </a:r>
            <a:br/>
            <a:r>
              <a:t>- The suspected terrorist cell was planned for their attack on Coptic Christians to coincide with Easter celebrations on April 19.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6a07973ca2f2f037785e777d6dfad26"/>
          <p:cNvPicPr>
            <a:picLocks noChangeAspect="1"/>
          </p:cNvPicPr>
          <p:nvPr/>
        </p:nvPicPr>
        <p:blipFill>
          <a:blip r:embed="rId2"/>
          <a:stretch>
            <a:fillRect/>
          </a:stretch>
        </p:blipFill>
        <p:spPr>
          <a:xfrm>
            <a:off x="914400" y="914400"/>
            <a:ext cx="8355390" cy="5029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55a282b38bf3231109e840130d93a7d7">
            <a:extLst>
              <a:ext uri="{FF2B5EF4-FFF2-40B4-BE49-F238E27FC236}">
                <a16:creationId xmlns:a16="http://schemas.microsoft.com/office/drawing/2014/main" id="{19B15CA5-4F1C-0445-8105-9A4BB49A6AE4}"/>
              </a:ext>
            </a:extLst>
          </p:cNvPr>
          <p:cNvPicPr>
            <a:picLocks noChangeAspect="1"/>
          </p:cNvPicPr>
          <p:nvPr/>
        </p:nvPicPr>
        <p:blipFill rotWithShape="1">
          <a:blip r:embed="rId2"/>
          <a:srcRect l="5499" r="2866" b="-1"/>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3" descr="da39fcbb450f5ad674d19ddf28b7dc9a">
            <a:extLst>
              <a:ext uri="{FF2B5EF4-FFF2-40B4-BE49-F238E27FC236}">
                <a16:creationId xmlns:a16="http://schemas.microsoft.com/office/drawing/2014/main" id="{7AA865A6-D8B0-F24F-911F-46F8E695B272}"/>
              </a:ext>
            </a:extLst>
          </p:cNvPr>
          <p:cNvPicPr>
            <a:picLocks noChangeAspect="1"/>
          </p:cNvPicPr>
          <p:nvPr/>
        </p:nvPicPr>
        <p:blipFill rotWithShape="1">
          <a:blip r:embed="rId3"/>
          <a:srcRect l="8366" r="-2" b="-2"/>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336042" y="859536"/>
            <a:ext cx="3624601" cy="1243584"/>
          </a:xfrm>
        </p:spPr>
        <p:txBody>
          <a:bodyPr>
            <a:normAutofit/>
          </a:bodyPr>
          <a:lstStyle/>
          <a:p>
            <a:pPr>
              <a:lnSpc>
                <a:spcPct val="90000"/>
              </a:lnSpc>
            </a:pPr>
            <a:r>
              <a:rPr lang="en-US" sz="2800" dirty="0"/>
              <a:t>Sadat places Pope Shenouda III on house arrest</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36042" y="2512611"/>
            <a:ext cx="3624602" cy="3664351"/>
          </a:xfrm>
        </p:spPr>
        <p:txBody>
          <a:bodyPr>
            <a:normAutofit fontScale="92500" lnSpcReduction="10000"/>
          </a:bodyPr>
          <a:lstStyle/>
          <a:p>
            <a:pPr marL="0" indent="0">
              <a:lnSpc>
                <a:spcPct val="90000"/>
              </a:lnSpc>
              <a:buNone/>
            </a:pPr>
            <a:r>
              <a:rPr lang="en-US" sz="1700" dirty="0"/>
              <a:t>September 6, 1981 to October 6, 1981</a:t>
            </a:r>
          </a:p>
          <a:p>
            <a:pPr>
              <a:lnSpc>
                <a:spcPct val="90000"/>
              </a:lnSpc>
            </a:pPr>
            <a:r>
              <a:rPr lang="en-US" sz="1400" dirty="0"/>
              <a:t>Relations between President Sadat and the Coptic Pope Shenouda III deteriorated as the pope spoke out against Sadat's tolerance of the Muslim Brotherhood.</a:t>
            </a:r>
          </a:p>
          <a:p>
            <a:pPr>
              <a:lnSpc>
                <a:spcPct val="90000"/>
              </a:lnSpc>
            </a:pPr>
            <a:r>
              <a:rPr lang="en-US" sz="1400" dirty="0"/>
              <a:t>Their conflict led to the codification of restrictions on church construction.</a:t>
            </a:r>
          </a:p>
          <a:p>
            <a:pPr>
              <a:lnSpc>
                <a:spcPct val="90000"/>
              </a:lnSpc>
            </a:pPr>
            <a:r>
              <a:rPr lang="en-US" sz="1400" dirty="0"/>
              <a:t>In September 1981, Sadat rescinded his recognition of Pope Shenouda III as the leader of the church and placed him on house arrest.</a:t>
            </a:r>
          </a:p>
          <a:p>
            <a:pPr>
              <a:lnSpc>
                <a:spcPct val="90000"/>
              </a:lnSpc>
            </a:pPr>
            <a:r>
              <a:rPr lang="en-US" sz="1400" dirty="0"/>
              <a:t>Following Sadat's assassination on October 6th, this house arrest was lifted.</a:t>
            </a:r>
          </a:p>
          <a:p>
            <a:pPr>
              <a:lnSpc>
                <a:spcPct val="90000"/>
              </a:lnSpc>
            </a:pPr>
            <a:r>
              <a:rPr lang="en-US" sz="1400" dirty="0"/>
              <a:t>The relationship between the Coptic Orthodox Christian Church and the Egyptian government varies from leader to leader. This relationship also significantly influences the Egyptian government's policies toward Coptic Christians. </a:t>
            </a:r>
          </a:p>
        </p:txBody>
      </p:sp>
    </p:spTree>
    <p:extLst>
      <p:ext uri="{BB962C8B-B14F-4D97-AF65-F5344CB8AC3E}">
        <p14:creationId xmlns:p14="http://schemas.microsoft.com/office/powerpoint/2010/main" val="226231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1">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3">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Coptic Orphans organization formed</a:t>
            </a:r>
          </a:p>
        </p:txBody>
      </p:sp>
      <p:sp>
        <p:nvSpPr>
          <p:cNvPr id="16" name="Rectangle 15">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7079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food&#10;&#10;Description automatically generated">
            <a:extLst>
              <a:ext uri="{FF2B5EF4-FFF2-40B4-BE49-F238E27FC236}">
                <a16:creationId xmlns:a16="http://schemas.microsoft.com/office/drawing/2014/main" id="{7AF54E4F-B5B3-5449-A288-CC43103AFEE5}"/>
              </a:ext>
            </a:extLst>
          </p:cNvPr>
          <p:cNvPicPr>
            <a:picLocks noChangeAspect="1"/>
          </p:cNvPicPr>
          <p:nvPr/>
        </p:nvPicPr>
        <p:blipFill rotWithShape="1">
          <a:blip r:embed="rId2"/>
          <a:srcRect t="18043" r="-4" b="-4"/>
          <a:stretch/>
        </p:blipFill>
        <p:spPr>
          <a:xfrm>
            <a:off x="681228" y="2478024"/>
            <a:ext cx="4507391" cy="3694176"/>
          </a:xfrm>
          <a:prstGeom prst="rect">
            <a:avLst/>
          </a:prstGeom>
        </p:spPr>
      </p:pic>
      <p:sp>
        <p:nvSpPr>
          <p:cNvPr id="3" name="Content Placeholder 2"/>
          <p:cNvSpPr>
            <a:spLocks noGrp="1"/>
          </p:cNvSpPr>
          <p:nvPr>
            <p:ph idx="1"/>
          </p:nvPr>
        </p:nvSpPr>
        <p:spPr>
          <a:xfrm>
            <a:off x="5558589" y="2478024"/>
            <a:ext cx="2904183" cy="3694176"/>
          </a:xfrm>
        </p:spPr>
        <p:txBody>
          <a:bodyPr anchor="ctr">
            <a:normAutofit/>
          </a:bodyPr>
          <a:lstStyle/>
          <a:p>
            <a:pPr marL="0" indent="0">
              <a:buNone/>
            </a:pPr>
            <a:r>
              <a:rPr lang="en-US" sz="1600"/>
              <a:t>January 2000 </a:t>
            </a:r>
          </a:p>
          <a:p>
            <a:r>
              <a:rPr lang="en-US" sz="1600"/>
              <a:t>Coptic Orphans organization is formed in the 1990s. This organization  assists in providing Coptic orphans living necessities and access to education.</a:t>
            </a:r>
          </a:p>
        </p:txBody>
      </p:sp>
    </p:spTree>
    <p:extLst>
      <p:ext uri="{BB962C8B-B14F-4D97-AF65-F5344CB8AC3E}">
        <p14:creationId xmlns:p14="http://schemas.microsoft.com/office/powerpoint/2010/main" val="2329796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5" y="978619"/>
            <a:ext cx="2558034" cy="1106424"/>
          </a:xfrm>
        </p:spPr>
        <p:txBody>
          <a:bodyPr>
            <a:normAutofit/>
          </a:bodyPr>
          <a:lstStyle/>
          <a:p>
            <a:r>
              <a:rPr lang="en-US" sz="2400"/>
              <a:t>20 Copts killed in Kosheh</a:t>
            </a:r>
          </a:p>
        </p:txBody>
      </p:sp>
      <p:sp>
        <p:nvSpPr>
          <p:cNvPr id="3" name="Content Placeholder 2"/>
          <p:cNvSpPr>
            <a:spLocks noGrp="1"/>
          </p:cNvSpPr>
          <p:nvPr>
            <p:ph idx="1"/>
          </p:nvPr>
        </p:nvSpPr>
        <p:spPr>
          <a:xfrm>
            <a:off x="630935" y="2359152"/>
            <a:ext cx="2558034" cy="3425043"/>
          </a:xfrm>
        </p:spPr>
        <p:txBody>
          <a:bodyPr>
            <a:normAutofit/>
          </a:bodyPr>
          <a:lstStyle/>
          <a:p>
            <a:pPr marL="0" indent="0">
              <a:buNone/>
            </a:pPr>
            <a:r>
              <a:rPr lang="en-US" sz="1800" dirty="0"/>
              <a:t>Jan 1, 2000 </a:t>
            </a:r>
          </a:p>
          <a:p>
            <a:r>
              <a:rPr lang="en-US" sz="1500" dirty="0"/>
              <a:t>20 Copts are killed, two of whom are burned to death, in clash between Copts and Muslims, provoked by a Christian store owner and a Muslim shopper. The argument led to violent attacks and killings.</a:t>
            </a:r>
          </a:p>
        </p:txBody>
      </p:sp>
      <p:pic>
        <p:nvPicPr>
          <p:cNvPr id="4" name="Picture 3" descr="d073d9770640a68c917694945d06af35">
            <a:extLst>
              <a:ext uri="{FF2B5EF4-FFF2-40B4-BE49-F238E27FC236}">
                <a16:creationId xmlns:a16="http://schemas.microsoft.com/office/drawing/2014/main" id="{AABD6882-E865-E846-A82F-01067FDB90C3}"/>
              </a:ext>
            </a:extLst>
          </p:cNvPr>
          <p:cNvPicPr>
            <a:picLocks noChangeAspect="1"/>
          </p:cNvPicPr>
          <p:nvPr/>
        </p:nvPicPr>
        <p:blipFill rotWithShape="1">
          <a:blip r:embed="rId2"/>
          <a:srcRect l="23782" r="15569" b="-1"/>
          <a:stretch/>
        </p:blipFill>
        <p:spPr>
          <a:xfrm>
            <a:off x="3843337" y="634382"/>
            <a:ext cx="4992910" cy="5495162"/>
          </a:xfrm>
          <a:prstGeom prst="rect">
            <a:avLst/>
          </a:prstGeom>
        </p:spPr>
      </p:pic>
    </p:spTree>
    <p:extLst>
      <p:ext uri="{BB962C8B-B14F-4D97-AF65-F5344CB8AC3E}">
        <p14:creationId xmlns:p14="http://schemas.microsoft.com/office/powerpoint/2010/main" val="2592893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Copts create a flag to represent themselves</a:t>
            </a:r>
          </a:p>
        </p:txBody>
      </p:sp>
      <p:sp>
        <p:nvSpPr>
          <p:cNvPr id="23" name="Rectangle 22">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7079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optic Flag">
            <a:extLst>
              <a:ext uri="{FF2B5EF4-FFF2-40B4-BE49-F238E27FC236}">
                <a16:creationId xmlns:a16="http://schemas.microsoft.com/office/drawing/2014/main" id="{CAF75038-4C9D-D548-A2B1-AFE4A1056A2E}"/>
              </a:ext>
            </a:extLst>
          </p:cNvPr>
          <p:cNvPicPr>
            <a:picLocks noChangeAspect="1"/>
          </p:cNvPicPr>
          <p:nvPr/>
        </p:nvPicPr>
        <p:blipFill rotWithShape="1">
          <a:blip r:embed="rId2"/>
          <a:srcRect l="9337" r="9319" b="-2"/>
          <a:stretch/>
        </p:blipFill>
        <p:spPr>
          <a:xfrm>
            <a:off x="681228" y="2478024"/>
            <a:ext cx="4507391" cy="3694176"/>
          </a:xfrm>
          <a:prstGeom prst="rect">
            <a:avLst/>
          </a:prstGeom>
        </p:spPr>
      </p:pic>
      <p:sp>
        <p:nvSpPr>
          <p:cNvPr id="3" name="Content Placeholder 2"/>
          <p:cNvSpPr>
            <a:spLocks noGrp="1"/>
          </p:cNvSpPr>
          <p:nvPr>
            <p:ph idx="1"/>
          </p:nvPr>
        </p:nvSpPr>
        <p:spPr>
          <a:xfrm>
            <a:off x="5558589" y="2478024"/>
            <a:ext cx="2904183" cy="3694176"/>
          </a:xfrm>
        </p:spPr>
        <p:txBody>
          <a:bodyPr anchor="ctr">
            <a:normAutofit/>
          </a:bodyPr>
          <a:lstStyle/>
          <a:p>
            <a:pPr marL="0" indent="0">
              <a:buNone/>
            </a:pPr>
            <a:r>
              <a:rPr lang="en-US" sz="1600"/>
              <a:t>January 2005</a:t>
            </a:r>
          </a:p>
          <a:p>
            <a:r>
              <a:rPr lang="en-US" sz="1600"/>
              <a:t>"The Free Copts", a group of Coptic activists, created a flag to represent themselves. This flag is not officially recognized by the Coptic Orthodox Church of Alexandria.</a:t>
            </a:r>
          </a:p>
        </p:txBody>
      </p:sp>
    </p:spTree>
    <p:extLst>
      <p:ext uri="{BB962C8B-B14F-4D97-AF65-F5344CB8AC3E}">
        <p14:creationId xmlns:p14="http://schemas.microsoft.com/office/powerpoint/2010/main" val="4106856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2614</Words>
  <Application>Microsoft Macintosh PowerPoint</Application>
  <PresentationFormat>On-screen Show (4:3)</PresentationFormat>
  <Paragraphs>138</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Persecution of Coptic Christians in Egypt</vt:lpstr>
      <vt:lpstr>Country Profile</vt:lpstr>
      <vt:lpstr>Demographic Information</vt:lpstr>
      <vt:lpstr>Political Inequity</vt:lpstr>
      <vt:lpstr>Ten Stages of Genocide</vt:lpstr>
      <vt:lpstr>Sadat places Pope Shenouda III on house arrest</vt:lpstr>
      <vt:lpstr>Coptic Orphans organization formed</vt:lpstr>
      <vt:lpstr>20 Copts killed in Kosheh</vt:lpstr>
      <vt:lpstr>Copts create a flag to represent themselves</vt:lpstr>
      <vt:lpstr>Drive-by Shooting</vt:lpstr>
      <vt:lpstr>Police Shooting in Response to Protest</vt:lpstr>
      <vt:lpstr>Copts Kidnapped and Held for Ransom</vt:lpstr>
      <vt:lpstr>Alexandria Church Bombing</vt:lpstr>
      <vt:lpstr>Clash in Helwan</vt:lpstr>
      <vt:lpstr>Clash in Imbaba</vt:lpstr>
      <vt:lpstr>Maspero Massacre</vt:lpstr>
      <vt:lpstr>New Constitution Goes into Effect</vt:lpstr>
      <vt:lpstr>Sisi Attends Copt Christmas Eve Mass</vt:lpstr>
      <vt:lpstr>4 Coptic Teenagers convicted for blasphemy</vt:lpstr>
      <vt:lpstr>Beating and Humiliation of 70-Year Old Coptic Woman</vt:lpstr>
      <vt:lpstr>PowerPoint Presentation</vt:lpstr>
      <vt:lpstr>Mob Kills Young Christian Man and Wounds 3 Others</vt:lpstr>
      <vt:lpstr>PowerPoint Presentation</vt:lpstr>
      <vt:lpstr>Law Discriminating Against Churches Passes</vt:lpstr>
      <vt:lpstr>PowerPoint Presentation</vt:lpstr>
      <vt:lpstr>25 Coptic Christians Killed in Church Suicide Bombing</vt:lpstr>
      <vt:lpstr>PowerPoint Presentation</vt:lpstr>
      <vt:lpstr>7 Coptic Christians Killed in North Sinai</vt:lpstr>
      <vt:lpstr>PowerPoint Presentation</vt:lpstr>
      <vt:lpstr>Islamic State Affiliate Claims Responsibility for December Bombing</vt:lpstr>
      <vt:lpstr>PowerPoint Presentation</vt:lpstr>
      <vt:lpstr>Palm Sunday Attack on Coptic Churches in Alexandria and Tanta</vt:lpstr>
      <vt:lpstr>PowerPoint Presentation</vt:lpstr>
      <vt:lpstr>Egypt Declares State of Emergency after Church Attacks</vt:lpstr>
      <vt:lpstr>PowerPoint Presentation</vt:lpstr>
      <vt:lpstr>28 Killed in Gun Attack on Bus</vt:lpstr>
      <vt:lpstr>PowerPoint Presentation</vt:lpstr>
      <vt:lpstr>Attack on St. Menas Church Near Cairo</vt:lpstr>
      <vt:lpstr>PowerPoint Presentation</vt:lpstr>
      <vt:lpstr>Police step up security measures</vt:lpstr>
      <vt:lpstr>PowerPoint Presentation</vt:lpstr>
      <vt:lpstr>Sentencing  of 17 attackers on Coptic Christians to death</vt:lpstr>
      <vt:lpstr>PowerPoint Presentation</vt:lpstr>
      <vt:lpstr>Gunmen ambush bus carrying Coptic Christians </vt:lpstr>
      <vt:lpstr>PowerPoint Presentation</vt:lpstr>
      <vt:lpstr>Coptic Christian Activist Arrested on Terrorism Charges</vt:lpstr>
      <vt:lpstr>PowerPoint Presentation</vt:lpstr>
      <vt:lpstr>Conclusion</vt:lpstr>
      <vt:lpstr>PowerPoint Presentation</vt:lpstr>
      <vt:lpstr>Egyptian Security Foil Attack on Copts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Persecution of Coptic Christians in Egypt</dc:title>
  <dc:creator>Sarah Kane</dc:creator>
  <cp:lastModifiedBy>Sarah Kane</cp:lastModifiedBy>
  <cp:revision>2</cp:revision>
  <dcterms:created xsi:type="dcterms:W3CDTF">2020-06-16T17:49:21Z</dcterms:created>
  <dcterms:modified xsi:type="dcterms:W3CDTF">2020-06-16T17:51:47Z</dcterms:modified>
</cp:coreProperties>
</file>