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60" r:id="rId3"/>
  </p:sldMasterIdLst>
  <p:sldIdLst>
    <p:sldId id="338" r:id="rId4"/>
    <p:sldId id="274" r:id="rId5"/>
    <p:sldId id="256" r:id="rId6"/>
    <p:sldId id="259" r:id="rId7"/>
    <p:sldId id="268" r:id="rId8"/>
    <p:sldId id="297" r:id="rId9"/>
    <p:sldId id="261" r:id="rId10"/>
    <p:sldId id="263" r:id="rId11"/>
    <p:sldId id="266" r:id="rId12"/>
    <p:sldId id="272" r:id="rId13"/>
    <p:sldId id="280" r:id="rId14"/>
    <p:sldId id="291" r:id="rId15"/>
    <p:sldId id="276" r:id="rId16"/>
    <p:sldId id="284" r:id="rId17"/>
    <p:sldId id="306" r:id="rId18"/>
    <p:sldId id="278" r:id="rId19"/>
    <p:sldId id="304" r:id="rId20"/>
    <p:sldId id="308" r:id="rId21"/>
    <p:sldId id="311" r:id="rId22"/>
    <p:sldId id="314" r:id="rId23"/>
    <p:sldId id="282" r:id="rId24"/>
    <p:sldId id="289" r:id="rId25"/>
    <p:sldId id="323" r:id="rId26"/>
    <p:sldId id="270" r:id="rId27"/>
    <p:sldId id="321" r:id="rId28"/>
    <p:sldId id="319" r:id="rId29"/>
    <p:sldId id="317" r:id="rId30"/>
    <p:sldId id="286" r:id="rId31"/>
    <p:sldId id="293" r:id="rId32"/>
    <p:sldId id="337" r:id="rId33"/>
    <p:sldId id="327" r:id="rId34"/>
    <p:sldId id="302" r:id="rId35"/>
    <p:sldId id="325" r:id="rId36"/>
    <p:sldId id="333" r:id="rId37"/>
    <p:sldId id="295" r:id="rId38"/>
    <p:sldId id="300" r:id="rId39"/>
    <p:sldId id="335" r:id="rId40"/>
    <p:sldId id="329" r:id="rId41"/>
    <p:sldId id="331" r:id="rId42"/>
    <p:sldId id="33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zheng" initials="lz" lastIdx="5" clrIdx="0">
    <p:extLst>
      <p:ext uri="{19B8F6BF-5375-455C-9EA6-DF929625EA0E}">
        <p15:presenceInfo xmlns:p15="http://schemas.microsoft.com/office/powerpoint/2012/main" userId="ecd74b0ef36a86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9"/>
  </p:normalViewPr>
  <p:slideViewPr>
    <p:cSldViewPr snapToGrid="0" snapToObjects="1">
      <p:cViewPr varScale="1">
        <p:scale>
          <a:sx n="104" d="100"/>
          <a:sy n="104" d="100"/>
        </p:scale>
        <p:origin x="188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187E-5282-45C0-BFEE-7CD35A2E763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4AE45C-237B-40B5-A40E-976BB0325A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B89E87-4BDB-4CB3-A404-B526C3FB08FC}"/>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5" name="Footer Placeholder 4">
            <a:extLst>
              <a:ext uri="{FF2B5EF4-FFF2-40B4-BE49-F238E27FC236}">
                <a16:creationId xmlns:a16="http://schemas.microsoft.com/office/drawing/2014/main" id="{9BBF32AC-7E01-4300-A228-A0016EC0D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17F0B-90C5-4FB2-B611-AD6E55FD4CED}"/>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3166792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B161-9961-4639-93C2-83D31A743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020BF-CBEA-448D-9734-337F0C4893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025BA-A865-4CBF-8A82-206B68030E42}"/>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5" name="Footer Placeholder 4">
            <a:extLst>
              <a:ext uri="{FF2B5EF4-FFF2-40B4-BE49-F238E27FC236}">
                <a16:creationId xmlns:a16="http://schemas.microsoft.com/office/drawing/2014/main" id="{A9B49939-26A0-4D75-8C10-A61790ED9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F1AA4-41FE-46ED-BB89-5829FF508F59}"/>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6668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223D-D2A5-4DCB-88FC-A160086C9A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6BBE44-3528-4F7A-AC31-32E877C3ABC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1FAD0-BB9F-4FAC-BA0A-2EFCBB01C14B}"/>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5" name="Footer Placeholder 4">
            <a:extLst>
              <a:ext uri="{FF2B5EF4-FFF2-40B4-BE49-F238E27FC236}">
                <a16:creationId xmlns:a16="http://schemas.microsoft.com/office/drawing/2014/main" id="{74455751-DF7D-48E2-A981-3AD09D335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B7D1C-7EEE-438F-A37E-E1F6D33BA763}"/>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37781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3569-07E3-4EC5-AB06-055DBF6BA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92776C-847F-4615-B8DD-6ECC1194404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BA5CA-4724-462B-9494-96A8FC01CBE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360D35-8CB3-4ABD-B3C8-1093223A29DC}"/>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6" name="Footer Placeholder 5">
            <a:extLst>
              <a:ext uri="{FF2B5EF4-FFF2-40B4-BE49-F238E27FC236}">
                <a16:creationId xmlns:a16="http://schemas.microsoft.com/office/drawing/2014/main" id="{AF185C0F-42F0-4A7E-9D9F-6E044E280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3FA94-091D-4142-90B5-D2D9E7096445}"/>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38507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0753-8398-4AD6-AEBF-3CE46D2930E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CF56D-683F-480E-9B9F-EBCE93D4E26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2DA72-901F-4541-A5B3-B8F9D878F85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A504B1-F89A-4BD6-8B4F-0AD2772D8FC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E46A3-6F00-4D5A-AB3F-93313BFD6D2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D9D6FE-EA80-4D9D-814A-CC81951806C1}"/>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8" name="Footer Placeholder 7">
            <a:extLst>
              <a:ext uri="{FF2B5EF4-FFF2-40B4-BE49-F238E27FC236}">
                <a16:creationId xmlns:a16="http://schemas.microsoft.com/office/drawing/2014/main" id="{364B2B12-090D-44CC-AC6D-EF1544C018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7B538C-0958-414E-BA29-5F5FFA30DE80}"/>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143693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7D7B-FB22-423A-A08C-246FC1D54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2C5AA-0636-4778-A45E-3B82D15DA69A}"/>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4" name="Footer Placeholder 3">
            <a:extLst>
              <a:ext uri="{FF2B5EF4-FFF2-40B4-BE49-F238E27FC236}">
                <a16:creationId xmlns:a16="http://schemas.microsoft.com/office/drawing/2014/main" id="{21744523-351B-4EF6-BB45-DFFDD7429D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178291-AA30-4BAD-B67F-DC569786DF60}"/>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2433264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3D109-101A-4595-A61D-8D7897CC1B5C}"/>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3" name="Footer Placeholder 2">
            <a:extLst>
              <a:ext uri="{FF2B5EF4-FFF2-40B4-BE49-F238E27FC236}">
                <a16:creationId xmlns:a16="http://schemas.microsoft.com/office/drawing/2014/main" id="{16EB6583-DF9E-4E09-83B7-19FABE788A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6969E0-78BE-44CE-8BB9-6791BB40B309}"/>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283536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20F60-5381-4F4F-9375-8CF49E6695D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16379-9475-4C9C-A48A-2F1F2E1109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534834-EC6E-4C3E-B99D-57164C4A8CA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AAFA2-52C9-4407-9540-961A58BEDDB2}"/>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6" name="Footer Placeholder 5">
            <a:extLst>
              <a:ext uri="{FF2B5EF4-FFF2-40B4-BE49-F238E27FC236}">
                <a16:creationId xmlns:a16="http://schemas.microsoft.com/office/drawing/2014/main" id="{E7A86D0E-97F5-4256-9C05-ED6774BB7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DB7E6-B934-44DA-A6F5-5F23B2050B28}"/>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48504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A323-6522-404C-867B-159EDB8B5C8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8CE242-CB92-4372-86F1-5ED0D842A50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F4E324-20D6-47C9-BBD0-530D9296A9B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D850D-5011-4084-A20C-246456815DD2}"/>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6" name="Footer Placeholder 5">
            <a:extLst>
              <a:ext uri="{FF2B5EF4-FFF2-40B4-BE49-F238E27FC236}">
                <a16:creationId xmlns:a16="http://schemas.microsoft.com/office/drawing/2014/main" id="{68FBA836-1A32-430C-8C80-066AD1691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50E5E-F473-4D87-A7CF-4950F0FDA192}"/>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3478324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5FF9-99F6-4820-B60C-F99F52BB71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569DA-927E-47F0-9813-C4CAC92C29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DC6FD-5B39-475D-BE67-192CBDECA51D}"/>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5" name="Footer Placeholder 4">
            <a:extLst>
              <a:ext uri="{FF2B5EF4-FFF2-40B4-BE49-F238E27FC236}">
                <a16:creationId xmlns:a16="http://schemas.microsoft.com/office/drawing/2014/main" id="{9A33E047-E02C-4DEE-8088-DCB471DDB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37251-CDED-453D-9464-4A7BA09FDECF}"/>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1223328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53478-F06E-49A8-94B4-F9395D843AA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1F911-84C4-4B2B-BC7E-7C8B2F46A46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BF58F-115C-43F9-81F4-07265B9C6CC9}"/>
              </a:ext>
            </a:extLst>
          </p:cNvPr>
          <p:cNvSpPr>
            <a:spLocks noGrp="1"/>
          </p:cNvSpPr>
          <p:nvPr>
            <p:ph type="dt" sz="half" idx="10"/>
          </p:nvPr>
        </p:nvSpPr>
        <p:spPr/>
        <p:txBody>
          <a:bodyPr/>
          <a:lstStyle/>
          <a:p>
            <a:fld id="{A68E63C6-4854-44D1-88DA-61E0764CC8A8}" type="datetimeFigureOut">
              <a:rPr lang="en-US" smtClean="0"/>
              <a:t>1/27/21</a:t>
            </a:fld>
            <a:endParaRPr lang="en-US"/>
          </a:p>
        </p:txBody>
      </p:sp>
      <p:sp>
        <p:nvSpPr>
          <p:cNvPr id="5" name="Footer Placeholder 4">
            <a:extLst>
              <a:ext uri="{FF2B5EF4-FFF2-40B4-BE49-F238E27FC236}">
                <a16:creationId xmlns:a16="http://schemas.microsoft.com/office/drawing/2014/main" id="{835C5E31-C10B-467F-84FA-8E0775060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69E24-7D35-4CD7-87DC-14555D8F8CDE}"/>
              </a:ext>
            </a:extLst>
          </p:cNvPr>
          <p:cNvSpPr>
            <a:spLocks noGrp="1"/>
          </p:cNvSpPr>
          <p:nvPr>
            <p:ph type="sldNum" sz="quarter" idx="12"/>
          </p:nvPr>
        </p:nvSpPr>
        <p:spPr/>
        <p:txBody>
          <a:bodyPr/>
          <a:lstStyle/>
          <a:p>
            <a:fld id="{7B4710B1-6590-4A88-8F66-0F634E868936}" type="slidenum">
              <a:rPr lang="en-US" smtClean="0"/>
              <a:t>‹#›</a:t>
            </a:fld>
            <a:endParaRPr lang="en-US"/>
          </a:p>
        </p:txBody>
      </p:sp>
    </p:spTree>
    <p:extLst>
      <p:ext uri="{BB962C8B-B14F-4D97-AF65-F5344CB8AC3E}">
        <p14:creationId xmlns:p14="http://schemas.microsoft.com/office/powerpoint/2010/main" val="3629661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AB51-DFE3-4859-8D7A-B1BCB8BA3F4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75A0B5-4882-4588-A00E-523AFB15D4A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7C0214-D67B-4A63-B176-00645977A049}"/>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5" name="Footer Placeholder 4">
            <a:extLst>
              <a:ext uri="{FF2B5EF4-FFF2-40B4-BE49-F238E27FC236}">
                <a16:creationId xmlns:a16="http://schemas.microsoft.com/office/drawing/2014/main" id="{A25097DD-B9F1-4E5E-B8B1-72D99AFDF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22AD9-BF28-4357-98B2-D5C4941B402B}"/>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1635683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DC4A-67CF-492C-A1BC-673342A18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305A0B-1ACE-4D6A-9082-B17889894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E2E00-2369-4F44-B5C7-387CBF351B14}"/>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5" name="Footer Placeholder 4">
            <a:extLst>
              <a:ext uri="{FF2B5EF4-FFF2-40B4-BE49-F238E27FC236}">
                <a16:creationId xmlns:a16="http://schemas.microsoft.com/office/drawing/2014/main" id="{987BACB3-86A6-4771-A8F9-03C2B2E75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4E7C0-4CCB-4DDE-9378-00EF3A10E88E}"/>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4162459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D3CC-4734-462C-BEA1-E1B92F893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53A60F-77EF-4F8E-9CDE-2CC775B3DE0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316F9-970E-4669-9090-EBE0EA04AFB1}"/>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5" name="Footer Placeholder 4">
            <a:extLst>
              <a:ext uri="{FF2B5EF4-FFF2-40B4-BE49-F238E27FC236}">
                <a16:creationId xmlns:a16="http://schemas.microsoft.com/office/drawing/2014/main" id="{28C3F30F-55FA-4263-A3D8-B536988C3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5D907-9235-4348-A636-9C941AC2F2AE}"/>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884702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3763-C149-46C0-B002-0A79A604D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1C1F7-DF2B-4B55-BE12-2CF3696342D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1EBF72-0CC2-42E2-9E58-D6818E387C3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12BF28-F1C9-4249-BBBF-2757FB0BF921}"/>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6" name="Footer Placeholder 5">
            <a:extLst>
              <a:ext uri="{FF2B5EF4-FFF2-40B4-BE49-F238E27FC236}">
                <a16:creationId xmlns:a16="http://schemas.microsoft.com/office/drawing/2014/main" id="{CC0D6D92-3210-4BD9-9565-261FAA4A5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1950-0D72-41E5-9CDA-7E61A36446FA}"/>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3475335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4A32-508E-4BD4-A2B9-F2869A58FB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DF71B-B170-4F02-80E0-18F7BCD49E9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B8CEF4-82A5-46B2-8235-F5DA07D4868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8F71A-F29C-4C62-9635-8059E979ADF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B833A0-5EED-434C-AE01-BB7A65C07CC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F4A5E-77F9-4D63-86AC-18C2E2E4BB59}"/>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8" name="Footer Placeholder 7">
            <a:extLst>
              <a:ext uri="{FF2B5EF4-FFF2-40B4-BE49-F238E27FC236}">
                <a16:creationId xmlns:a16="http://schemas.microsoft.com/office/drawing/2014/main" id="{31C31E1E-F8ED-4A79-AC2F-B955567050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7646BA-37B6-4909-AEAB-5C55F4A12CF8}"/>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689610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129D-752E-4180-A6ED-CA43CE0CD8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37ED3-E548-45EF-86E4-BE775BE59C20}"/>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4" name="Footer Placeholder 3">
            <a:extLst>
              <a:ext uri="{FF2B5EF4-FFF2-40B4-BE49-F238E27FC236}">
                <a16:creationId xmlns:a16="http://schemas.microsoft.com/office/drawing/2014/main" id="{500A5223-B93D-43C0-AC35-6BF8974BF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13DE9-6C28-4F70-B4C1-CEB8B5F2E3C8}"/>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6340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06E51-F7D0-4294-9845-D81FA2149F0D}"/>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3" name="Footer Placeholder 2">
            <a:extLst>
              <a:ext uri="{FF2B5EF4-FFF2-40B4-BE49-F238E27FC236}">
                <a16:creationId xmlns:a16="http://schemas.microsoft.com/office/drawing/2014/main" id="{C363F93F-B118-4DA5-AB7F-CE0B8F918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A75800-6E98-4758-88F8-409BF3A0A760}"/>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15700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13F3-94FC-464D-9689-53F1F013193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170CC-1309-4F7A-A9E4-8530557AF45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CD3644-B6C7-4326-AE77-5689AA765BF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E6DAD-D387-4E7C-B399-0C75DDDA8A1D}"/>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6" name="Footer Placeholder 5">
            <a:extLst>
              <a:ext uri="{FF2B5EF4-FFF2-40B4-BE49-F238E27FC236}">
                <a16:creationId xmlns:a16="http://schemas.microsoft.com/office/drawing/2014/main" id="{FCB24BD5-E638-4651-AFD2-75F77F24F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162FC-32B0-472A-B00D-CA53CD3EF6BA}"/>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2556948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C6C0-6C7A-4F48-87CC-F7F39877B00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D4072-318D-4E6E-B864-418F4B82F99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ECD1F-44B8-4B05-8109-B92433FB4AF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C7721-E7FB-433A-A0FC-F7016E81F05B}"/>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6" name="Footer Placeholder 5">
            <a:extLst>
              <a:ext uri="{FF2B5EF4-FFF2-40B4-BE49-F238E27FC236}">
                <a16:creationId xmlns:a16="http://schemas.microsoft.com/office/drawing/2014/main" id="{D7D03B46-1BA9-4B62-B062-8B379212A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A72E8-7553-42A4-B0FC-E7A6009E9CAF}"/>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262888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1D96-6E93-4D4C-BEDE-BADB00426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DF396-333A-4723-BAF8-A3486E3960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3DB70-2E12-4305-BB83-7046E016398F}"/>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5" name="Footer Placeholder 4">
            <a:extLst>
              <a:ext uri="{FF2B5EF4-FFF2-40B4-BE49-F238E27FC236}">
                <a16:creationId xmlns:a16="http://schemas.microsoft.com/office/drawing/2014/main" id="{4D945653-3609-4558-A356-122C48719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DA728-0D20-4C5A-99FE-63ED1021E3F5}"/>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203596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9E3E35-BF33-4BCD-A5F6-F0B14EA4808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E4BBA5-0162-4EBA-98E1-01780D00EE6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59C47-E3A1-48C2-B1B5-14838045AE78}"/>
              </a:ext>
            </a:extLst>
          </p:cNvPr>
          <p:cNvSpPr>
            <a:spLocks noGrp="1"/>
          </p:cNvSpPr>
          <p:nvPr>
            <p:ph type="dt" sz="half" idx="10"/>
          </p:nvPr>
        </p:nvSpPr>
        <p:spPr/>
        <p:txBody>
          <a:bodyPr/>
          <a:lstStyle/>
          <a:p>
            <a:fld id="{83788B50-277E-474B-9037-52D0B714CFB0}" type="datetimeFigureOut">
              <a:rPr lang="en-US" smtClean="0"/>
              <a:t>1/27/21</a:t>
            </a:fld>
            <a:endParaRPr lang="en-US"/>
          </a:p>
        </p:txBody>
      </p:sp>
      <p:sp>
        <p:nvSpPr>
          <p:cNvPr id="5" name="Footer Placeholder 4">
            <a:extLst>
              <a:ext uri="{FF2B5EF4-FFF2-40B4-BE49-F238E27FC236}">
                <a16:creationId xmlns:a16="http://schemas.microsoft.com/office/drawing/2014/main" id="{CA5F1F4F-A6DB-46B5-BCF0-51EB9D316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81E53-65BB-4EE0-8DCC-E1404FE690E0}"/>
              </a:ext>
            </a:extLst>
          </p:cNvPr>
          <p:cNvSpPr>
            <a:spLocks noGrp="1"/>
          </p:cNvSpPr>
          <p:nvPr>
            <p:ph type="sldNum" sz="quarter" idx="12"/>
          </p:nvPr>
        </p:nvSpPr>
        <p:spPr/>
        <p:txBody>
          <a:bodyPr/>
          <a:lstStyle/>
          <a:p>
            <a:fld id="{3C570E64-A3F8-4FE0-809B-25165A575737}" type="slidenum">
              <a:rPr lang="en-US" smtClean="0"/>
              <a:t>‹#›</a:t>
            </a:fld>
            <a:endParaRPr lang="en-US"/>
          </a:p>
        </p:txBody>
      </p:sp>
    </p:spTree>
    <p:extLst>
      <p:ext uri="{BB962C8B-B14F-4D97-AF65-F5344CB8AC3E}">
        <p14:creationId xmlns:p14="http://schemas.microsoft.com/office/powerpoint/2010/main" val="299610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A600E-BDF6-495A-93F9-BA04E37461C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2DABF4-FA03-4AEF-B73B-86A3F9CF07F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593F4-D264-4423-8C3B-1EF8A80004C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E63C6-4854-44D1-88DA-61E0764CC8A8}" type="datetimeFigureOut">
              <a:rPr lang="en-US" smtClean="0"/>
              <a:t>1/27/21</a:t>
            </a:fld>
            <a:endParaRPr lang="en-US"/>
          </a:p>
        </p:txBody>
      </p:sp>
      <p:sp>
        <p:nvSpPr>
          <p:cNvPr id="5" name="Footer Placeholder 4">
            <a:extLst>
              <a:ext uri="{FF2B5EF4-FFF2-40B4-BE49-F238E27FC236}">
                <a16:creationId xmlns:a16="http://schemas.microsoft.com/office/drawing/2014/main" id="{C42581BA-6809-4441-B8CF-075A493A5DF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7D52CB-949F-4AEC-8CA0-EC53BE20886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710B1-6590-4A88-8F66-0F634E868936}" type="slidenum">
              <a:rPr lang="en-US" smtClean="0"/>
              <a:t>‹#›</a:t>
            </a:fld>
            <a:endParaRPr lang="en-US"/>
          </a:p>
        </p:txBody>
      </p:sp>
    </p:spTree>
    <p:extLst>
      <p:ext uri="{BB962C8B-B14F-4D97-AF65-F5344CB8AC3E}">
        <p14:creationId xmlns:p14="http://schemas.microsoft.com/office/powerpoint/2010/main" val="21645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F4348-BF33-404E-9188-C990218ED10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BB79FD-D864-4C08-A193-9643B0D6702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CF323-4634-41D7-B61B-9C6998857AD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788B50-277E-474B-9037-52D0B714CFB0}" type="datetimeFigureOut">
              <a:rPr lang="en-US" smtClean="0"/>
              <a:t>1/27/21</a:t>
            </a:fld>
            <a:endParaRPr lang="en-US"/>
          </a:p>
        </p:txBody>
      </p:sp>
      <p:sp>
        <p:nvSpPr>
          <p:cNvPr id="5" name="Footer Placeholder 4">
            <a:extLst>
              <a:ext uri="{FF2B5EF4-FFF2-40B4-BE49-F238E27FC236}">
                <a16:creationId xmlns:a16="http://schemas.microsoft.com/office/drawing/2014/main" id="{DD26451F-0DB8-4291-A42D-2CFC82D1293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8443A2-D982-42B8-B70E-4EB585539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70E64-A3F8-4FE0-809B-25165A575737}" type="slidenum">
              <a:rPr lang="en-US" smtClean="0"/>
              <a:t>‹#›</a:t>
            </a:fld>
            <a:endParaRPr lang="en-US"/>
          </a:p>
        </p:txBody>
      </p:sp>
    </p:spTree>
    <p:extLst>
      <p:ext uri="{BB962C8B-B14F-4D97-AF65-F5344CB8AC3E}">
        <p14:creationId xmlns:p14="http://schemas.microsoft.com/office/powerpoint/2010/main" val="1955056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46600-4B30-4EA1-B34E-FB9D806531F1}"/>
              </a:ext>
            </a:extLst>
          </p:cNvPr>
          <p:cNvSpPr>
            <a:spLocks noGrp="1"/>
          </p:cNvSpPr>
          <p:nvPr>
            <p:ph type="ctrTitle"/>
          </p:nvPr>
        </p:nvSpPr>
        <p:spPr>
          <a:xfrm>
            <a:off x="1143000" y="2499027"/>
            <a:ext cx="6858000" cy="1564716"/>
          </a:xfrm>
        </p:spPr>
        <p:txBody>
          <a:bodyPr>
            <a:normAutofit/>
          </a:bodyPr>
          <a:lstStyle/>
          <a:p>
            <a:r>
              <a:rPr lang="en-US" sz="6000" dirty="0"/>
              <a:t>Srebrenica Genocide </a:t>
            </a:r>
          </a:p>
        </p:txBody>
      </p:sp>
      <p:sp>
        <p:nvSpPr>
          <p:cNvPr id="5" name="Subtitle 4">
            <a:extLst>
              <a:ext uri="{FF2B5EF4-FFF2-40B4-BE49-F238E27FC236}">
                <a16:creationId xmlns:a16="http://schemas.microsoft.com/office/drawing/2014/main" id="{5AF1A148-9273-4EA1-8B4B-5E006F461133}"/>
              </a:ext>
            </a:extLst>
          </p:cNvPr>
          <p:cNvSpPr>
            <a:spLocks noGrp="1"/>
          </p:cNvSpPr>
          <p:nvPr>
            <p:ph type="subTitle" idx="1"/>
          </p:nvPr>
        </p:nvSpPr>
        <p:spPr>
          <a:xfrm>
            <a:off x="1143000" y="3947050"/>
            <a:ext cx="6858000" cy="572583"/>
          </a:xfrm>
        </p:spPr>
        <p:txBody>
          <a:bodyPr>
            <a:noAutofit/>
          </a:bodyPr>
          <a:lstStyle/>
          <a:p>
            <a:r>
              <a:rPr lang="en-US" dirty="0"/>
              <a:t>Genocide Watch</a:t>
            </a:r>
          </a:p>
        </p:txBody>
      </p:sp>
      <p:sp>
        <p:nvSpPr>
          <p:cNvPr id="10"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40464"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79" y="0"/>
            <a:ext cx="532062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2290" y="4682920"/>
            <a:ext cx="3392097"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6"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4682920"/>
            <a:ext cx="4443893"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5335901"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6061ab7ece2bc688a7ca5bd28aad4c91">
            <a:extLst>
              <a:ext uri="{FF2B5EF4-FFF2-40B4-BE49-F238E27FC236}">
                <a16:creationId xmlns:a16="http://schemas.microsoft.com/office/drawing/2014/main" id="{CF994470-B0F7-49A5-ABF9-FBCF74081F07}"/>
              </a:ext>
            </a:extLst>
          </p:cNvPr>
          <p:cNvPicPr>
            <a:picLocks noChangeAspect="1"/>
          </p:cNvPicPr>
          <p:nvPr/>
        </p:nvPicPr>
        <p:blipFill>
          <a:blip r:embed="rId2"/>
          <a:stretch>
            <a:fillRect/>
          </a:stretch>
        </p:blipFill>
        <p:spPr>
          <a:xfrm>
            <a:off x="7027425" y="119351"/>
            <a:ext cx="1953924" cy="1341068"/>
          </a:xfrm>
          <a:prstGeom prst="rect">
            <a:avLst/>
          </a:prstGeom>
        </p:spPr>
      </p:pic>
    </p:spTree>
    <p:extLst>
      <p:ext uri="{BB962C8B-B14F-4D97-AF65-F5344CB8AC3E}">
        <p14:creationId xmlns:p14="http://schemas.microsoft.com/office/powerpoint/2010/main" val="234701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209183"/>
            <a:ext cx="3968748" cy="1628775"/>
          </a:xfrm>
        </p:spPr>
        <p:txBody>
          <a:bodyPr anchor="b">
            <a:normAutofit/>
          </a:bodyPr>
          <a:lstStyle/>
          <a:p>
            <a:r>
              <a:rPr lang="en-US" sz="3100" dirty="0"/>
              <a:t>Independence of Bosnia-Herzegovina</a:t>
            </a:r>
          </a:p>
        </p:txBody>
      </p:sp>
      <p:pic>
        <p:nvPicPr>
          <p:cNvPr id="6" name="Picture 5" descr="A person standing in front of a building&#10;&#10;Description automatically generated">
            <a:extLst>
              <a:ext uri="{FF2B5EF4-FFF2-40B4-BE49-F238E27FC236}">
                <a16:creationId xmlns:a16="http://schemas.microsoft.com/office/drawing/2014/main" id="{D2EB1BF6-BF0D-4BFB-86AD-169B16192B1D}"/>
              </a:ext>
            </a:extLst>
          </p:cNvPr>
          <p:cNvPicPr>
            <a:picLocks noChangeAspect="1"/>
          </p:cNvPicPr>
          <p:nvPr/>
        </p:nvPicPr>
        <p:blipFill rotWithShape="1">
          <a:blip r:embed="rId2"/>
          <a:srcRect l="29425" r="24731" b="-2"/>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305122"/>
            <a:ext cx="3968747" cy="3752849"/>
          </a:xfrm>
        </p:spPr>
        <p:txBody>
          <a:bodyPr>
            <a:normAutofit/>
          </a:bodyPr>
          <a:lstStyle/>
          <a:p>
            <a:pPr marL="0" indent="0">
              <a:buNone/>
            </a:pPr>
            <a:r>
              <a:rPr lang="en-US" sz="1800" i="1" dirty="0"/>
              <a:t>March 3, 1992 to April 6, 1992 </a:t>
            </a:r>
          </a:p>
          <a:p>
            <a:pPr marL="0" indent="0">
              <a:buNone/>
            </a:pPr>
            <a:r>
              <a:rPr lang="en-US" sz="1800" dirty="0"/>
              <a:t>On March 3, 1992, Alia Izetbegovic, the president of the Republic of Bosnia-Herzegovina, declared independence. </a:t>
            </a:r>
            <a:br>
              <a:rPr lang="en-US" sz="1800" dirty="0"/>
            </a:br>
            <a:br>
              <a:rPr lang="en-US" sz="1800" dirty="0"/>
            </a:br>
            <a:r>
              <a:rPr lang="en-US" sz="1800" dirty="0"/>
              <a:t>Bosnia-Herzegovina's independence was recognized by the international community on April 6, 1992. </a:t>
            </a:r>
            <a:br>
              <a:rPr lang="en-US" sz="1800" dirty="0"/>
            </a:br>
            <a:br>
              <a:rPr lang="en-US" sz="1800" dirty="0"/>
            </a:br>
            <a:r>
              <a:rPr lang="en-US" sz="1800" dirty="0"/>
              <a:t>Shortly after independence was recognized by the international community, Bosnian Serb forces began shelling Sarajevo.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37C59-C8D5-4A6F-84E9-13DA6E942609}"/>
              </a:ext>
            </a:extLst>
          </p:cNvPr>
          <p:cNvPicPr>
            <a:picLocks noChangeAspect="1"/>
          </p:cNvPicPr>
          <p:nvPr/>
        </p:nvPicPr>
        <p:blipFill rotWithShape="1">
          <a:blip r:embed="rId2"/>
          <a:srcRect l="31834" t="9091"/>
          <a:stretch/>
        </p:blipFill>
        <p:spPr>
          <a:xfrm>
            <a:off x="20" y="10"/>
            <a:ext cx="9143980" cy="6857990"/>
          </a:xfrm>
          <a:prstGeom prst="rect">
            <a:avLst/>
          </a:prstGeom>
        </p:spPr>
      </p:pic>
      <p:sp>
        <p:nvSpPr>
          <p:cNvPr id="61" name="Rectangle 6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89067" y="265478"/>
            <a:ext cx="2951347" cy="1344975"/>
          </a:xfrm>
        </p:spPr>
        <p:txBody>
          <a:bodyPr>
            <a:normAutofit/>
          </a:bodyPr>
          <a:lstStyle/>
          <a:p>
            <a:r>
              <a:rPr lang="en-US" sz="3100" dirty="0"/>
              <a:t>Siege of Sarajevo</a:t>
            </a:r>
          </a:p>
        </p:txBody>
      </p:sp>
      <p:sp>
        <p:nvSpPr>
          <p:cNvPr id="3" name="Content Placeholder 2"/>
          <p:cNvSpPr>
            <a:spLocks noGrp="1"/>
          </p:cNvSpPr>
          <p:nvPr>
            <p:ph idx="1"/>
          </p:nvPr>
        </p:nvSpPr>
        <p:spPr>
          <a:xfrm>
            <a:off x="5746909" y="1401518"/>
            <a:ext cx="2993505" cy="3773010"/>
          </a:xfrm>
        </p:spPr>
        <p:txBody>
          <a:bodyPr>
            <a:noAutofit/>
          </a:bodyPr>
          <a:lstStyle/>
          <a:p>
            <a:pPr marL="0" indent="0">
              <a:lnSpc>
                <a:spcPct val="90000"/>
              </a:lnSpc>
              <a:buNone/>
            </a:pPr>
            <a:r>
              <a:rPr lang="en-US" sz="1400" i="1" dirty="0"/>
              <a:t>Apr 5, 1992 to Feb 29, 1996 </a:t>
            </a:r>
          </a:p>
          <a:p>
            <a:pPr marL="0" indent="0">
              <a:lnSpc>
                <a:spcPct val="90000"/>
              </a:lnSpc>
              <a:buNone/>
            </a:pPr>
            <a:r>
              <a:rPr lang="en-US" sz="1400" dirty="0"/>
              <a:t>On April 5, 1992, Bosnian Serb forces laid siege to Sarajevo, the capital of Bosnia-Herzegovina. </a:t>
            </a:r>
            <a:br>
              <a:rPr lang="en-US" sz="1400" dirty="0"/>
            </a:br>
            <a:br>
              <a:rPr lang="en-US" sz="1400" dirty="0"/>
            </a:br>
            <a:r>
              <a:rPr lang="en-US" sz="1400" dirty="0"/>
              <a:t>The Siege of Sarajevo lasted 44 months, the longest siege of a capital in modern warfare. </a:t>
            </a:r>
            <a:br>
              <a:rPr lang="en-US" sz="1400" dirty="0"/>
            </a:br>
            <a:br>
              <a:rPr lang="en-US" sz="1400" dirty="0"/>
            </a:br>
            <a:r>
              <a:rPr lang="en-US" sz="1400" dirty="0"/>
              <a:t>13,000 Bosnian Serb forces surrounded Sarajevo, hiding in the hills and mountains. From these positions, snipers constantly attacked residents.</a:t>
            </a:r>
            <a:br>
              <a:rPr lang="en-US" sz="1400" dirty="0"/>
            </a:br>
            <a:br>
              <a:rPr lang="en-US" sz="1400" dirty="0"/>
            </a:br>
            <a:r>
              <a:rPr lang="en-US" sz="1400" dirty="0"/>
              <a:t>Residents of Sarajevo were forced to arm and defend themselves from attacks. They were constantly running low on food, electricity, heat, and water.</a:t>
            </a:r>
            <a:br>
              <a:rPr lang="en-US" sz="1400" dirty="0"/>
            </a:br>
            <a:br>
              <a:rPr lang="en-US" sz="1400" dirty="0"/>
            </a:br>
            <a:r>
              <a:rPr lang="en-US" sz="1400" dirty="0"/>
              <a:t>The siege officially ended on February 29, 1996, after the signing of the Dayton Agreement.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45672"/>
            <a:ext cx="3993358" cy="1630363"/>
          </a:xfrm>
        </p:spPr>
        <p:txBody>
          <a:bodyPr anchor="b">
            <a:normAutofit/>
          </a:bodyPr>
          <a:lstStyle/>
          <a:p>
            <a:r>
              <a:rPr lang="en-US" sz="3100" dirty="0" err="1"/>
              <a:t>Markale</a:t>
            </a:r>
            <a:r>
              <a:rPr lang="en-US" sz="3100" dirty="0"/>
              <a:t> Market Massacres</a:t>
            </a:r>
          </a:p>
        </p:txBody>
      </p:sp>
      <p:sp>
        <p:nvSpPr>
          <p:cNvPr id="3" name="Content Placeholder 2"/>
          <p:cNvSpPr>
            <a:spLocks noGrp="1"/>
          </p:cNvSpPr>
          <p:nvPr>
            <p:ph idx="1"/>
          </p:nvPr>
        </p:nvSpPr>
        <p:spPr>
          <a:xfrm>
            <a:off x="360760" y="1976512"/>
            <a:ext cx="3993357" cy="3919538"/>
          </a:xfrm>
        </p:spPr>
        <p:txBody>
          <a:bodyPr anchor="t">
            <a:noAutofit/>
          </a:bodyPr>
          <a:lstStyle/>
          <a:p>
            <a:pPr marL="0" indent="0">
              <a:lnSpc>
                <a:spcPct val="90000"/>
              </a:lnSpc>
              <a:buNone/>
            </a:pPr>
            <a:r>
              <a:rPr lang="en-US" sz="1700" i="1" dirty="0"/>
              <a:t>Feb 5, 1994 to Aug 28, 1995</a:t>
            </a:r>
          </a:p>
          <a:p>
            <a:pPr marL="0" indent="0">
              <a:lnSpc>
                <a:spcPct val="90000"/>
              </a:lnSpc>
              <a:buNone/>
            </a:pPr>
            <a:r>
              <a:rPr lang="en-US" sz="1700" dirty="0"/>
              <a:t>During the Siege of Sarajevo, two attacks were carried out at </a:t>
            </a:r>
            <a:r>
              <a:rPr lang="en-US" sz="1700" dirty="0" err="1"/>
              <a:t>Markale</a:t>
            </a:r>
            <a:r>
              <a:rPr lang="en-US" sz="1700" dirty="0"/>
              <a:t> Market, Sarajevo's historic city center. </a:t>
            </a:r>
            <a:br>
              <a:rPr lang="en-US" sz="1700" dirty="0"/>
            </a:br>
            <a:br>
              <a:rPr lang="en-US" sz="1700" dirty="0"/>
            </a:br>
            <a:r>
              <a:rPr lang="en-US" sz="1700" dirty="0"/>
              <a:t>On February 5, 1994, one 120-millimeter mortar shell was fired into the marketplace, killing 68 people and wounding 144.</a:t>
            </a:r>
            <a:br>
              <a:rPr lang="en-US" sz="1700" dirty="0"/>
            </a:br>
            <a:br>
              <a:rPr lang="en-US" sz="1700" dirty="0"/>
            </a:br>
            <a:r>
              <a:rPr lang="en-US" sz="1700" dirty="0"/>
              <a:t>On August 28, 1995, 18 months later, five mortar shells were fired into the marketplace. This attack killed 43 people and wounded 75. </a:t>
            </a:r>
            <a:br>
              <a:rPr lang="en-US" sz="1700" dirty="0"/>
            </a:br>
            <a:br>
              <a:rPr lang="en-US" sz="1700" dirty="0"/>
            </a:br>
            <a:r>
              <a:rPr lang="en-US" sz="1700" dirty="0"/>
              <a:t>As a result of these attacks, NATO launched airstrikes against Bosnian Serb forces, ending the war.</a:t>
            </a:r>
          </a:p>
        </p:txBody>
      </p:sp>
      <p:pic>
        <p:nvPicPr>
          <p:cNvPr id="4" name="Picture 3">
            <a:extLst>
              <a:ext uri="{FF2B5EF4-FFF2-40B4-BE49-F238E27FC236}">
                <a16:creationId xmlns:a16="http://schemas.microsoft.com/office/drawing/2014/main" id="{83CB7D89-AD5A-4584-9186-A21EE48F2284}"/>
              </a:ext>
            </a:extLst>
          </p:cNvPr>
          <p:cNvPicPr>
            <a:picLocks noChangeAspect="1"/>
          </p:cNvPicPr>
          <p:nvPr/>
        </p:nvPicPr>
        <p:blipFill rotWithShape="1">
          <a:blip r:embed="rId2"/>
          <a:srcRect l="31677" r="30016"/>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2CB7B99-EF7B-4B50-85F9-BD6639D8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5359" y="653463"/>
            <a:ext cx="3798352" cy="2270664"/>
          </a:xfrm>
        </p:spPr>
        <p:txBody>
          <a:bodyPr>
            <a:normAutofit/>
          </a:bodyPr>
          <a:lstStyle/>
          <a:p>
            <a:r>
              <a:rPr lang="en-US" sz="3100" dirty="0"/>
              <a:t>Mass Atrocities During the Bosnian War </a:t>
            </a:r>
          </a:p>
        </p:txBody>
      </p:sp>
      <p:sp>
        <p:nvSpPr>
          <p:cNvPr id="31" name="Rectangle 30">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B501860-732B-4F81-B802-0BC136227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34" name="Rectangle 64">
              <a:extLst>
                <a:ext uri="{FF2B5EF4-FFF2-40B4-BE49-F238E27FC236}">
                  <a16:creationId xmlns:a16="http://schemas.microsoft.com/office/drawing/2014/main" id="{7AEEE40F-5C8B-41BA-99C7-93C0B4F0E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BFD7D304-78CD-4FA4-9CC1-A9AF2DEEF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B485B10-A976-48D3-8B25-66AE766D2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2D136E2-0A2B-4F92-8CD0-4A4627B56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599F940C-EF42-4439-BE4F-5145445B1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B036AE7A-1B5B-43A6-951B-1819EEA88C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2098787F-1ACB-4460-B580-83F0A01212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7A3440DA-DA3B-4B20-A990-F540267E0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C336D65B-E377-4439-B6C0-E3D045D7D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BEB6753F-2024-4BCE-9A02-A1C6031BC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4D3283F2-5307-46FF-BB1B-39769D1EAA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EEE26DD7-4392-4D58-93D0-2C9A8DBE79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9B470E57-93D2-4139-ABBE-B4A0005164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92C2E4C2-ED9D-49E8-B3E2-5EAF36930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3C50CAEF-FA0F-4879-941E-BD6614272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4A9FD627-D2FF-43AC-92A2-1C51E987F7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00855280-04D6-4350-8EEB-9FC1D5DE9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DD1AEAC2-2591-4A29-8BFA-DB32DCDC5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62BBAD1B-3F45-400B-9E7F-196FCE72A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2E39B33C-A679-45B1-A095-279FEAB8F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F1A01A6-7E04-4CAF-ABB3-132ED9823F31}"/>
              </a:ext>
            </a:extLst>
          </p:cNvPr>
          <p:cNvPicPr>
            <a:picLocks noChangeAspect="1"/>
          </p:cNvPicPr>
          <p:nvPr/>
        </p:nvPicPr>
        <p:blipFill rotWithShape="1">
          <a:blip r:embed="rId2"/>
          <a:srcRect t="706" r="4" b="4"/>
          <a:stretch/>
        </p:blipFill>
        <p:spPr>
          <a:xfrm>
            <a:off x="4628119" y="-28136"/>
            <a:ext cx="4515881" cy="3262119"/>
          </a:xfrm>
          <a:prstGeom prst="rect">
            <a:avLst/>
          </a:prstGeom>
        </p:spPr>
      </p:pic>
      <p:sp>
        <p:nvSpPr>
          <p:cNvPr id="55" name="Rectangle 54">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540334"/>
            <a:ext cx="7762547" cy="3026004"/>
          </a:xfrm>
        </p:spPr>
        <p:txBody>
          <a:bodyPr anchor="ctr">
            <a:normAutofit/>
          </a:bodyPr>
          <a:lstStyle/>
          <a:p>
            <a:pPr marL="0" indent="0">
              <a:lnSpc>
                <a:spcPct val="90000"/>
              </a:lnSpc>
              <a:buNone/>
            </a:pPr>
            <a:r>
              <a:rPr lang="en-US" sz="1800" i="1" dirty="0"/>
              <a:t>Apr 1992 to Dec 1995</a:t>
            </a:r>
          </a:p>
          <a:p>
            <a:pPr marL="0" indent="0">
              <a:lnSpc>
                <a:spcPct val="90000"/>
              </a:lnSpc>
              <a:buNone/>
            </a:pPr>
            <a:r>
              <a:rPr lang="en-US" sz="1800" dirty="0"/>
              <a:t>Under the command of Ratko </a:t>
            </a:r>
            <a:r>
              <a:rPr lang="en-US" sz="1800" dirty="0" err="1"/>
              <a:t>Mladić</a:t>
            </a:r>
            <a:r>
              <a:rPr lang="en-US" sz="1800" dirty="0"/>
              <a:t>, Bosnian Serb Forces (VRS) and units of the Yugoslav People's Army (JNA) took control of two-thirds of Bosnian territory in six weeks. </a:t>
            </a:r>
            <a:br>
              <a:rPr lang="en-US" sz="1800" dirty="0"/>
            </a:br>
            <a:br>
              <a:rPr lang="en-US" sz="1800" dirty="0"/>
            </a:br>
            <a:r>
              <a:rPr lang="en-US" sz="1800" dirty="0"/>
              <a:t>VRS continued assaults across Eastern Bosnia in 1992. The Army of the Republic of Bosnia-Herzegovina was ill-prepared and lacked supplies which were controlled by Serb forces. </a:t>
            </a:r>
            <a:br>
              <a:rPr lang="en-US" sz="1800" dirty="0"/>
            </a:br>
            <a:br>
              <a:rPr lang="en-US" sz="1800" dirty="0"/>
            </a:br>
            <a:r>
              <a:rPr lang="en-US" sz="1800" dirty="0"/>
              <a:t>While Serb forces laid siege to towns, they also committed mass atrocities such as rapes, executions, and mutilations.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4301692"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8317" y="533339"/>
            <a:ext cx="3929634" cy="1344975"/>
          </a:xfrm>
        </p:spPr>
        <p:txBody>
          <a:bodyPr>
            <a:normAutofit/>
          </a:bodyPr>
          <a:lstStyle/>
          <a:p>
            <a:r>
              <a:rPr lang="en-US" sz="3100" dirty="0"/>
              <a:t>The Myth of UN Safe Areas</a:t>
            </a:r>
          </a:p>
        </p:txBody>
      </p:sp>
      <p:sp>
        <p:nvSpPr>
          <p:cNvPr id="3" name="Content Placeholder 2"/>
          <p:cNvSpPr>
            <a:spLocks noGrp="1"/>
          </p:cNvSpPr>
          <p:nvPr>
            <p:ph idx="1"/>
          </p:nvPr>
        </p:nvSpPr>
        <p:spPr>
          <a:xfrm>
            <a:off x="445207" y="2059102"/>
            <a:ext cx="3926618" cy="3773010"/>
          </a:xfrm>
        </p:spPr>
        <p:txBody>
          <a:bodyPr>
            <a:noAutofit/>
          </a:bodyPr>
          <a:lstStyle/>
          <a:p>
            <a:pPr marL="0" indent="0">
              <a:lnSpc>
                <a:spcPct val="90000"/>
              </a:lnSpc>
              <a:buNone/>
            </a:pPr>
            <a:r>
              <a:rPr lang="en-US" sz="1500" i="1" dirty="0"/>
              <a:t>1993 to 1995 </a:t>
            </a:r>
          </a:p>
          <a:p>
            <a:pPr marL="0" indent="0">
              <a:lnSpc>
                <a:spcPct val="90000"/>
              </a:lnSpc>
              <a:buNone/>
            </a:pPr>
            <a:r>
              <a:rPr lang="en-US" sz="1500" dirty="0"/>
              <a:t>On April 16, 1993, the U.N. passed Resolutions 819 and 824 to set up safe areas in Srebrenica as well as five other towns in Bosnia. The safe areas were meant to protect </a:t>
            </a:r>
            <a:r>
              <a:rPr lang="en-US" sz="1500" dirty="0" err="1"/>
              <a:t>Bosniaks</a:t>
            </a:r>
            <a:r>
              <a:rPr lang="en-US" sz="1500" dirty="0"/>
              <a:t> from attacks, but quickly became easy targets for Serb forces. </a:t>
            </a:r>
            <a:br>
              <a:rPr lang="en-US" sz="1500" dirty="0"/>
            </a:br>
            <a:br>
              <a:rPr lang="en-US" sz="1500" dirty="0"/>
            </a:br>
            <a:r>
              <a:rPr lang="en-US" sz="1500" dirty="0"/>
              <a:t>Of the 34,000 troops requested by the UN, only 7,600 were provided to protect the safe areas. </a:t>
            </a:r>
            <a:br>
              <a:rPr lang="en-US" sz="1500" dirty="0"/>
            </a:br>
            <a:br>
              <a:rPr lang="en-US" sz="1500" dirty="0"/>
            </a:br>
            <a:r>
              <a:rPr lang="en-US" sz="1500" dirty="0"/>
              <a:t>Although UN peacekeepers provided some basic humanitarian aid and deterrence, they failed to prevent the killings of </a:t>
            </a:r>
            <a:r>
              <a:rPr lang="en-US" sz="1500" dirty="0" err="1"/>
              <a:t>Bosniaks</a:t>
            </a:r>
            <a:r>
              <a:rPr lang="en-US" sz="1500" dirty="0"/>
              <a:t>. </a:t>
            </a:r>
            <a:br>
              <a:rPr lang="en-US" sz="1500" dirty="0"/>
            </a:br>
            <a:br>
              <a:rPr lang="en-US" sz="1500" dirty="0"/>
            </a:br>
            <a:r>
              <a:rPr lang="en-US" sz="1500" dirty="0"/>
              <a:t>Notably, two of the six safe areas fell to Serb forces, while Srebrenica's entire male population was exterminated. </a:t>
            </a:r>
          </a:p>
        </p:txBody>
      </p:sp>
      <p:pic>
        <p:nvPicPr>
          <p:cNvPr id="4" name="Picture 3">
            <a:extLst>
              <a:ext uri="{FF2B5EF4-FFF2-40B4-BE49-F238E27FC236}">
                <a16:creationId xmlns:a16="http://schemas.microsoft.com/office/drawing/2014/main" id="{980414BE-368C-4403-958A-60EF87141297}"/>
              </a:ext>
            </a:extLst>
          </p:cNvPr>
          <p:cNvPicPr>
            <a:picLocks noChangeAspect="1"/>
          </p:cNvPicPr>
          <p:nvPr/>
        </p:nvPicPr>
        <p:blipFill>
          <a:blip r:embed="rId2"/>
          <a:stretch>
            <a:fillRect/>
          </a:stretch>
        </p:blipFill>
        <p:spPr>
          <a:xfrm>
            <a:off x="4935474" y="1500844"/>
            <a:ext cx="3845052" cy="37008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76038" y="640263"/>
            <a:ext cx="3847338" cy="1344975"/>
          </a:xfrm>
        </p:spPr>
        <p:txBody>
          <a:bodyPr>
            <a:normAutofit/>
          </a:bodyPr>
          <a:lstStyle/>
          <a:p>
            <a:r>
              <a:rPr lang="en-US" sz="3100" dirty="0"/>
              <a:t>The Death March</a:t>
            </a:r>
          </a:p>
        </p:txBody>
      </p:sp>
      <p:pic>
        <p:nvPicPr>
          <p:cNvPr id="4" name="Picture 3">
            <a:extLst>
              <a:ext uri="{FF2B5EF4-FFF2-40B4-BE49-F238E27FC236}">
                <a16:creationId xmlns:a16="http://schemas.microsoft.com/office/drawing/2014/main" id="{BD8BACED-25D8-45FE-B319-7A1D166E5B9F}"/>
              </a:ext>
            </a:extLst>
          </p:cNvPr>
          <p:cNvPicPr>
            <a:picLocks noChangeAspect="1"/>
          </p:cNvPicPr>
          <p:nvPr/>
        </p:nvPicPr>
        <p:blipFill rotWithShape="1">
          <a:blip r:embed="rId2"/>
          <a:srcRect l="8743" r="15600" b="2"/>
          <a:stretch/>
        </p:blipFill>
        <p:spPr>
          <a:xfrm>
            <a:off x="363474" y="1580381"/>
            <a:ext cx="3845052" cy="3697237"/>
          </a:xfrm>
          <a:prstGeom prst="rect">
            <a:avLst/>
          </a:prstGeom>
        </p:spPr>
      </p:pic>
      <p:sp>
        <p:nvSpPr>
          <p:cNvPr id="3" name="Content Placeholder 2"/>
          <p:cNvSpPr>
            <a:spLocks noGrp="1"/>
          </p:cNvSpPr>
          <p:nvPr>
            <p:ph idx="1"/>
          </p:nvPr>
        </p:nvSpPr>
        <p:spPr>
          <a:xfrm>
            <a:off x="4876038" y="1812274"/>
            <a:ext cx="3847338" cy="3773010"/>
          </a:xfrm>
        </p:spPr>
        <p:txBody>
          <a:bodyPr>
            <a:noAutofit/>
          </a:bodyPr>
          <a:lstStyle/>
          <a:p>
            <a:pPr marL="0" indent="0">
              <a:lnSpc>
                <a:spcPct val="90000"/>
              </a:lnSpc>
              <a:buNone/>
            </a:pPr>
            <a:r>
              <a:rPr lang="en-US" sz="1400" i="1" dirty="0"/>
              <a:t>Jul 11, 1995 to Jul 16, 1995 </a:t>
            </a:r>
          </a:p>
          <a:p>
            <a:pPr marL="0" indent="0">
              <a:lnSpc>
                <a:spcPct val="90000"/>
              </a:lnSpc>
              <a:buNone/>
            </a:pPr>
            <a:r>
              <a:rPr lang="en-US" sz="1400" dirty="0"/>
              <a:t>On the night of July 11, 1995, as VRS soldiers prepared to enter Srebrenica, 15,000 Bosniak men planned to embark on a long journey North-West to the free Muslim territory of Tuzla.</a:t>
            </a:r>
            <a:br>
              <a:rPr lang="en-US" sz="1400" dirty="0"/>
            </a:br>
            <a:br>
              <a:rPr lang="en-US" sz="1400" dirty="0"/>
            </a:br>
            <a:r>
              <a:rPr lang="en-US" sz="1400" dirty="0"/>
              <a:t>The 15,000 men, named "The Column," gathered in  </a:t>
            </a:r>
            <a:r>
              <a:rPr lang="en-US" sz="1400" dirty="0" err="1"/>
              <a:t>Šušnjari</a:t>
            </a:r>
            <a:r>
              <a:rPr lang="en-US" sz="1400" dirty="0"/>
              <a:t> and </a:t>
            </a:r>
            <a:r>
              <a:rPr lang="en-US" sz="1400" dirty="0" err="1"/>
              <a:t>Jaglić</a:t>
            </a:r>
            <a:r>
              <a:rPr lang="en-US" sz="1400" dirty="0"/>
              <a:t> to set off into the forests. </a:t>
            </a:r>
            <a:br>
              <a:rPr lang="en-US" sz="1400" dirty="0"/>
            </a:br>
            <a:br>
              <a:rPr lang="en-US" sz="1400" dirty="0"/>
            </a:br>
            <a:r>
              <a:rPr lang="en-US" sz="1400" dirty="0"/>
              <a:t>VRS forces attempted to coax the men out from the forests by posing as UN peacekeepers. They were encouraged to call out to relatives. All those who were captured were slaughtered. </a:t>
            </a:r>
            <a:br>
              <a:rPr lang="en-US" sz="1400" dirty="0"/>
            </a:br>
            <a:br>
              <a:rPr lang="en-US" sz="1400" dirty="0"/>
            </a:br>
            <a:r>
              <a:rPr lang="en-US" sz="1400" dirty="0"/>
              <a:t>The men crossed 70 miles facing gunfire, minefields, and Serb forces along the way. Many had no food or water. </a:t>
            </a:r>
            <a:br>
              <a:rPr lang="en-US" sz="1400" dirty="0"/>
            </a:br>
            <a:br>
              <a:rPr lang="en-US" sz="1400" dirty="0"/>
            </a:br>
            <a:r>
              <a:rPr lang="en-US" sz="1400" dirty="0"/>
              <a:t>Of the 15,000 men who set off on the journey,  over two-thirds were captured and killed. Only 3,000 survived to reach Tuzla.</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3217" y="327025"/>
            <a:ext cx="4100899" cy="1630363"/>
          </a:xfrm>
        </p:spPr>
        <p:txBody>
          <a:bodyPr anchor="b">
            <a:normAutofit/>
          </a:bodyPr>
          <a:lstStyle/>
          <a:p>
            <a:r>
              <a:rPr lang="en-US" sz="3100" dirty="0"/>
              <a:t>Proof of Intent to Exterminate the </a:t>
            </a:r>
            <a:r>
              <a:rPr lang="en-US" sz="3100" dirty="0" err="1"/>
              <a:t>Bosniaks</a:t>
            </a:r>
            <a:endParaRPr lang="en-US" sz="3100" dirty="0"/>
          </a:p>
        </p:txBody>
      </p:sp>
      <p:sp>
        <p:nvSpPr>
          <p:cNvPr id="3" name="Content Placeholder 2"/>
          <p:cNvSpPr>
            <a:spLocks noGrp="1"/>
          </p:cNvSpPr>
          <p:nvPr>
            <p:ph idx="1"/>
          </p:nvPr>
        </p:nvSpPr>
        <p:spPr>
          <a:xfrm>
            <a:off x="360759" y="2286001"/>
            <a:ext cx="3993357" cy="3919538"/>
          </a:xfrm>
        </p:spPr>
        <p:txBody>
          <a:bodyPr anchor="t">
            <a:noAutofit/>
          </a:bodyPr>
          <a:lstStyle/>
          <a:p>
            <a:pPr marL="0" indent="0">
              <a:buNone/>
            </a:pPr>
            <a:r>
              <a:rPr lang="en-US" sz="1800" i="1" dirty="0"/>
              <a:t>Apr 1992 to Dec 1995</a:t>
            </a:r>
          </a:p>
          <a:p>
            <a:pPr marL="0" indent="0">
              <a:buNone/>
            </a:pPr>
            <a:r>
              <a:rPr lang="en-US" sz="1800" dirty="0"/>
              <a:t>Radovan </a:t>
            </a:r>
            <a:r>
              <a:rPr lang="en-US" sz="1800" dirty="0" err="1"/>
              <a:t>Karadžić</a:t>
            </a:r>
            <a:r>
              <a:rPr lang="en-US" sz="1800" dirty="0"/>
              <a:t> issued “Directive 7 of the Supreme Command” in the spring of 1995 ordering the VRS “to create an unbearable situation of total insecurity, with no hope of further survival or life for the inhabitants of Srebrenica."</a:t>
            </a:r>
            <a:br>
              <a:rPr lang="en-US" sz="1800" dirty="0"/>
            </a:br>
            <a:br>
              <a:rPr lang="en-US" sz="1800" dirty="0"/>
            </a:br>
            <a:r>
              <a:rPr lang="en-US" sz="1800" dirty="0"/>
              <a:t>The motivating force behind the fighting was to achieve a “Greater Serbia,” by uniting all territories populated by Serbs. This Serbian nationalist ideology was championed by Slobodan </a:t>
            </a:r>
            <a:r>
              <a:rPr lang="en-US" sz="1800" dirty="0" err="1"/>
              <a:t>Milošević</a:t>
            </a:r>
            <a:r>
              <a:rPr lang="en-US" sz="1800" dirty="0"/>
              <a:t>, the former President of Serbia. </a:t>
            </a:r>
          </a:p>
        </p:txBody>
      </p:sp>
      <p:pic>
        <p:nvPicPr>
          <p:cNvPr id="4" name="Picture 3">
            <a:extLst>
              <a:ext uri="{FF2B5EF4-FFF2-40B4-BE49-F238E27FC236}">
                <a16:creationId xmlns:a16="http://schemas.microsoft.com/office/drawing/2014/main" id="{F4EDB98D-DA3A-41D2-A0F8-12BD8AEFB1F8}"/>
              </a:ext>
            </a:extLst>
          </p:cNvPr>
          <p:cNvPicPr>
            <a:picLocks noChangeAspect="1"/>
          </p:cNvPicPr>
          <p:nvPr/>
        </p:nvPicPr>
        <p:blipFill rotWithShape="1">
          <a:blip r:embed="rId2"/>
          <a:srcRect l="4950" r="3946"/>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Srebrenica Genocide </a:t>
            </a:r>
          </a:p>
        </p:txBody>
      </p:sp>
      <p:pic>
        <p:nvPicPr>
          <p:cNvPr id="6" name="Picture 5" descr="A group of people standing in front of a crowd&#10;&#10;Description automatically generated">
            <a:extLst>
              <a:ext uri="{FF2B5EF4-FFF2-40B4-BE49-F238E27FC236}">
                <a16:creationId xmlns:a16="http://schemas.microsoft.com/office/drawing/2014/main" id="{66B2EEAC-CF86-41D6-A89F-5C0130920EA6}"/>
              </a:ext>
            </a:extLst>
          </p:cNvPr>
          <p:cNvPicPr>
            <a:picLocks noChangeAspect="1"/>
          </p:cNvPicPr>
          <p:nvPr/>
        </p:nvPicPr>
        <p:blipFill rotWithShape="1">
          <a:blip r:embed="rId2"/>
          <a:srcRect t="31994" b="605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9181" y="3893527"/>
            <a:ext cx="5614060" cy="2452687"/>
          </a:xfrm>
        </p:spPr>
        <p:txBody>
          <a:bodyPr anchor="ctr">
            <a:noAutofit/>
          </a:bodyPr>
          <a:lstStyle/>
          <a:p>
            <a:pPr marL="0" indent="0">
              <a:lnSpc>
                <a:spcPct val="90000"/>
              </a:lnSpc>
              <a:buNone/>
            </a:pPr>
            <a:r>
              <a:rPr lang="en-US" sz="1300" i="1" dirty="0"/>
              <a:t>Jul 11, 1995 to Jul 16, 1995 </a:t>
            </a:r>
          </a:p>
          <a:p>
            <a:pPr marL="0" indent="0">
              <a:lnSpc>
                <a:spcPct val="90000"/>
              </a:lnSpc>
              <a:buNone/>
            </a:pPr>
            <a:r>
              <a:rPr lang="en-US" sz="1300" dirty="0"/>
              <a:t>The Srebrenica Genocide occurred between July 11-16, 1995 and resulted in the mass murder of 8,372 Bosniak men and boys, and the deportation of 25,000 women, children, and elderly. </a:t>
            </a:r>
            <a:br>
              <a:rPr lang="en-US" sz="1300" dirty="0"/>
            </a:br>
            <a:br>
              <a:rPr lang="en-US" sz="1300" dirty="0"/>
            </a:br>
            <a:r>
              <a:rPr lang="en-US" sz="1300" dirty="0"/>
              <a:t>In March 1995, Radovan </a:t>
            </a:r>
            <a:r>
              <a:rPr lang="en-US" sz="1300" dirty="0" err="1"/>
              <a:t>Karadžić</a:t>
            </a:r>
            <a:r>
              <a:rPr lang="en-US" sz="1300" dirty="0"/>
              <a:t> issued Directive No. 7 to be carried out by Chief of the Bosnian Serb Army, Ratko </a:t>
            </a:r>
            <a:r>
              <a:rPr lang="en-US" sz="1300" dirty="0" err="1"/>
              <a:t>Mladić</a:t>
            </a:r>
            <a:r>
              <a:rPr lang="en-US" sz="1300" dirty="0"/>
              <a:t>, which commanded his forces to exterminate the inhabitants of </a:t>
            </a:r>
            <a:r>
              <a:rPr lang="en-US" sz="1300" dirty="0" err="1"/>
              <a:t>Srebrencia</a:t>
            </a:r>
            <a:r>
              <a:rPr lang="en-US" sz="1300" dirty="0"/>
              <a:t>. </a:t>
            </a:r>
            <a:br>
              <a:rPr lang="en-US" sz="1300" dirty="0"/>
            </a:br>
            <a:br>
              <a:rPr lang="en-US" sz="1300" dirty="0"/>
            </a:br>
            <a:r>
              <a:rPr lang="en-US" sz="1300" dirty="0"/>
              <a:t>On July 6th, Bosnian Serb forces began advancing towards Srebrenica, setting fire to villages, and forcing many to flee to the nearest UN base in </a:t>
            </a:r>
            <a:r>
              <a:rPr lang="en-US" sz="1300" dirty="0" err="1"/>
              <a:t>Potočari</a:t>
            </a:r>
            <a:r>
              <a:rPr lang="en-US" sz="1300" dirty="0"/>
              <a:t>. </a:t>
            </a:r>
            <a:br>
              <a:rPr lang="en-US" sz="1300" dirty="0"/>
            </a:br>
            <a:br>
              <a:rPr lang="en-US" sz="1300" dirty="0"/>
            </a:br>
            <a:r>
              <a:rPr lang="en-US" sz="1300" dirty="0"/>
              <a:t>The observation posts surrounding Srebrenica began to fall as UN peacekeeping troops fled Srebrenica. The VRS faced no resistance from Dutch troops as they entered the UN base in </a:t>
            </a:r>
            <a:r>
              <a:rPr lang="en-US" sz="1300" dirty="0" err="1"/>
              <a:t>Potočari</a:t>
            </a:r>
            <a:r>
              <a:rPr lang="en-US" sz="1300"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79" y="633619"/>
            <a:ext cx="409336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6727" y="978408"/>
            <a:ext cx="3577592" cy="1106424"/>
          </a:xfrm>
        </p:spPr>
        <p:txBody>
          <a:bodyPr>
            <a:noAutofit/>
          </a:bodyPr>
          <a:lstStyle/>
          <a:p>
            <a:r>
              <a:rPr lang="en-US" sz="3100" dirty="0"/>
              <a:t>July 13, 1995: First Mass Executions</a:t>
            </a:r>
          </a:p>
        </p:txBody>
      </p:sp>
      <p:sp>
        <p:nvSpPr>
          <p:cNvPr id="29" name="Rectangle 28">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2" y="2185416"/>
            <a:ext cx="3334863"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4" y="2368296"/>
            <a:ext cx="3455289" cy="3502152"/>
          </a:xfrm>
        </p:spPr>
        <p:txBody>
          <a:bodyPr>
            <a:normAutofit/>
          </a:bodyPr>
          <a:lstStyle/>
          <a:p>
            <a:pPr marL="0" indent="0">
              <a:buNone/>
            </a:pPr>
            <a:r>
              <a:rPr lang="en-US" sz="1800" i="1" dirty="0"/>
              <a:t>Jul 13, 1995 </a:t>
            </a:r>
          </a:p>
          <a:p>
            <a:pPr marL="0" indent="0">
              <a:buNone/>
            </a:pPr>
            <a:r>
              <a:rPr lang="en-US" sz="1800" dirty="0"/>
              <a:t>On July 13, 1995, the first large-scale mass execution of the Srebrenica Genocide took place in </a:t>
            </a:r>
            <a:r>
              <a:rPr lang="en-US" sz="1800" dirty="0" err="1"/>
              <a:t>Cerska</a:t>
            </a:r>
            <a:r>
              <a:rPr lang="en-US" sz="1800" dirty="0"/>
              <a:t> Valley. 150 men between the ages of 14-50 were killed by VRS soldiers.</a:t>
            </a:r>
            <a:br>
              <a:rPr lang="en-US" sz="1800" dirty="0"/>
            </a:br>
            <a:br>
              <a:rPr lang="en-US" sz="1800" dirty="0"/>
            </a:br>
            <a:r>
              <a:rPr lang="en-US" sz="1800" dirty="0"/>
              <a:t>That same day, 1,300 men were killed in a warehouse in </a:t>
            </a:r>
            <a:r>
              <a:rPr lang="en-US" sz="1800" dirty="0" err="1"/>
              <a:t>Kravica</a:t>
            </a:r>
            <a:r>
              <a:rPr lang="en-US" sz="1800" dirty="0"/>
              <a:t>. VRS soldiers used hand grenades, rifles, and anti-tank weapons.</a:t>
            </a:r>
          </a:p>
        </p:txBody>
      </p:sp>
      <p:pic>
        <p:nvPicPr>
          <p:cNvPr id="5" name="Picture 4">
            <a:extLst>
              <a:ext uri="{FF2B5EF4-FFF2-40B4-BE49-F238E27FC236}">
                <a16:creationId xmlns:a16="http://schemas.microsoft.com/office/drawing/2014/main" id="{B81DCB69-6DE3-4335-AC18-948A88BF22B7}"/>
              </a:ext>
            </a:extLst>
          </p:cNvPr>
          <p:cNvPicPr>
            <a:picLocks noChangeAspect="1"/>
          </p:cNvPicPr>
          <p:nvPr/>
        </p:nvPicPr>
        <p:blipFill rotWithShape="1">
          <a:blip r:embed="rId2"/>
          <a:srcRect l="4224" r="9001" b="-4"/>
          <a:stretch/>
        </p:blipFill>
        <p:spPr>
          <a:xfrm>
            <a:off x="4743449" y="10"/>
            <a:ext cx="4093363" cy="3337549"/>
          </a:xfrm>
          <a:prstGeom prst="rect">
            <a:avLst/>
          </a:prstGeom>
        </p:spPr>
      </p:pic>
      <p:pic>
        <p:nvPicPr>
          <p:cNvPr id="4" name="Picture 3">
            <a:extLst>
              <a:ext uri="{FF2B5EF4-FFF2-40B4-BE49-F238E27FC236}">
                <a16:creationId xmlns:a16="http://schemas.microsoft.com/office/drawing/2014/main" id="{7AC206D4-8A13-4829-BD95-3450152D0E1A}"/>
              </a:ext>
            </a:extLst>
          </p:cNvPr>
          <p:cNvPicPr>
            <a:picLocks noChangeAspect="1"/>
          </p:cNvPicPr>
          <p:nvPr/>
        </p:nvPicPr>
        <p:blipFill rotWithShape="1">
          <a:blip r:embed="rId3"/>
          <a:srcRect r="1573" b="-4"/>
          <a:stretch/>
        </p:blipFill>
        <p:spPr>
          <a:xfrm>
            <a:off x="4743442" y="3520439"/>
            <a:ext cx="4093363" cy="33375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79" y="633619"/>
            <a:ext cx="409336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099" y="932170"/>
            <a:ext cx="3978847" cy="1106424"/>
          </a:xfrm>
        </p:spPr>
        <p:txBody>
          <a:bodyPr>
            <a:noAutofit/>
          </a:bodyPr>
          <a:lstStyle/>
          <a:p>
            <a:r>
              <a:rPr lang="en-US" sz="3100" dirty="0"/>
              <a:t>July 14, 1995: Second Mass Executions</a:t>
            </a:r>
          </a:p>
        </p:txBody>
      </p:sp>
      <p:sp>
        <p:nvSpPr>
          <p:cNvPr id="51" name="Rectangle 50">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2" y="2185416"/>
            <a:ext cx="3334863"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4" y="2368296"/>
            <a:ext cx="3561238" cy="3502152"/>
          </a:xfrm>
        </p:spPr>
        <p:txBody>
          <a:bodyPr>
            <a:noAutofit/>
          </a:bodyPr>
          <a:lstStyle/>
          <a:p>
            <a:pPr marL="0" indent="0">
              <a:lnSpc>
                <a:spcPct val="90000"/>
              </a:lnSpc>
              <a:buNone/>
            </a:pPr>
            <a:r>
              <a:rPr lang="en-US" sz="1800" i="1" dirty="0"/>
              <a:t>Jul 14, 1995 to Jul 16, 1995 </a:t>
            </a:r>
          </a:p>
          <a:p>
            <a:pPr marL="0" indent="0">
              <a:lnSpc>
                <a:spcPct val="90000"/>
              </a:lnSpc>
              <a:buNone/>
            </a:pPr>
            <a:r>
              <a:rPr lang="en-US" sz="1800" dirty="0"/>
              <a:t>On July 14th, 1,000 prisoners were detained in the gymnasium of the </a:t>
            </a:r>
            <a:r>
              <a:rPr lang="en-US" sz="1800" dirty="0" err="1"/>
              <a:t>Grabavci</a:t>
            </a:r>
            <a:r>
              <a:rPr lang="en-US" sz="1800" dirty="0"/>
              <a:t> school in the town of </a:t>
            </a:r>
            <a:r>
              <a:rPr lang="en-US" sz="1800" dirty="0" err="1"/>
              <a:t>Orahovac</a:t>
            </a:r>
            <a:r>
              <a:rPr lang="en-US" sz="1800" dirty="0"/>
              <a:t>. The men were blindfolded and executed nearby.</a:t>
            </a:r>
            <a:br>
              <a:rPr lang="en-US" sz="1800" dirty="0"/>
            </a:br>
            <a:br>
              <a:rPr lang="en-US" sz="1800" dirty="0"/>
            </a:br>
            <a:r>
              <a:rPr lang="en-US" sz="1800" dirty="0"/>
              <a:t>On July 14th, 1,200 prisoners were taken to a gymnasium in the village of </a:t>
            </a:r>
            <a:r>
              <a:rPr lang="en-US" sz="1800" dirty="0" err="1"/>
              <a:t>Pilica</a:t>
            </a:r>
            <a:r>
              <a:rPr lang="en-US" sz="1800" dirty="0"/>
              <a:t> and denied food or water. On July 16th they were transported to </a:t>
            </a:r>
            <a:r>
              <a:rPr lang="en-US" sz="1800" dirty="0" err="1"/>
              <a:t>Branjevo</a:t>
            </a:r>
            <a:r>
              <a:rPr lang="en-US" sz="1800" dirty="0"/>
              <a:t> Military Farm where they were tortured and killed. An additional 500 men were killed in the </a:t>
            </a:r>
            <a:r>
              <a:rPr lang="en-US" sz="1800" dirty="0" err="1"/>
              <a:t>Pilica</a:t>
            </a:r>
            <a:r>
              <a:rPr lang="en-US" sz="1800" dirty="0"/>
              <a:t> Culture Center.</a:t>
            </a:r>
          </a:p>
        </p:txBody>
      </p:sp>
      <p:pic>
        <p:nvPicPr>
          <p:cNvPr id="4" name="Picture 3">
            <a:extLst>
              <a:ext uri="{FF2B5EF4-FFF2-40B4-BE49-F238E27FC236}">
                <a16:creationId xmlns:a16="http://schemas.microsoft.com/office/drawing/2014/main" id="{EC362045-7669-41E4-95EB-DBB44434BA86}"/>
              </a:ext>
            </a:extLst>
          </p:cNvPr>
          <p:cNvPicPr>
            <a:picLocks noChangeAspect="1"/>
          </p:cNvPicPr>
          <p:nvPr/>
        </p:nvPicPr>
        <p:blipFill rotWithShape="1">
          <a:blip r:embed="rId2"/>
          <a:srcRect l="11938" r="6813" b="4"/>
          <a:stretch/>
        </p:blipFill>
        <p:spPr>
          <a:xfrm>
            <a:off x="4743449" y="10"/>
            <a:ext cx="4093363" cy="3337549"/>
          </a:xfrm>
          <a:prstGeom prst="rect">
            <a:avLst/>
          </a:prstGeom>
        </p:spPr>
      </p:pic>
      <p:pic>
        <p:nvPicPr>
          <p:cNvPr id="5" name="Picture 4">
            <a:extLst>
              <a:ext uri="{FF2B5EF4-FFF2-40B4-BE49-F238E27FC236}">
                <a16:creationId xmlns:a16="http://schemas.microsoft.com/office/drawing/2014/main" id="{B0ADAC84-1145-4B4C-B01D-DEBA0A86F8B1}"/>
              </a:ext>
            </a:extLst>
          </p:cNvPr>
          <p:cNvPicPr>
            <a:picLocks noChangeAspect="1"/>
          </p:cNvPicPr>
          <p:nvPr/>
        </p:nvPicPr>
        <p:blipFill rotWithShape="1">
          <a:blip r:embed="rId3"/>
          <a:srcRect r="347" b="-4"/>
          <a:stretch/>
        </p:blipFill>
        <p:spPr>
          <a:xfrm>
            <a:off x="4743442" y="3520439"/>
            <a:ext cx="4093363" cy="33375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D790A-B576-45D5-9EAC-5A5695A0484E}"/>
              </a:ext>
            </a:extLst>
          </p:cNvPr>
          <p:cNvPicPr>
            <a:picLocks noChangeAspect="1"/>
          </p:cNvPicPr>
          <p:nvPr/>
        </p:nvPicPr>
        <p:blipFill rotWithShape="1">
          <a:blip r:embed="rId2"/>
          <a:srcRect l="13750" r="11270" b="3"/>
          <a:stretch/>
        </p:blipFill>
        <p:spPr>
          <a:xfrm>
            <a:off x="20" y="10"/>
            <a:ext cx="9143980" cy="6857990"/>
          </a:xfrm>
          <a:prstGeom prst="rect">
            <a:avLst/>
          </a:prstGeom>
        </p:spPr>
      </p:pic>
      <p:sp>
        <p:nvSpPr>
          <p:cNvPr id="27"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7404"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321734"/>
            <a:ext cx="5168389" cy="1135737"/>
          </a:xfrm>
        </p:spPr>
        <p:txBody>
          <a:bodyPr>
            <a:normAutofit/>
          </a:bodyPr>
          <a:lstStyle/>
          <a:p>
            <a:r>
              <a:rPr lang="en-US" sz="3100" dirty="0"/>
              <a:t>Summary of Events</a:t>
            </a:r>
          </a:p>
        </p:txBody>
      </p:sp>
      <p:sp>
        <p:nvSpPr>
          <p:cNvPr id="3" name="Content Placeholder 2"/>
          <p:cNvSpPr>
            <a:spLocks noGrp="1"/>
          </p:cNvSpPr>
          <p:nvPr>
            <p:ph idx="1"/>
          </p:nvPr>
        </p:nvSpPr>
        <p:spPr>
          <a:xfrm>
            <a:off x="380272" y="1374602"/>
            <a:ext cx="5633197" cy="5095587"/>
          </a:xfrm>
        </p:spPr>
        <p:txBody>
          <a:bodyPr>
            <a:noAutofit/>
          </a:bodyPr>
          <a:lstStyle/>
          <a:p>
            <a:pPr marL="0" indent="0">
              <a:lnSpc>
                <a:spcPct val="90000"/>
              </a:lnSpc>
              <a:buNone/>
            </a:pPr>
            <a:r>
              <a:rPr lang="en-US" sz="1400" i="1" dirty="0"/>
              <a:t>Apr 1992 to Nov 1995</a:t>
            </a:r>
          </a:p>
          <a:p>
            <a:pPr marL="0" indent="0">
              <a:lnSpc>
                <a:spcPct val="90000"/>
              </a:lnSpc>
              <a:buNone/>
            </a:pPr>
            <a:r>
              <a:rPr lang="en-US" sz="1400" dirty="0"/>
              <a:t>Before the collapse of Yugoslavia in the early 1990s, the Republic of Bosnia and Herzegovina was one of the most ethnically diverse Republics within Yugoslavia. The population included Bosnian Serbs, </a:t>
            </a:r>
            <a:r>
              <a:rPr lang="en-US" sz="1400" dirty="0" err="1"/>
              <a:t>Bosniaks</a:t>
            </a:r>
            <a:r>
              <a:rPr lang="en-US" sz="1400" dirty="0"/>
              <a:t> (Bosnian Muslims), and Bosnian Croats.</a:t>
            </a:r>
          </a:p>
          <a:p>
            <a:pPr marL="0" indent="0">
              <a:lnSpc>
                <a:spcPct val="90000"/>
              </a:lnSpc>
              <a:buNone/>
            </a:pPr>
            <a:br>
              <a:rPr lang="en-US" sz="1400" dirty="0"/>
            </a:br>
            <a:r>
              <a:rPr lang="en-US" sz="1400" dirty="0"/>
              <a:t>After Yugoslavia began to collapse in 1991, the Republic of Bosnia-Herzegovina voted in a referendum to declare its independence on March 1st, 1992. The Bosnian Serb ethnic community opposed this and declared an autonomous Serb region, which would later become </a:t>
            </a:r>
            <a:r>
              <a:rPr lang="en-US" sz="1400" dirty="0" err="1"/>
              <a:t>Republika</a:t>
            </a:r>
            <a:r>
              <a:rPr lang="en-US" sz="1400" dirty="0"/>
              <a:t> Srpska.</a:t>
            </a:r>
            <a:br>
              <a:rPr lang="en-US" sz="1400" dirty="0"/>
            </a:br>
            <a:endParaRPr lang="en-US" sz="1400" dirty="0"/>
          </a:p>
          <a:p>
            <a:pPr marL="0" indent="0">
              <a:lnSpc>
                <a:spcPct val="90000"/>
              </a:lnSpc>
              <a:buNone/>
            </a:pPr>
            <a:r>
              <a:rPr lang="en-US" sz="1400" dirty="0"/>
              <a:t>With the support of Slobodan </a:t>
            </a:r>
            <a:r>
              <a:rPr lang="en-US" sz="1400" dirty="0" err="1"/>
              <a:t>Milošević</a:t>
            </a:r>
            <a:r>
              <a:rPr lang="en-US" sz="1400" dirty="0"/>
              <a:t> and the Serbian government in Belgrade, Bosnian Serbs led by Radovan </a:t>
            </a:r>
            <a:r>
              <a:rPr lang="en-US" sz="1400" dirty="0" err="1"/>
              <a:t>Karadžić</a:t>
            </a:r>
            <a:r>
              <a:rPr lang="en-US" sz="1400" dirty="0"/>
              <a:t> began a campaign of genocide against </a:t>
            </a:r>
            <a:r>
              <a:rPr lang="en-US" sz="1400" dirty="0" err="1"/>
              <a:t>Bosniaks</a:t>
            </a:r>
            <a:r>
              <a:rPr lang="en-US" sz="1400" dirty="0"/>
              <a:t> within the autonomous Serb region.</a:t>
            </a:r>
            <a:br>
              <a:rPr lang="en-US" sz="1400" dirty="0"/>
            </a:br>
            <a:endParaRPr lang="en-US" sz="1400" dirty="0"/>
          </a:p>
          <a:p>
            <a:pPr marL="0" indent="0">
              <a:lnSpc>
                <a:spcPct val="90000"/>
              </a:lnSpc>
              <a:buNone/>
            </a:pPr>
            <a:r>
              <a:rPr lang="en-US" sz="1400" dirty="0"/>
              <a:t>During the Bosnian War that lasted from April 1992 until November 1995, approximately 100,000 people died, 80% of whom were Bosnian Muslims. It is estimated that as many as 20,000-60,000 women were raped as a form of sexualized violence.</a:t>
            </a:r>
          </a:p>
          <a:p>
            <a:pPr marL="0" indent="0">
              <a:lnSpc>
                <a:spcPct val="90000"/>
              </a:lnSpc>
              <a:buNone/>
            </a:pPr>
            <a:br>
              <a:rPr lang="en-US" sz="1400" dirty="0"/>
            </a:br>
            <a:r>
              <a:rPr lang="en-US" sz="1400" dirty="0"/>
              <a:t>The Srebrenica Genocide took place in July 1995 over the course of three days. Considered the worst mass murder in Europe since WWII, 8,372 Bosniak men and boys were systematically exterminated by the Bosnian Serb Army, and 25,000 women, children, and elderly were deported. </a:t>
            </a:r>
          </a:p>
        </p:txBody>
      </p:sp>
      <p:grpSp>
        <p:nvGrpSpPr>
          <p:cNvPr id="24" name="Group 2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25"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79" y="633619"/>
            <a:ext cx="409336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7582" y="963386"/>
            <a:ext cx="3675882" cy="1106424"/>
          </a:xfrm>
        </p:spPr>
        <p:txBody>
          <a:bodyPr>
            <a:noAutofit/>
          </a:bodyPr>
          <a:lstStyle/>
          <a:p>
            <a:r>
              <a:rPr lang="en-US" sz="3100" dirty="0"/>
              <a:t>July 15-16, 1995: The Final Mass Executions</a:t>
            </a:r>
          </a:p>
        </p:txBody>
      </p:sp>
      <p:sp>
        <p:nvSpPr>
          <p:cNvPr id="32" name="Rectangle 31">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2" y="2185416"/>
            <a:ext cx="3334863"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4" y="2368296"/>
            <a:ext cx="3455289" cy="3502152"/>
          </a:xfrm>
        </p:spPr>
        <p:txBody>
          <a:bodyPr>
            <a:normAutofit/>
          </a:bodyPr>
          <a:lstStyle/>
          <a:p>
            <a:pPr marL="0" indent="0">
              <a:buNone/>
            </a:pPr>
            <a:r>
              <a:rPr lang="en-US" sz="1800" i="1" dirty="0"/>
              <a:t>Jul 15, 1995 to Jul 16, 1995 </a:t>
            </a:r>
          </a:p>
          <a:p>
            <a:pPr marL="0" indent="0">
              <a:buNone/>
            </a:pPr>
            <a:r>
              <a:rPr lang="en-US" sz="1800" dirty="0"/>
              <a:t>Between July 14th and 15th, more than 1,000 men were taken to a school in </a:t>
            </a:r>
            <a:r>
              <a:rPr lang="en-US" sz="1800" dirty="0" err="1"/>
              <a:t>Petkovci</a:t>
            </a:r>
            <a:r>
              <a:rPr lang="en-US" sz="1800" dirty="0"/>
              <a:t> and tortured with no food or water before being shot and killed in a nearby dam. </a:t>
            </a:r>
            <a:br>
              <a:rPr lang="en-US" sz="1800" dirty="0"/>
            </a:br>
            <a:br>
              <a:rPr lang="en-US" sz="1800" dirty="0"/>
            </a:br>
            <a:r>
              <a:rPr lang="en-US" sz="1800" dirty="0"/>
              <a:t>Between July 15th and 16th, the final execution of 1,000 men took place in the village of </a:t>
            </a:r>
            <a:r>
              <a:rPr lang="en-US" sz="1800" dirty="0" err="1"/>
              <a:t>Kozluk</a:t>
            </a:r>
            <a:r>
              <a:rPr lang="en-US" sz="1800" dirty="0"/>
              <a:t>. Small scale executions continued. </a:t>
            </a:r>
          </a:p>
        </p:txBody>
      </p:sp>
      <p:pic>
        <p:nvPicPr>
          <p:cNvPr id="5" name="Picture 4">
            <a:extLst>
              <a:ext uri="{FF2B5EF4-FFF2-40B4-BE49-F238E27FC236}">
                <a16:creationId xmlns:a16="http://schemas.microsoft.com/office/drawing/2014/main" id="{B5D2D186-5F38-4EDC-825A-2CCAD9856079}"/>
              </a:ext>
            </a:extLst>
          </p:cNvPr>
          <p:cNvPicPr>
            <a:picLocks noChangeAspect="1"/>
          </p:cNvPicPr>
          <p:nvPr/>
        </p:nvPicPr>
        <p:blipFill rotWithShape="1">
          <a:blip r:embed="rId2"/>
          <a:srcRect l="6065" r="7466" b="-4"/>
          <a:stretch/>
        </p:blipFill>
        <p:spPr>
          <a:xfrm>
            <a:off x="4694137" y="1"/>
            <a:ext cx="4190690" cy="3429000"/>
          </a:xfrm>
          <a:prstGeom prst="rect">
            <a:avLst/>
          </a:prstGeom>
        </p:spPr>
      </p:pic>
      <p:pic>
        <p:nvPicPr>
          <p:cNvPr id="4" name="Picture 3" descr="A view of a large body of water with a mountain in the background&#10;&#10;Description automatically generated">
            <a:extLst>
              <a:ext uri="{FF2B5EF4-FFF2-40B4-BE49-F238E27FC236}">
                <a16:creationId xmlns:a16="http://schemas.microsoft.com/office/drawing/2014/main" id="{B25875CD-ECBD-4BC3-8E3B-CDB0947545CF}"/>
              </a:ext>
            </a:extLst>
          </p:cNvPr>
          <p:cNvPicPr>
            <a:picLocks noChangeAspect="1"/>
          </p:cNvPicPr>
          <p:nvPr/>
        </p:nvPicPr>
        <p:blipFill rotWithShape="1">
          <a:blip r:embed="rId3"/>
          <a:srcRect l="10450" r="8301" b="3"/>
          <a:stretch/>
        </p:blipFill>
        <p:spPr>
          <a:xfrm>
            <a:off x="4724297" y="3465674"/>
            <a:ext cx="4160530" cy="339232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4301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640263"/>
            <a:ext cx="3929634" cy="1344975"/>
          </a:xfrm>
        </p:spPr>
        <p:txBody>
          <a:bodyPr>
            <a:normAutofit/>
          </a:bodyPr>
          <a:lstStyle/>
          <a:p>
            <a:r>
              <a:rPr lang="en-US" sz="3100" dirty="0" err="1">
                <a:solidFill>
                  <a:schemeClr val="bg1"/>
                </a:solidFill>
              </a:rPr>
              <a:t>Foča</a:t>
            </a:r>
            <a:r>
              <a:rPr lang="en-US" sz="3100" dirty="0">
                <a:solidFill>
                  <a:schemeClr val="bg1"/>
                </a:solidFill>
              </a:rPr>
              <a:t> Rape Camps</a:t>
            </a:r>
          </a:p>
        </p:txBody>
      </p:sp>
      <p:cxnSp>
        <p:nvCxnSpPr>
          <p:cNvPr id="27" name="Straight Connector 2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267" y="2050687"/>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5207" y="2121763"/>
            <a:ext cx="3926618" cy="3773010"/>
          </a:xfrm>
        </p:spPr>
        <p:txBody>
          <a:bodyPr>
            <a:noAutofit/>
          </a:bodyPr>
          <a:lstStyle/>
          <a:p>
            <a:pPr marL="0" indent="0">
              <a:lnSpc>
                <a:spcPct val="90000"/>
              </a:lnSpc>
              <a:buNone/>
            </a:pPr>
            <a:r>
              <a:rPr lang="en-US" sz="1400" i="1" dirty="0">
                <a:solidFill>
                  <a:schemeClr val="bg1"/>
                </a:solidFill>
              </a:rPr>
              <a:t>Apr 1992 to Jan 1994</a:t>
            </a:r>
          </a:p>
          <a:p>
            <a:pPr marL="0" indent="0">
              <a:lnSpc>
                <a:spcPct val="90000"/>
              </a:lnSpc>
              <a:buNone/>
            </a:pPr>
            <a:r>
              <a:rPr lang="en-US" sz="1400" dirty="0">
                <a:solidFill>
                  <a:schemeClr val="bg1"/>
                </a:solidFill>
              </a:rPr>
              <a:t>Many locations in Eastern Bosnia, including </a:t>
            </a:r>
            <a:r>
              <a:rPr lang="en-US" sz="1400" dirty="0" err="1">
                <a:solidFill>
                  <a:schemeClr val="bg1"/>
                </a:solidFill>
              </a:rPr>
              <a:t>Foča</a:t>
            </a:r>
            <a:r>
              <a:rPr lang="en-US" sz="1400" dirty="0">
                <a:solidFill>
                  <a:schemeClr val="bg1"/>
                </a:solidFill>
              </a:rPr>
              <a:t>, was attacked by Serbian forces. Bosniak houses and buildings were looted and burnt down. Men and women were separated and kept in detention centers. </a:t>
            </a:r>
            <a:br>
              <a:rPr lang="en-US" sz="1400" dirty="0">
                <a:solidFill>
                  <a:schemeClr val="bg1"/>
                </a:solidFill>
              </a:rPr>
            </a:br>
            <a:br>
              <a:rPr lang="en-US" sz="1400" dirty="0">
                <a:solidFill>
                  <a:schemeClr val="bg1"/>
                </a:solidFill>
              </a:rPr>
            </a:br>
            <a:r>
              <a:rPr lang="en-US" sz="1400" dirty="0">
                <a:solidFill>
                  <a:schemeClr val="bg1"/>
                </a:solidFill>
              </a:rPr>
              <a:t>Women were removed from detention centers and repeatedly raped and kept as sex slaves. These atrocities were committed with the approval of local Serbian authorities. </a:t>
            </a:r>
            <a:br>
              <a:rPr lang="en-US" sz="1400" dirty="0">
                <a:solidFill>
                  <a:schemeClr val="bg1"/>
                </a:solidFill>
              </a:rPr>
            </a:br>
            <a:br>
              <a:rPr lang="en-US" sz="1400" dirty="0">
                <a:solidFill>
                  <a:schemeClr val="bg1"/>
                </a:solidFill>
              </a:rPr>
            </a:br>
            <a:r>
              <a:rPr lang="en-US" sz="1400" dirty="0">
                <a:solidFill>
                  <a:schemeClr val="bg1"/>
                </a:solidFill>
              </a:rPr>
              <a:t>Rape and sexual torture were integral to the genocidal campaign and were used by the Serbs to humiliate their enemies and destroy their communities. </a:t>
            </a:r>
            <a:br>
              <a:rPr lang="en-US" sz="1400" dirty="0">
                <a:solidFill>
                  <a:schemeClr val="bg1"/>
                </a:solidFill>
              </a:rPr>
            </a:br>
            <a:br>
              <a:rPr lang="en-US" sz="1400" dirty="0">
                <a:solidFill>
                  <a:schemeClr val="bg1"/>
                </a:solidFill>
              </a:rPr>
            </a:br>
            <a:r>
              <a:rPr lang="en-US" sz="1400" dirty="0">
                <a:solidFill>
                  <a:schemeClr val="bg1"/>
                </a:solidFill>
              </a:rPr>
              <a:t>It is estimated that 12,000-15,000 women and children were raped during the war, mostly Bosniak women. </a:t>
            </a:r>
          </a:p>
        </p:txBody>
      </p:sp>
      <p:pic>
        <p:nvPicPr>
          <p:cNvPr id="4" name="Picture 3">
            <a:extLst>
              <a:ext uri="{FF2B5EF4-FFF2-40B4-BE49-F238E27FC236}">
                <a16:creationId xmlns:a16="http://schemas.microsoft.com/office/drawing/2014/main" id="{B6427C3B-942C-4BEC-BB0F-118282388193}"/>
              </a:ext>
            </a:extLst>
          </p:cNvPr>
          <p:cNvPicPr>
            <a:picLocks noChangeAspect="1"/>
          </p:cNvPicPr>
          <p:nvPr/>
        </p:nvPicPr>
        <p:blipFill>
          <a:blip r:embed="rId2"/>
          <a:stretch>
            <a:fillRect/>
          </a:stretch>
        </p:blipFill>
        <p:spPr>
          <a:xfrm>
            <a:off x="4935474" y="1978043"/>
            <a:ext cx="3845052" cy="27464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fighter jet flying through a cloudy sky&#10;&#10;Description automatically generated">
            <a:extLst>
              <a:ext uri="{FF2B5EF4-FFF2-40B4-BE49-F238E27FC236}">
                <a16:creationId xmlns:a16="http://schemas.microsoft.com/office/drawing/2014/main" id="{0F2B6C75-AF07-489F-90A0-2FE9D934E40D}"/>
              </a:ext>
            </a:extLst>
          </p:cNvPr>
          <p:cNvPicPr>
            <a:picLocks noChangeAspect="1"/>
          </p:cNvPicPr>
          <p:nvPr/>
        </p:nvPicPr>
        <p:blipFill rotWithShape="1">
          <a:blip r:embed="rId2"/>
          <a:srcRect r="19394" b="9091"/>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529958"/>
            <a:ext cx="3915950" cy="1344975"/>
          </a:xfrm>
        </p:spPr>
        <p:txBody>
          <a:bodyPr>
            <a:normAutofit/>
          </a:bodyPr>
          <a:lstStyle/>
          <a:p>
            <a:r>
              <a:rPr lang="en-US" sz="3100" dirty="0"/>
              <a:t>The End of the War</a:t>
            </a:r>
          </a:p>
        </p:txBody>
      </p:sp>
      <p:sp>
        <p:nvSpPr>
          <p:cNvPr id="3" name="Content Placeholder 2"/>
          <p:cNvSpPr>
            <a:spLocks noGrp="1"/>
          </p:cNvSpPr>
          <p:nvPr>
            <p:ph idx="1"/>
          </p:nvPr>
        </p:nvSpPr>
        <p:spPr>
          <a:xfrm>
            <a:off x="435435" y="1874933"/>
            <a:ext cx="3926618" cy="3773010"/>
          </a:xfrm>
        </p:spPr>
        <p:txBody>
          <a:bodyPr>
            <a:noAutofit/>
          </a:bodyPr>
          <a:lstStyle/>
          <a:p>
            <a:pPr marL="0" indent="0">
              <a:lnSpc>
                <a:spcPct val="90000"/>
              </a:lnSpc>
              <a:buNone/>
            </a:pPr>
            <a:r>
              <a:rPr lang="en-US" sz="1350" i="1" dirty="0"/>
              <a:t>Feb 1994 to Dec 1995</a:t>
            </a:r>
          </a:p>
          <a:p>
            <a:pPr marL="0" indent="0">
              <a:lnSpc>
                <a:spcPct val="90000"/>
              </a:lnSpc>
              <a:buNone/>
            </a:pPr>
            <a:r>
              <a:rPr lang="en-US" sz="1350" dirty="0"/>
              <a:t>NATO became actively involved in the war on February 28, 1994, when it shot down four Serb aircraft. </a:t>
            </a:r>
            <a:br>
              <a:rPr lang="en-US" sz="1350" dirty="0"/>
            </a:br>
            <a:br>
              <a:rPr lang="en-US" sz="1350" dirty="0"/>
            </a:br>
            <a:r>
              <a:rPr lang="en-US" sz="1350" dirty="0"/>
              <a:t>In May 1995, NATO conducted airstrikes against the Serb stronghold of Pale where VRS forces were positioned.</a:t>
            </a:r>
            <a:br>
              <a:rPr lang="en-US" sz="1350" dirty="0"/>
            </a:br>
            <a:br>
              <a:rPr lang="en-US" sz="1350" dirty="0"/>
            </a:br>
            <a:r>
              <a:rPr lang="en-US" sz="1350" dirty="0"/>
              <a:t>In the summer of 1995, Bosnian Serb forces began to lose the war as Bosniak and Croat ground forces recaptured Serb-occupied territories. </a:t>
            </a:r>
            <a:br>
              <a:rPr lang="en-US" sz="1350" dirty="0"/>
            </a:br>
            <a:br>
              <a:rPr lang="en-US" sz="1350" dirty="0"/>
            </a:br>
            <a:r>
              <a:rPr lang="en-US" sz="1350" dirty="0"/>
              <a:t>This momentum was used by the US to give the Bosnian Serbs an ultimatum: stop shelling UN safe areas and reach a peace agreement, or NATO would continue conducting airstrikes. </a:t>
            </a:r>
            <a:br>
              <a:rPr lang="en-US" sz="1350" dirty="0"/>
            </a:br>
            <a:br>
              <a:rPr lang="en-US" sz="1350" dirty="0"/>
            </a:br>
            <a:r>
              <a:rPr lang="en-US" sz="1350" dirty="0"/>
              <a:t>On September 14, an agreement was signed by Radovan </a:t>
            </a:r>
            <a:r>
              <a:rPr lang="en-US" sz="1350" dirty="0" err="1"/>
              <a:t>Karadžić</a:t>
            </a:r>
            <a:r>
              <a:rPr lang="en-US" sz="1350" dirty="0"/>
              <a:t> and Ratko </a:t>
            </a:r>
            <a:r>
              <a:rPr lang="en-US" sz="1350" dirty="0" err="1"/>
              <a:t>Mladić</a:t>
            </a:r>
            <a:r>
              <a:rPr lang="en-US" sz="1350" dirty="0"/>
              <a:t>, leaders of the Bosnian Serbs, to end the siege of Sarajevo.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7" y="-137209"/>
            <a:ext cx="3993358" cy="1630363"/>
          </a:xfrm>
        </p:spPr>
        <p:txBody>
          <a:bodyPr anchor="b">
            <a:normAutofit/>
          </a:bodyPr>
          <a:lstStyle/>
          <a:p>
            <a:r>
              <a:rPr lang="en-US" sz="3100" dirty="0"/>
              <a:t>The Dayton Agreement</a:t>
            </a:r>
          </a:p>
        </p:txBody>
      </p:sp>
      <p:sp>
        <p:nvSpPr>
          <p:cNvPr id="3" name="Content Placeholder 2"/>
          <p:cNvSpPr>
            <a:spLocks noGrp="1"/>
          </p:cNvSpPr>
          <p:nvPr>
            <p:ph idx="1"/>
          </p:nvPr>
        </p:nvSpPr>
        <p:spPr>
          <a:xfrm>
            <a:off x="360758" y="1948377"/>
            <a:ext cx="3993357" cy="3919538"/>
          </a:xfrm>
        </p:spPr>
        <p:txBody>
          <a:bodyPr anchor="t">
            <a:noAutofit/>
          </a:bodyPr>
          <a:lstStyle/>
          <a:p>
            <a:pPr marL="0" indent="0">
              <a:lnSpc>
                <a:spcPct val="90000"/>
              </a:lnSpc>
              <a:buNone/>
            </a:pPr>
            <a:r>
              <a:rPr lang="en-US" sz="1600" i="1" dirty="0"/>
              <a:t>Nov 21, 1995 </a:t>
            </a:r>
          </a:p>
          <a:p>
            <a:pPr marL="0" indent="0">
              <a:lnSpc>
                <a:spcPct val="90000"/>
              </a:lnSpc>
              <a:buNone/>
            </a:pPr>
            <a:r>
              <a:rPr lang="en-US" sz="1600" dirty="0"/>
              <a:t>In October of 1995, after the atrocities committed by Bosnian Serb forces became heavily publicized, world powers pressured the leaders of the Bosnian Serbs, </a:t>
            </a:r>
            <a:r>
              <a:rPr lang="en-US" sz="1600" dirty="0" err="1"/>
              <a:t>Bosniaks</a:t>
            </a:r>
            <a:r>
              <a:rPr lang="en-US" sz="1600" dirty="0"/>
              <a:t>, and Croats to go to Dayton, Ohio to come to peace agreements. </a:t>
            </a:r>
            <a:br>
              <a:rPr lang="en-US" sz="1600" dirty="0"/>
            </a:br>
            <a:br>
              <a:rPr lang="en-US" sz="1600" dirty="0"/>
            </a:br>
            <a:r>
              <a:rPr lang="en-US" sz="1600" dirty="0"/>
              <a:t>The Dayton Peace Agreement, signed on November 21, 1995, officially ended the Bosnian War and created the modern structure of Bosnia and Herzegovina. </a:t>
            </a:r>
            <a:br>
              <a:rPr lang="en-US" sz="1600" dirty="0"/>
            </a:br>
            <a:br>
              <a:rPr lang="en-US" sz="1600" dirty="0"/>
            </a:br>
            <a:r>
              <a:rPr lang="en-US" sz="1600" dirty="0"/>
              <a:t>Bosnia and Herzegovina is now composed of two entities, The Federation of Bosnia and Herzegovina, and </a:t>
            </a:r>
            <a:r>
              <a:rPr lang="en-US" sz="1600" dirty="0" err="1"/>
              <a:t>Republika</a:t>
            </a:r>
            <a:r>
              <a:rPr lang="en-US" sz="1600" dirty="0"/>
              <a:t> Srpska. Bosnia and Herzegovina is mainly composed of </a:t>
            </a:r>
            <a:r>
              <a:rPr lang="en-US" sz="1600" dirty="0" err="1"/>
              <a:t>Bosniaks</a:t>
            </a:r>
            <a:r>
              <a:rPr lang="en-US" sz="1600" dirty="0"/>
              <a:t> and Croats while </a:t>
            </a:r>
            <a:r>
              <a:rPr lang="en-US" sz="1600" dirty="0" err="1"/>
              <a:t>Republika</a:t>
            </a:r>
            <a:r>
              <a:rPr lang="en-US" sz="1600" dirty="0"/>
              <a:t> Srpska is composed of Bosnian Serbs.</a:t>
            </a:r>
          </a:p>
        </p:txBody>
      </p:sp>
      <p:pic>
        <p:nvPicPr>
          <p:cNvPr id="4" name="Picture 3">
            <a:extLst>
              <a:ext uri="{FF2B5EF4-FFF2-40B4-BE49-F238E27FC236}">
                <a16:creationId xmlns:a16="http://schemas.microsoft.com/office/drawing/2014/main" id="{0F2B1A74-B6A1-4317-88C0-ADEB8F50B32C}"/>
              </a:ext>
            </a:extLst>
          </p:cNvPr>
          <p:cNvPicPr>
            <a:picLocks noChangeAspect="1"/>
          </p:cNvPicPr>
          <p:nvPr/>
        </p:nvPicPr>
        <p:blipFill rotWithShape="1">
          <a:blip r:embed="rId2"/>
          <a:srcRect l="31567" r="23316" b="-1"/>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4883544"/>
            <a:ext cx="2907065" cy="1556907"/>
          </a:xfrm>
        </p:spPr>
        <p:txBody>
          <a:bodyPr anchor="ctr">
            <a:normAutofit/>
          </a:bodyPr>
          <a:lstStyle/>
          <a:p>
            <a:r>
              <a:rPr lang="en-US" sz="3100" dirty="0"/>
              <a:t>Casualties of War</a:t>
            </a:r>
          </a:p>
        </p:txBody>
      </p:sp>
      <p:sp>
        <p:nvSpPr>
          <p:cNvPr id="22" name="Rectangle 2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639A38-F9AC-40B8-AD81-AE75BA3C138A}"/>
              </a:ext>
            </a:extLst>
          </p:cNvPr>
          <p:cNvPicPr>
            <a:picLocks noChangeAspect="1"/>
          </p:cNvPicPr>
          <p:nvPr/>
        </p:nvPicPr>
        <p:blipFill rotWithShape="1">
          <a:blip r:embed="rId2"/>
          <a:srcRect t="876" b="23482"/>
          <a:stretch/>
        </p:blipFill>
        <p:spPr>
          <a:xfrm>
            <a:off x="719403" y="364142"/>
            <a:ext cx="7777234" cy="3867993"/>
          </a:xfrm>
          <a:prstGeom prst="rect">
            <a:avLst/>
          </a:prstGeom>
        </p:spPr>
      </p:pic>
      <p:sp>
        <p:nvSpPr>
          <p:cNvPr id="26" name="Rectangle 2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03459" y="4923527"/>
            <a:ext cx="4940186" cy="1556907"/>
          </a:xfrm>
        </p:spPr>
        <p:txBody>
          <a:bodyPr anchor="ctr">
            <a:normAutofit/>
          </a:bodyPr>
          <a:lstStyle/>
          <a:p>
            <a:pPr marL="0" indent="0">
              <a:buNone/>
            </a:pPr>
            <a:r>
              <a:rPr lang="en-US" sz="1800" i="1" dirty="0"/>
              <a:t>1992 to 1995</a:t>
            </a:r>
          </a:p>
          <a:p>
            <a:pPr marL="0" indent="0">
              <a:buNone/>
            </a:pPr>
            <a:r>
              <a:rPr lang="en-US" sz="1800" dirty="0"/>
              <a:t>After four years of conflict, 100,000 Bosnians were dead, 2.2 million had been displaced, and tens of thousands of women and children had been raped.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5a43b790b0df6da4cc54291822c9216">
            <a:extLst>
              <a:ext uri="{FF2B5EF4-FFF2-40B4-BE49-F238E27FC236}">
                <a16:creationId xmlns:a16="http://schemas.microsoft.com/office/drawing/2014/main" id="{8B5D3E04-E30E-434A-B9D4-F6242C69D904}"/>
              </a:ext>
            </a:extLst>
          </p:cNvPr>
          <p:cNvPicPr>
            <a:picLocks noChangeAspect="1"/>
          </p:cNvPicPr>
          <p:nvPr/>
        </p:nvPicPr>
        <p:blipFill rotWithShape="1">
          <a:blip r:embed="rId2"/>
          <a:srcRect l="2962" r="6038" b="1"/>
          <a:stretch/>
        </p:blipFill>
        <p:spPr>
          <a:xfrm>
            <a:off x="20" y="10"/>
            <a:ext cx="9143979" cy="6857990"/>
          </a:xfrm>
          <a:prstGeom prst="rect">
            <a:avLst/>
          </a:prstGeom>
        </p:spPr>
      </p:pic>
      <p:sp>
        <p:nvSpPr>
          <p:cNvPr id="2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p:cNvSpPr>
            <a:spLocks noGrp="1"/>
          </p:cNvSpPr>
          <p:nvPr>
            <p:ph type="title"/>
          </p:nvPr>
        </p:nvSpPr>
        <p:spPr>
          <a:xfrm>
            <a:off x="568370" y="3149961"/>
            <a:ext cx="3153103" cy="1007066"/>
          </a:xfrm>
        </p:spPr>
        <p:txBody>
          <a:bodyPr>
            <a:noAutofit/>
          </a:bodyPr>
          <a:lstStyle/>
          <a:p>
            <a:r>
              <a:rPr lang="en-US" sz="3100" dirty="0"/>
              <a:t>"</a:t>
            </a:r>
            <a:r>
              <a:rPr lang="en-US" sz="3100" dirty="0" err="1"/>
              <a:t>Asanacija</a:t>
            </a:r>
            <a:r>
              <a:rPr lang="en-US" sz="3100" dirty="0"/>
              <a:t>" Cover-Up of Genocide</a:t>
            </a:r>
          </a:p>
        </p:txBody>
      </p:sp>
      <p:cxnSp>
        <p:nvCxnSpPr>
          <p:cNvPr id="22" name="Straight Connector 2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67002" y="4355558"/>
            <a:ext cx="3578871" cy="1964879"/>
          </a:xfrm>
        </p:spPr>
        <p:txBody>
          <a:bodyPr anchor="ctr">
            <a:normAutofit fontScale="77500" lnSpcReduction="20000"/>
          </a:bodyPr>
          <a:lstStyle/>
          <a:p>
            <a:pPr marL="0" indent="0">
              <a:lnSpc>
                <a:spcPct val="90000"/>
              </a:lnSpc>
              <a:buNone/>
            </a:pPr>
            <a:r>
              <a:rPr lang="en-US" sz="2300" i="1" dirty="0"/>
              <a:t>Aug 1995 to Nov 1995</a:t>
            </a:r>
          </a:p>
          <a:p>
            <a:pPr marL="0" indent="0">
              <a:lnSpc>
                <a:spcPct val="90000"/>
              </a:lnSpc>
              <a:buNone/>
            </a:pPr>
            <a:r>
              <a:rPr lang="en-US" sz="2300" dirty="0"/>
              <a:t>To hide their crimes, the VRS systematically exhumed bodies from primary graves and then reburied the dead in smaller secondary or tertiary gravesites under the cover of night. This process was called </a:t>
            </a:r>
            <a:r>
              <a:rPr lang="en-US" sz="2300" i="1" dirty="0" err="1"/>
              <a:t>asanacija</a:t>
            </a:r>
            <a:r>
              <a:rPr lang="en-US" sz="2300" dirty="0"/>
              <a:t>, meaning “cleanup.” </a:t>
            </a:r>
            <a:br>
              <a:rPr lang="en-US" sz="1300" dirty="0"/>
            </a:br>
            <a:endParaRPr lang="en-US" sz="13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E159E-93CC-4F4E-854F-A73189132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679927"/>
            <a:ext cx="3798352" cy="2270664"/>
          </a:xfrm>
        </p:spPr>
        <p:txBody>
          <a:bodyPr>
            <a:normAutofit/>
          </a:bodyPr>
          <a:lstStyle/>
          <a:p>
            <a:r>
              <a:rPr sz="3100" dirty="0"/>
              <a:t>First Evidence of Genocide</a:t>
            </a:r>
          </a:p>
        </p:txBody>
      </p:sp>
      <p:sp>
        <p:nvSpPr>
          <p:cNvPr id="13" name="Rectangle 12">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224D79E-4C7E-4A03-BC98-C11627ED47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6" name="Rectangle 64">
              <a:extLst>
                <a:ext uri="{FF2B5EF4-FFF2-40B4-BE49-F238E27FC236}">
                  <a16:creationId xmlns:a16="http://schemas.microsoft.com/office/drawing/2014/main" id="{84226CB9-AAE1-46B6-9936-1C5F16126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8D742D28-AF83-4049-B1E5-3B8C63FC7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92B66613-362C-4881-A297-73A6D9862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C095AE55-BD70-4677-8988-688DFA3A5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3FC3E90-8A63-4152-92ED-8196DCBEB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09E194FA-170D-410B-980F-656A0C00D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6C46A6E9-2503-4458-B643-A704F1D4B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90039F9D-222F-4D8E-B502-543BEEFC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1543C8F8-F06A-4F56-A1C8-380B309B9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E87739D-1D42-42FA-9790-B7DF61CBF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05029ACE-6799-4197-873B-B5F61B965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D9A3E88D-C7C3-4426-8069-D642CD117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2125D27B-B124-4B5D-9CC1-169BF2A99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087664C-11B9-4631-ABF5-940AE79E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C6EE431E-21F6-422E-94B7-5CD5980E4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D7A3CEC9-DFB6-43FE-9CC5-DDA19B5A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C79ADC73-1C5F-4F12-A3A1-C0BCE82A2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20130EC-78F4-42AA-9E20-2D0F481F5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6353D739-20D4-4D5A-9A57-707C5AD88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348A8E3F-A128-4F3D-926C-77185809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d13df8c6369867f1b0c55e4f508d4b27">
            <a:extLst>
              <a:ext uri="{FF2B5EF4-FFF2-40B4-BE49-F238E27FC236}">
                <a16:creationId xmlns:a16="http://schemas.microsoft.com/office/drawing/2014/main" id="{3AC457AB-F660-48CD-B406-462A308BD3F2}"/>
              </a:ext>
            </a:extLst>
          </p:cNvPr>
          <p:cNvPicPr>
            <a:picLocks noChangeAspect="1"/>
          </p:cNvPicPr>
          <p:nvPr/>
        </p:nvPicPr>
        <p:blipFill rotWithShape="1">
          <a:blip r:embed="rId2"/>
          <a:srcRect r="6093" b="3"/>
          <a:stretch/>
        </p:blipFill>
        <p:spPr>
          <a:xfrm>
            <a:off x="4954982" y="10"/>
            <a:ext cx="4189018" cy="3233973"/>
          </a:xfrm>
          <a:prstGeom prst="rect">
            <a:avLst/>
          </a:prstGeom>
        </p:spPr>
      </p:pic>
      <p:sp>
        <p:nvSpPr>
          <p:cNvPr id="37" name="Rectangle 36">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2"/>
            <a:ext cx="455228" cy="3624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540334"/>
            <a:ext cx="7762547" cy="3026004"/>
          </a:xfrm>
        </p:spPr>
        <p:txBody>
          <a:bodyPr anchor="ctr">
            <a:normAutofit/>
          </a:bodyPr>
          <a:lstStyle/>
          <a:p>
            <a:pPr marL="0" indent="0">
              <a:buNone/>
            </a:pPr>
            <a:r>
              <a:rPr lang="en-US" sz="1800" i="1" dirty="0"/>
              <a:t>Aug 1995</a:t>
            </a:r>
          </a:p>
          <a:p>
            <a:pPr marL="0" indent="0">
              <a:buNone/>
            </a:pPr>
            <a:r>
              <a:rPr lang="en-US" sz="1800" dirty="0"/>
              <a:t>In August 1995, US Secretary of State Madeline Albright released the first evidence of the crimes committed in Srebrenica to the international community. She revealed aerial photos that showed recently dug mass graves in Nova </a:t>
            </a:r>
            <a:r>
              <a:rPr lang="en-US" sz="1800" dirty="0" err="1"/>
              <a:t>Kasaba</a:t>
            </a:r>
            <a:r>
              <a:rPr lang="en-US" sz="1800" dirty="0"/>
              <a:t>.</a:t>
            </a:r>
            <a:br>
              <a:rPr lang="en-US" sz="1800" dirty="0"/>
            </a:br>
            <a:br>
              <a:rPr lang="en-US" sz="1800" dirty="0"/>
            </a:br>
            <a:r>
              <a:rPr lang="en-US" sz="1800" dirty="0"/>
              <a:t>David Rhode, an American journalist, visited the location identified in the photographs and found a decomposing human leg sticking out of the ground, as well as various personal effects.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878" y="327026"/>
            <a:ext cx="2807227" cy="2287588"/>
          </a:xfrm>
        </p:spPr>
        <p:txBody>
          <a:bodyPr anchor="ctr">
            <a:normAutofit/>
          </a:bodyPr>
          <a:lstStyle/>
          <a:p>
            <a:r>
              <a:rPr lang="en-US" sz="3100" dirty="0"/>
              <a:t>Ongoing Search for Missing Persons</a:t>
            </a:r>
          </a:p>
        </p:txBody>
      </p:sp>
      <p:sp>
        <p:nvSpPr>
          <p:cNvPr id="3" name="Content Placeholder 2"/>
          <p:cNvSpPr>
            <a:spLocks noGrp="1"/>
          </p:cNvSpPr>
          <p:nvPr>
            <p:ph idx="1"/>
          </p:nvPr>
        </p:nvSpPr>
        <p:spPr>
          <a:xfrm>
            <a:off x="3167986" y="327026"/>
            <a:ext cx="5614060" cy="2287587"/>
          </a:xfrm>
        </p:spPr>
        <p:txBody>
          <a:bodyPr anchor="ctr">
            <a:normAutofit/>
          </a:bodyPr>
          <a:lstStyle/>
          <a:p>
            <a:pPr marL="0" indent="0">
              <a:lnSpc>
                <a:spcPct val="90000"/>
              </a:lnSpc>
              <a:buNone/>
            </a:pPr>
            <a:r>
              <a:rPr lang="en-US" sz="1500" i="1" dirty="0"/>
              <a:t>Aug 1995 - Present</a:t>
            </a:r>
          </a:p>
          <a:p>
            <a:pPr marL="0" indent="0">
              <a:lnSpc>
                <a:spcPct val="90000"/>
              </a:lnSpc>
              <a:buNone/>
            </a:pPr>
            <a:r>
              <a:rPr lang="en-US" sz="1500" dirty="0"/>
              <a:t>A meticulous investigation took place in Srebrenica after the initial findings. </a:t>
            </a:r>
            <a:br>
              <a:rPr lang="en-US" sz="1500" dirty="0"/>
            </a:br>
            <a:br>
              <a:rPr lang="en-US" sz="1500" dirty="0"/>
            </a:br>
            <a:r>
              <a:rPr lang="en-US" sz="1500" dirty="0"/>
              <a:t>So far, 94 mass graves have been discovered in Srebrenica, and the remains of over 6,900 victims have been identified. The remains of 1,700 victims are still missing. </a:t>
            </a:r>
            <a:br>
              <a:rPr lang="en-US" sz="1500" dirty="0"/>
            </a:br>
            <a:br>
              <a:rPr lang="en-US" sz="1500" dirty="0"/>
            </a:br>
            <a:r>
              <a:rPr lang="en-US" sz="1500" dirty="0"/>
              <a:t>Usually, only partial remains can be recovered, identified, and prepared for burial at the Srebrenica Memorial Cemetery in </a:t>
            </a:r>
            <a:r>
              <a:rPr lang="en-US" sz="1500" dirty="0" err="1"/>
              <a:t>Potočari</a:t>
            </a:r>
            <a:r>
              <a:rPr lang="en-US" sz="1500" dirty="0"/>
              <a:t>.</a:t>
            </a:r>
          </a:p>
        </p:txBody>
      </p:sp>
      <p:pic>
        <p:nvPicPr>
          <p:cNvPr id="6" name="Picture 5" descr="A group of people in a room&#10;&#10;Description automatically generated">
            <a:extLst>
              <a:ext uri="{FF2B5EF4-FFF2-40B4-BE49-F238E27FC236}">
                <a16:creationId xmlns:a16="http://schemas.microsoft.com/office/drawing/2014/main" id="{B4F7816D-DE79-4A3F-B239-0DA2C4ABA924}"/>
              </a:ext>
            </a:extLst>
          </p:cNvPr>
          <p:cNvPicPr>
            <a:picLocks noChangeAspect="1"/>
          </p:cNvPicPr>
          <p:nvPr/>
        </p:nvPicPr>
        <p:blipFill rotWithShape="1">
          <a:blip r:embed="rId2"/>
          <a:srcRect t="2181" r="-1" b="8357"/>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3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4595" y="361243"/>
            <a:ext cx="5763455" cy="1135737"/>
          </a:xfrm>
        </p:spPr>
        <p:txBody>
          <a:bodyPr>
            <a:noAutofit/>
          </a:bodyPr>
          <a:lstStyle/>
          <a:p>
            <a:pPr>
              <a:lnSpc>
                <a:spcPct val="90000"/>
              </a:lnSpc>
            </a:pPr>
            <a:r>
              <a:rPr lang="en-US" sz="3100" dirty="0"/>
              <a:t>The International Criminal Tribunal for the Former Yugoslavia (ICTY)</a:t>
            </a:r>
          </a:p>
        </p:txBody>
      </p:sp>
      <p:grpSp>
        <p:nvGrpSpPr>
          <p:cNvPr id="49" name="Group 40">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1040" y="0"/>
            <a:ext cx="822960" cy="1097280"/>
            <a:chOff x="11094720" y="0"/>
            <a:chExt cx="1097280" cy="1097280"/>
          </a:xfrm>
        </p:grpSpPr>
        <p:sp>
          <p:nvSpPr>
            <p:cNvPr id="42" name="Isosceles Triangle 4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2">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82601" y="1782981"/>
            <a:ext cx="5175894" cy="4393982"/>
          </a:xfrm>
        </p:spPr>
        <p:txBody>
          <a:bodyPr>
            <a:normAutofit/>
          </a:bodyPr>
          <a:lstStyle/>
          <a:p>
            <a:pPr marL="0" indent="0">
              <a:lnSpc>
                <a:spcPct val="90000"/>
              </a:lnSpc>
              <a:buNone/>
            </a:pPr>
            <a:r>
              <a:rPr lang="en-US" sz="1600" i="1" dirty="0"/>
              <a:t>May 1993 to Dec 2017</a:t>
            </a:r>
          </a:p>
          <a:p>
            <a:pPr marL="0" indent="0">
              <a:lnSpc>
                <a:spcPct val="90000"/>
              </a:lnSpc>
              <a:buNone/>
            </a:pPr>
            <a:r>
              <a:rPr lang="en-US" sz="1600" dirty="0"/>
              <a:t>The International Criminal Tribunal for the Former </a:t>
            </a:r>
            <a:r>
              <a:rPr lang="en-US" sz="1600" dirty="0" err="1"/>
              <a:t>Yugosolvia</a:t>
            </a:r>
            <a:r>
              <a:rPr lang="en-US" sz="1600" dirty="0"/>
              <a:t> (ICTY) was established by the UN Security Council in May 1993 to prosecute mass killings and violations of international law, at The Hague, Netherlands. </a:t>
            </a:r>
            <a:br>
              <a:rPr lang="en-US" sz="1600" dirty="0"/>
            </a:br>
            <a:br>
              <a:rPr lang="en-US" sz="1600" dirty="0"/>
            </a:br>
            <a:r>
              <a:rPr lang="en-US" sz="1600" dirty="0"/>
              <a:t>The ICTY was the first international tribunal since the Nuremberg Trials in 1945-46 and was the first tribunal to prosecute genocide and other war crimes.</a:t>
            </a:r>
            <a:br>
              <a:rPr lang="en-US" sz="1600" dirty="0"/>
            </a:br>
            <a:br>
              <a:rPr lang="en-US" sz="1600" dirty="0"/>
            </a:br>
            <a:r>
              <a:rPr lang="en-US" sz="1600" dirty="0"/>
              <a:t>The ICTY would eventually indict 161 individuals of crimes, including the President of </a:t>
            </a:r>
            <a:r>
              <a:rPr lang="en-US" sz="1600" dirty="0" err="1"/>
              <a:t>Republika</a:t>
            </a:r>
            <a:r>
              <a:rPr lang="en-US" sz="1600" dirty="0"/>
              <a:t> Srpska, Radovan </a:t>
            </a:r>
            <a:r>
              <a:rPr lang="en-US" sz="1600" dirty="0" err="1"/>
              <a:t>Karadžić</a:t>
            </a:r>
            <a:r>
              <a:rPr lang="en-US" sz="1600" dirty="0"/>
              <a:t>, and Commander of the VRS, Ratko </a:t>
            </a:r>
            <a:r>
              <a:rPr lang="en-US" sz="1600" dirty="0" err="1"/>
              <a:t>Mladić</a:t>
            </a:r>
            <a:r>
              <a:rPr lang="en-US" sz="1600" dirty="0"/>
              <a:t>, who were indicted on charges of genocide and crimes against humanity for their atrocities in Srebrenica.</a:t>
            </a:r>
            <a:br>
              <a:rPr lang="en-US" sz="1600" dirty="0"/>
            </a:br>
            <a:br>
              <a:rPr lang="en-US" sz="1600" dirty="0"/>
            </a:br>
            <a:r>
              <a:rPr lang="en-US" sz="1600" dirty="0"/>
              <a:t>The ICTY ceased to exist after December 2017, leaving its residual functions to the International Residual Mechanism for Criminal Tribunals (IRMCT), established in 2010. </a:t>
            </a:r>
          </a:p>
        </p:txBody>
      </p:sp>
      <p:pic>
        <p:nvPicPr>
          <p:cNvPr id="4" name="Picture 3">
            <a:extLst>
              <a:ext uri="{FF2B5EF4-FFF2-40B4-BE49-F238E27FC236}">
                <a16:creationId xmlns:a16="http://schemas.microsoft.com/office/drawing/2014/main" id="{7731F2B6-3DE2-4923-93A3-3FA32D43D33C}"/>
              </a:ext>
            </a:extLst>
          </p:cNvPr>
          <p:cNvPicPr>
            <a:picLocks noChangeAspect="1"/>
          </p:cNvPicPr>
          <p:nvPr/>
        </p:nvPicPr>
        <p:blipFill>
          <a:blip r:embed="rId2"/>
          <a:stretch>
            <a:fillRect/>
          </a:stretch>
        </p:blipFill>
        <p:spPr>
          <a:xfrm>
            <a:off x="6120461" y="1359776"/>
            <a:ext cx="2571497" cy="2571497"/>
          </a:xfrm>
          <a:prstGeom prst="rect">
            <a:avLst/>
          </a:prstGeom>
        </p:spPr>
      </p:pic>
      <p:sp>
        <p:nvSpPr>
          <p:cNvPr id="51" name="Isosceles Triangle 4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51249D-CB41-4D74-A6D4-B7861E95F453}"/>
              </a:ext>
            </a:extLst>
          </p:cNvPr>
          <p:cNvPicPr>
            <a:picLocks noChangeAspect="1"/>
          </p:cNvPicPr>
          <p:nvPr/>
        </p:nvPicPr>
        <p:blipFill>
          <a:blip r:embed="rId3"/>
          <a:stretch>
            <a:fillRect/>
          </a:stretch>
        </p:blipFill>
        <p:spPr>
          <a:xfrm>
            <a:off x="6115499" y="4193769"/>
            <a:ext cx="2571497" cy="19286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Radovan </a:t>
            </a:r>
            <a:r>
              <a:rPr lang="en-US" sz="3100" dirty="0" err="1"/>
              <a:t>Karadžić</a:t>
            </a:r>
            <a:r>
              <a:rPr lang="en-US" sz="3100" dirty="0"/>
              <a:t> Case</a:t>
            </a:r>
          </a:p>
        </p:txBody>
      </p:sp>
      <p:pic>
        <p:nvPicPr>
          <p:cNvPr id="4" name="Picture 3" descr="6529ae60cd4ef51f2d5bcba2f31f7680">
            <a:extLst>
              <a:ext uri="{FF2B5EF4-FFF2-40B4-BE49-F238E27FC236}">
                <a16:creationId xmlns:a16="http://schemas.microsoft.com/office/drawing/2014/main" id="{81E77AFD-26AD-4BAA-9038-AE3FB8370A81}"/>
              </a:ext>
            </a:extLst>
          </p:cNvPr>
          <p:cNvPicPr>
            <a:picLocks noChangeAspect="1"/>
          </p:cNvPicPr>
          <p:nvPr/>
        </p:nvPicPr>
        <p:blipFill rotWithShape="1">
          <a:blip r:embed="rId2"/>
          <a:srcRect b="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907595"/>
            <a:ext cx="5779066" cy="2452687"/>
          </a:xfrm>
        </p:spPr>
        <p:txBody>
          <a:bodyPr anchor="ctr">
            <a:noAutofit/>
          </a:bodyPr>
          <a:lstStyle/>
          <a:p>
            <a:pPr marL="0" indent="0">
              <a:lnSpc>
                <a:spcPct val="90000"/>
              </a:lnSpc>
              <a:buNone/>
            </a:pPr>
            <a:r>
              <a:rPr lang="en-US" sz="1300" i="1" dirty="0"/>
              <a:t>1995 to 2016</a:t>
            </a:r>
          </a:p>
          <a:p>
            <a:pPr marL="0" indent="0">
              <a:lnSpc>
                <a:spcPct val="90000"/>
              </a:lnSpc>
              <a:buNone/>
            </a:pPr>
            <a:r>
              <a:rPr lang="en-US" sz="1300" dirty="0"/>
              <a:t>Radovan </a:t>
            </a:r>
            <a:r>
              <a:rPr lang="en-US" sz="1300" dirty="0" err="1"/>
              <a:t>Karadžić</a:t>
            </a:r>
            <a:r>
              <a:rPr lang="en-US" sz="1300" dirty="0"/>
              <a:t> was the leader of the Serbian Democratic Party of Bosnia and Herzegovina. He was President of the party from July 1990 to July 1996. He is considered one of the main architects of the genocide. </a:t>
            </a:r>
            <a:br>
              <a:rPr lang="en-US" sz="1300" dirty="0"/>
            </a:br>
            <a:br>
              <a:rPr lang="en-US" sz="1300" dirty="0"/>
            </a:br>
            <a:r>
              <a:rPr lang="en-US" sz="1300" dirty="0"/>
              <a:t>Prosecutors at the ICTY said that </a:t>
            </a:r>
            <a:r>
              <a:rPr lang="en-US" sz="1300" dirty="0" err="1"/>
              <a:t>Karadžić</a:t>
            </a:r>
            <a:r>
              <a:rPr lang="en-US" sz="1300" dirty="0"/>
              <a:t> was responsible for the 44-month siege of Sarajevo and the genocide of more than 8,000 Bosnian men and boys in Srebrenica.</a:t>
            </a:r>
            <a:br>
              <a:rPr lang="en-US" sz="1300" dirty="0"/>
            </a:br>
            <a:br>
              <a:rPr lang="en-US" sz="1300" dirty="0"/>
            </a:br>
            <a:r>
              <a:rPr lang="en-US" sz="1300" dirty="0" err="1"/>
              <a:t>Karadžić</a:t>
            </a:r>
            <a:r>
              <a:rPr lang="en-US" sz="1300" dirty="0"/>
              <a:t> was jointly indicted along with Ratko </a:t>
            </a:r>
            <a:r>
              <a:rPr lang="en-US" sz="1300" dirty="0" err="1"/>
              <a:t>Mladić</a:t>
            </a:r>
            <a:r>
              <a:rPr lang="en-US" sz="1300" dirty="0"/>
              <a:t> in 1995, but evaded arrest until he was captured in Belgrade, Serbia, in 2008.</a:t>
            </a:r>
            <a:br>
              <a:rPr lang="en-US" sz="1300" dirty="0"/>
            </a:br>
            <a:br>
              <a:rPr lang="en-US" sz="1300" dirty="0"/>
            </a:br>
            <a:r>
              <a:rPr lang="en-US" sz="1300" dirty="0"/>
              <a:t>He was indicted on two counts of genocide; five counts of crimes against humanity; four counts of violations of the laws or customs of war. </a:t>
            </a:r>
            <a:br>
              <a:rPr lang="en-US" sz="1300" dirty="0"/>
            </a:br>
            <a:br>
              <a:rPr lang="en-US" sz="1300" dirty="0"/>
            </a:br>
            <a:r>
              <a:rPr lang="en-US" sz="1300" dirty="0" err="1"/>
              <a:t>Karadžić</a:t>
            </a:r>
            <a:r>
              <a:rPr lang="en-US" sz="1300" dirty="0"/>
              <a:t> was sentenced to 40 years imprisonment on March 24, 2016.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1DC5A442-E2D0-4F6D-894C-999AF89A7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3704" y="107270"/>
            <a:ext cx="4384178" cy="1638377"/>
          </a:xfrm>
        </p:spPr>
        <p:txBody>
          <a:bodyPr anchor="b">
            <a:normAutofit/>
          </a:bodyPr>
          <a:lstStyle/>
          <a:p>
            <a:r>
              <a:rPr lang="en-US" sz="3100" dirty="0"/>
              <a:t>Bosnia-Herzegovina Country Profile</a:t>
            </a:r>
          </a:p>
        </p:txBody>
      </p:sp>
      <p:sp>
        <p:nvSpPr>
          <p:cNvPr id="3" name="Content Placeholder 2"/>
          <p:cNvSpPr>
            <a:spLocks noGrp="1"/>
          </p:cNvSpPr>
          <p:nvPr>
            <p:ph idx="1"/>
          </p:nvPr>
        </p:nvSpPr>
        <p:spPr>
          <a:xfrm>
            <a:off x="440991" y="2461521"/>
            <a:ext cx="4378312" cy="3023702"/>
          </a:xfrm>
        </p:spPr>
        <p:txBody>
          <a:bodyPr anchor="ctr">
            <a:noAutofit/>
          </a:bodyPr>
          <a:lstStyle/>
          <a:p>
            <a:pPr marL="0" indent="0">
              <a:buNone/>
            </a:pPr>
            <a:r>
              <a:rPr lang="en-US" sz="1800" dirty="0"/>
              <a:t>Bosnia-Herzegovina is a Southeastern European country located in the Western Balkans. There are two political entities in control of the country: </a:t>
            </a:r>
            <a:r>
              <a:rPr lang="en-US" sz="1800" dirty="0" err="1"/>
              <a:t>Republika</a:t>
            </a:r>
            <a:r>
              <a:rPr lang="en-US" sz="1800" dirty="0"/>
              <a:t> Srpska (Bosnian Serb Republic) and the Federation of Bosnia-Herzegovina. The capital of Bosnia-Herzegovina is Sarajevo. </a:t>
            </a:r>
            <a:br>
              <a:rPr lang="en-US" sz="1800" dirty="0"/>
            </a:br>
            <a:br>
              <a:rPr lang="en-US" sz="1800" dirty="0"/>
            </a:br>
            <a:r>
              <a:rPr lang="en-US" sz="1800" b="1" dirty="0"/>
              <a:t>Population:</a:t>
            </a:r>
            <a:r>
              <a:rPr lang="en-US" sz="1800" dirty="0"/>
              <a:t> 3.5 million</a:t>
            </a:r>
            <a:br>
              <a:rPr lang="en-US" sz="1800" dirty="0"/>
            </a:br>
            <a:r>
              <a:rPr lang="en-US" sz="1800" b="1" dirty="0"/>
              <a:t>Major Languages: </a:t>
            </a:r>
            <a:r>
              <a:rPr lang="en-US" sz="1800" dirty="0"/>
              <a:t>Bosnian, Croatian, and Serbian</a:t>
            </a:r>
            <a:br>
              <a:rPr lang="en-US" sz="1800" dirty="0"/>
            </a:br>
            <a:r>
              <a:rPr lang="en-US" sz="1800" b="1" dirty="0"/>
              <a:t>Major Religions: </a:t>
            </a:r>
            <a:r>
              <a:rPr lang="en-US" sz="1800" dirty="0"/>
              <a:t>Christianity, Islam</a:t>
            </a:r>
          </a:p>
        </p:txBody>
      </p:sp>
      <p:sp>
        <p:nvSpPr>
          <p:cNvPr id="78" name="Rectangle 7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99675"/>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6E3210-7B88-4048-9B14-CEDB49CA2D4C}"/>
              </a:ext>
            </a:extLst>
          </p:cNvPr>
          <p:cNvPicPr>
            <a:picLocks noChangeAspect="1"/>
          </p:cNvPicPr>
          <p:nvPr/>
        </p:nvPicPr>
        <p:blipFill rotWithShape="1">
          <a:blip r:embed="rId2"/>
          <a:srcRect t="2024" r="-2" b="18214"/>
          <a:stretch/>
        </p:blipFill>
        <p:spPr>
          <a:xfrm>
            <a:off x="5591846" y="596271"/>
            <a:ext cx="3125002" cy="2386584"/>
          </a:xfrm>
          <a:prstGeom prst="rect">
            <a:avLst/>
          </a:prstGeom>
        </p:spPr>
      </p:pic>
      <p:sp>
        <p:nvSpPr>
          <p:cNvPr id="80" name="Rectangle 7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186644"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429000"/>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6f0c1e6b72cb63cf55bec172d8f931d">
            <a:extLst>
              <a:ext uri="{FF2B5EF4-FFF2-40B4-BE49-F238E27FC236}">
                <a16:creationId xmlns:a16="http://schemas.microsoft.com/office/drawing/2014/main" id="{CA486398-4D8B-4A28-9565-BF9A348E8945}"/>
              </a:ext>
            </a:extLst>
          </p:cNvPr>
          <p:cNvPicPr>
            <a:picLocks noChangeAspect="1"/>
          </p:cNvPicPr>
          <p:nvPr/>
        </p:nvPicPr>
        <p:blipFill rotWithShape="1">
          <a:blip r:embed="rId3"/>
          <a:srcRect r="523" b="-5"/>
          <a:stretch/>
        </p:blipFill>
        <p:spPr>
          <a:xfrm>
            <a:off x="5592517" y="3625596"/>
            <a:ext cx="3123662" cy="2386584"/>
          </a:xfrm>
          <a:prstGeom prst="rect">
            <a:avLst/>
          </a:prstGeom>
        </p:spPr>
      </p:pic>
      <p:sp>
        <p:nvSpPr>
          <p:cNvPr id="84" name="Rectangle 8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65107"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5E159E-93CC-4F4E-854F-A73189132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679927"/>
            <a:ext cx="3798352" cy="2270664"/>
          </a:xfrm>
        </p:spPr>
        <p:txBody>
          <a:bodyPr>
            <a:normAutofit/>
          </a:bodyPr>
          <a:lstStyle/>
          <a:p>
            <a:pPr>
              <a:lnSpc>
                <a:spcPct val="90000"/>
              </a:lnSpc>
            </a:pPr>
            <a:r>
              <a:rPr lang="en-US" sz="3100" dirty="0"/>
              <a:t>Radovan </a:t>
            </a:r>
            <a:r>
              <a:rPr lang="en-US" sz="3100" dirty="0" err="1"/>
              <a:t>Karadžić</a:t>
            </a:r>
            <a:r>
              <a:rPr lang="en-US" sz="3100" dirty="0"/>
              <a:t> Sentence Increased to Life Imprisonment</a:t>
            </a:r>
          </a:p>
        </p:txBody>
      </p:sp>
      <p:sp>
        <p:nvSpPr>
          <p:cNvPr id="25" name="Rectangle 24">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224D79E-4C7E-4A03-BC98-C11627ED47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28" name="Rectangle 64">
              <a:extLst>
                <a:ext uri="{FF2B5EF4-FFF2-40B4-BE49-F238E27FC236}">
                  <a16:creationId xmlns:a16="http://schemas.microsoft.com/office/drawing/2014/main" id="{84226CB9-AAE1-46B6-9936-1C5F16126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D742D28-AF83-4049-B1E5-3B8C63FC7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92B66613-362C-4881-A297-73A6D9862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C095AE55-BD70-4677-8988-688DFA3A5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3FC3E90-8A63-4152-92ED-8196DCBEB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9E194FA-170D-410B-980F-656A0C00D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6C46A6E9-2503-4458-B643-A704F1D4B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90039F9D-222F-4D8E-B502-543BEEFC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1543C8F8-F06A-4F56-A1C8-380B309B9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6E87739D-1D42-42FA-9790-B7DF61CBF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05029ACE-6799-4197-873B-B5F61B965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D9A3E88D-C7C3-4426-8069-D642CD117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2125D27B-B124-4B5D-9CC1-169BF2A99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E087664C-11B9-4631-ABF5-940AE79E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C6EE431E-21F6-422E-94B7-5CD5980E4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D7A3CEC9-DFB6-43FE-9CC5-DDA19B5A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C79ADC73-1C5F-4F12-A3A1-C0BCE82A2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C20130EC-78F4-42AA-9E20-2D0F481F5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6353D739-20D4-4D5A-9A57-707C5AD88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348A8E3F-A128-4F3D-926C-77185809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e9c56b4984047a5b04dedab5a9f545d8">
            <a:extLst>
              <a:ext uri="{FF2B5EF4-FFF2-40B4-BE49-F238E27FC236}">
                <a16:creationId xmlns:a16="http://schemas.microsoft.com/office/drawing/2014/main" id="{F84A9649-3639-4E37-B311-C115E8FB3949}"/>
              </a:ext>
            </a:extLst>
          </p:cNvPr>
          <p:cNvPicPr>
            <a:picLocks noChangeAspect="1"/>
          </p:cNvPicPr>
          <p:nvPr/>
        </p:nvPicPr>
        <p:blipFill rotWithShape="1">
          <a:blip r:embed="rId2"/>
          <a:srcRect l="27139" r="-1" b="-1"/>
          <a:stretch/>
        </p:blipFill>
        <p:spPr>
          <a:xfrm>
            <a:off x="4954982" y="10"/>
            <a:ext cx="4189018" cy="3233973"/>
          </a:xfrm>
          <a:prstGeom prst="rect">
            <a:avLst/>
          </a:prstGeom>
        </p:spPr>
      </p:pic>
      <p:sp>
        <p:nvSpPr>
          <p:cNvPr id="49" name="Rectangle 48">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2"/>
            <a:ext cx="455228" cy="3624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540334"/>
            <a:ext cx="7762547" cy="3026004"/>
          </a:xfrm>
        </p:spPr>
        <p:txBody>
          <a:bodyPr anchor="ctr">
            <a:normAutofit/>
          </a:bodyPr>
          <a:lstStyle/>
          <a:p>
            <a:pPr marL="0" indent="0">
              <a:buNone/>
            </a:pPr>
            <a:r>
              <a:rPr lang="en-US" sz="1800" i="1" dirty="0"/>
              <a:t>Mar 20, 2019 </a:t>
            </a:r>
          </a:p>
          <a:p>
            <a:pPr marL="0" indent="0">
              <a:buNone/>
            </a:pPr>
            <a:r>
              <a:rPr lang="en-US" sz="1800" dirty="0" err="1"/>
              <a:t>Karadžić</a:t>
            </a:r>
            <a:r>
              <a:rPr lang="en-US" sz="1800" dirty="0"/>
              <a:t> appealed his 2016 verdict in which he was sentenced to 40 years for the Siege of Sarajevo and the Srebrenica Genocide.</a:t>
            </a:r>
            <a:br>
              <a:rPr lang="en-US" sz="1800" dirty="0"/>
            </a:br>
            <a:br>
              <a:rPr lang="en-US" sz="1800" dirty="0"/>
            </a:br>
            <a:r>
              <a:rPr lang="en-US" sz="1800" dirty="0"/>
              <a:t>On March 20, 2019, UN appeals judges rejected his request and extended his sentence as a result of the gravity of his crimes and the weight of his responsibility. </a:t>
            </a:r>
            <a:br>
              <a:rPr lang="en-US" sz="1800" dirty="0"/>
            </a:br>
            <a:br>
              <a:rPr lang="en-US" sz="1800" dirty="0"/>
            </a:br>
            <a:r>
              <a:rPr lang="en-US" sz="1800" dirty="0"/>
              <a:t>His sentence was increased from 40 years to life imprisonment. This decision was the final ruling and cannot be appealed any further.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138844"/>
            <a:ext cx="3968748" cy="1628775"/>
          </a:xfrm>
        </p:spPr>
        <p:txBody>
          <a:bodyPr anchor="b">
            <a:normAutofit/>
          </a:bodyPr>
          <a:lstStyle/>
          <a:p>
            <a:r>
              <a:rPr lang="en-US" sz="3100" dirty="0"/>
              <a:t>Slobodan </a:t>
            </a:r>
            <a:r>
              <a:rPr lang="en-US" sz="3100" dirty="0" err="1"/>
              <a:t>Milošević</a:t>
            </a:r>
            <a:r>
              <a:rPr lang="en-US" sz="3100" dirty="0"/>
              <a:t> Case </a:t>
            </a:r>
          </a:p>
        </p:txBody>
      </p:sp>
      <p:pic>
        <p:nvPicPr>
          <p:cNvPr id="4" name="Picture 3" descr="33665133458b1c350b691714cebdb3dd">
            <a:extLst>
              <a:ext uri="{FF2B5EF4-FFF2-40B4-BE49-F238E27FC236}">
                <a16:creationId xmlns:a16="http://schemas.microsoft.com/office/drawing/2014/main" id="{8AD1AA2C-0FB7-42F4-8B4C-987B08ECD8A5}"/>
              </a:ext>
            </a:extLst>
          </p:cNvPr>
          <p:cNvPicPr>
            <a:picLocks noChangeAspect="1"/>
          </p:cNvPicPr>
          <p:nvPr/>
        </p:nvPicPr>
        <p:blipFill rotWithShape="1">
          <a:blip r:embed="rId2"/>
          <a:srcRect l="27096" r="29394" b="1"/>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299" y="2080040"/>
            <a:ext cx="3968747" cy="3752849"/>
          </a:xfrm>
        </p:spPr>
        <p:txBody>
          <a:bodyPr>
            <a:noAutofit/>
          </a:bodyPr>
          <a:lstStyle/>
          <a:p>
            <a:pPr marL="0" indent="0">
              <a:lnSpc>
                <a:spcPct val="90000"/>
              </a:lnSpc>
              <a:buNone/>
            </a:pPr>
            <a:r>
              <a:rPr lang="en-US" sz="1600" i="1" dirty="0"/>
              <a:t>2001 to 2006 </a:t>
            </a:r>
          </a:p>
          <a:p>
            <a:pPr marL="0" indent="0">
              <a:lnSpc>
                <a:spcPct val="90000"/>
              </a:lnSpc>
              <a:buNone/>
            </a:pPr>
            <a:r>
              <a:rPr lang="en-US" sz="1600" dirty="0"/>
              <a:t>Slobodan </a:t>
            </a:r>
            <a:r>
              <a:rPr lang="en-US" sz="1600" dirty="0" err="1"/>
              <a:t>Milošević</a:t>
            </a:r>
            <a:r>
              <a:rPr lang="en-US" sz="1600" dirty="0"/>
              <a:t> was Serbia's party leader and President from 1989-1997. From 1997-2000, he was the President of the Federal Republic of Yugoslavia. </a:t>
            </a:r>
            <a:br>
              <a:rPr lang="en-US" sz="1600" dirty="0"/>
            </a:br>
            <a:br>
              <a:rPr lang="en-US" sz="1600" dirty="0"/>
            </a:br>
            <a:r>
              <a:rPr lang="en-US" sz="1600" dirty="0" err="1"/>
              <a:t>Milošević</a:t>
            </a:r>
            <a:r>
              <a:rPr lang="en-US" sz="1600" dirty="0"/>
              <a:t> was arrested by Serbian authorities on April 1, 2001 and extradited to the ICTY on June 29, 2001 for trial on charges of genocide, crimes against humanity, and war crimes. </a:t>
            </a:r>
            <a:br>
              <a:rPr lang="en-US" sz="1600" dirty="0"/>
            </a:br>
            <a:br>
              <a:rPr lang="en-US" sz="1600" dirty="0"/>
            </a:br>
            <a:r>
              <a:rPr lang="en-US" sz="1600" dirty="0"/>
              <a:t>The trial began on February 12, 2002 but suffered several delays due to </a:t>
            </a:r>
            <a:r>
              <a:rPr lang="en-US" sz="1600" dirty="0" err="1"/>
              <a:t>Milošević's</a:t>
            </a:r>
            <a:r>
              <a:rPr lang="en-US" sz="1600" dirty="0"/>
              <a:t> poor health. </a:t>
            </a:r>
            <a:br>
              <a:rPr lang="en-US" sz="1600" dirty="0"/>
            </a:br>
            <a:br>
              <a:rPr lang="en-US" sz="1600" dirty="0"/>
            </a:br>
            <a:r>
              <a:rPr lang="en-US" sz="1600" dirty="0"/>
              <a:t>On March 11, 2006, he was found dead in his prison cell. The proceedings were terminated.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209FE012-FF59-42B8-9E24-2ADF0BB05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679927"/>
            <a:ext cx="3798352" cy="2270664"/>
          </a:xfrm>
        </p:spPr>
        <p:txBody>
          <a:bodyPr>
            <a:normAutofit/>
          </a:bodyPr>
          <a:lstStyle/>
          <a:p>
            <a:r>
              <a:rPr lang="en-US" sz="3100" dirty="0"/>
              <a:t>Ratko </a:t>
            </a:r>
            <a:r>
              <a:rPr lang="en-US" sz="3100" dirty="0" err="1"/>
              <a:t>Mladić</a:t>
            </a:r>
            <a:r>
              <a:rPr lang="en-US" sz="3100" dirty="0"/>
              <a:t> Case </a:t>
            </a:r>
          </a:p>
        </p:txBody>
      </p:sp>
      <p:sp>
        <p:nvSpPr>
          <p:cNvPr id="66" name="Rectangle 65">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537B7F17-6743-434B-B741-1EB675A75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69" name="Rectangle 64">
              <a:extLst>
                <a:ext uri="{FF2B5EF4-FFF2-40B4-BE49-F238E27FC236}">
                  <a16:creationId xmlns:a16="http://schemas.microsoft.com/office/drawing/2014/main" id="{05A3412B-D8E9-4E4B-9551-5463657894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5AC3E708-71BD-43DC-BC99-52C7A0292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00DC58E1-87CF-4AB8-9BB6-B38894E54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5251B7BE-4EA7-4E17-9AA6-45CCA21B8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4">
              <a:extLst>
                <a:ext uri="{FF2B5EF4-FFF2-40B4-BE49-F238E27FC236}">
                  <a16:creationId xmlns:a16="http://schemas.microsoft.com/office/drawing/2014/main" id="{3FD399D7-39CA-4DF8-8D70-AC5DCD1DA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6">
              <a:extLst>
                <a:ext uri="{FF2B5EF4-FFF2-40B4-BE49-F238E27FC236}">
                  <a16:creationId xmlns:a16="http://schemas.microsoft.com/office/drawing/2014/main" id="{435B5AE2-3B48-4498-9FE8-068123183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4">
              <a:extLst>
                <a:ext uri="{FF2B5EF4-FFF2-40B4-BE49-F238E27FC236}">
                  <a16:creationId xmlns:a16="http://schemas.microsoft.com/office/drawing/2014/main" id="{693EA389-4567-4185-BF36-5FE82A8C0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34867904-BE35-4AE1-B2E9-F65EBB486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4">
              <a:extLst>
                <a:ext uri="{FF2B5EF4-FFF2-40B4-BE49-F238E27FC236}">
                  <a16:creationId xmlns:a16="http://schemas.microsoft.com/office/drawing/2014/main" id="{5981E278-B931-40D2-AB06-3E3202E85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911B15C5-8707-477D-84D8-EF15CE7AF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5A2801AD-29DB-4B2E-807A-129C496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9E629D16-4E4D-481A-B152-7E23E9A42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EECF4363-A52C-49E0-BFAF-9FF88EC5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2C7F0D09-1F15-4162-98A1-517313E5E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096CD3B1-B224-4F9F-AFBF-C0E1E3598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5C66E228-224C-4DC5-A49E-2148C371D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790BF835-4045-4976-92E7-992B63932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5937B942-101B-478C-BD40-F482A01F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4">
              <a:extLst>
                <a:ext uri="{FF2B5EF4-FFF2-40B4-BE49-F238E27FC236}">
                  <a16:creationId xmlns:a16="http://schemas.microsoft.com/office/drawing/2014/main" id="{34272CF3-29A3-4132-883E-E4B4A62DA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50100215-A65C-491F-A54C-C65AD0B50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053b875feef71c5c97f9ab4c045a8381">
            <a:extLst>
              <a:ext uri="{FF2B5EF4-FFF2-40B4-BE49-F238E27FC236}">
                <a16:creationId xmlns:a16="http://schemas.microsoft.com/office/drawing/2014/main" id="{713EE432-24B1-4D0A-938D-6CF51743112B}"/>
              </a:ext>
            </a:extLst>
          </p:cNvPr>
          <p:cNvPicPr>
            <a:picLocks noChangeAspect="1"/>
          </p:cNvPicPr>
          <p:nvPr/>
        </p:nvPicPr>
        <p:blipFill rotWithShape="1">
          <a:blip r:embed="rId2"/>
          <a:srcRect l="15951" r="18344"/>
          <a:stretch/>
        </p:blipFill>
        <p:spPr>
          <a:xfrm>
            <a:off x="4934212" y="-1"/>
            <a:ext cx="4249779" cy="3233984"/>
          </a:xfrm>
          <a:prstGeom prst="rect">
            <a:avLst/>
          </a:prstGeom>
        </p:spPr>
      </p:pic>
      <p:sp>
        <p:nvSpPr>
          <p:cNvPr id="90" name="Rectangle 89">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540334"/>
            <a:ext cx="7762547" cy="3026004"/>
          </a:xfrm>
        </p:spPr>
        <p:txBody>
          <a:bodyPr anchor="ctr">
            <a:normAutofit/>
          </a:bodyPr>
          <a:lstStyle/>
          <a:p>
            <a:pPr marL="0" indent="0">
              <a:lnSpc>
                <a:spcPct val="90000"/>
              </a:lnSpc>
              <a:buNone/>
            </a:pPr>
            <a:r>
              <a:rPr lang="en-US" sz="1300" i="1" dirty="0"/>
              <a:t>1995 to 2017 </a:t>
            </a:r>
          </a:p>
          <a:p>
            <a:pPr marL="0" indent="0">
              <a:lnSpc>
                <a:spcPct val="90000"/>
              </a:lnSpc>
              <a:buNone/>
            </a:pPr>
            <a:r>
              <a:rPr lang="en-US" sz="1300" dirty="0"/>
              <a:t>Ratko </a:t>
            </a:r>
            <a:r>
              <a:rPr lang="en-US" sz="1300" dirty="0" err="1"/>
              <a:t>Mladić</a:t>
            </a:r>
            <a:r>
              <a:rPr lang="en-US" sz="1300" dirty="0"/>
              <a:t> was the commander of the Army of </a:t>
            </a:r>
            <a:r>
              <a:rPr lang="en-US" sz="1300" dirty="0" err="1"/>
              <a:t>Republika</a:t>
            </a:r>
            <a:r>
              <a:rPr lang="en-US" sz="1300" dirty="0"/>
              <a:t> Srpska (VRS) during the Bosnian War (1992-1995). He is considered one of the main architects of the genocide. </a:t>
            </a:r>
            <a:br>
              <a:rPr lang="en-US" sz="1300" dirty="0"/>
            </a:br>
            <a:br>
              <a:rPr lang="en-US" sz="1300" dirty="0"/>
            </a:br>
            <a:r>
              <a:rPr lang="en-US" sz="1300" dirty="0"/>
              <a:t>On July 25, 1995, the ICTY indicted </a:t>
            </a:r>
            <a:r>
              <a:rPr lang="en-US" sz="1300" dirty="0" err="1"/>
              <a:t>Mladić</a:t>
            </a:r>
            <a:r>
              <a:rPr lang="en-US" sz="1300" dirty="0"/>
              <a:t> on two counts of genocide, five counts of crimes against humanity and four counts of violations of the laws or customs of war. </a:t>
            </a:r>
            <a:br>
              <a:rPr lang="en-US" sz="1300" dirty="0"/>
            </a:br>
            <a:br>
              <a:rPr lang="en-US" sz="1300" dirty="0"/>
            </a:br>
            <a:r>
              <a:rPr lang="en-US" sz="1300" dirty="0" err="1"/>
              <a:t>Mladić</a:t>
            </a:r>
            <a:r>
              <a:rPr lang="en-US" sz="1300" dirty="0"/>
              <a:t> fled to Belgrade, where he lived freely under the protection of Slobodan </a:t>
            </a:r>
            <a:r>
              <a:rPr lang="en-US" sz="1300" dirty="0" err="1"/>
              <a:t>Milošević</a:t>
            </a:r>
            <a:r>
              <a:rPr lang="en-US" sz="1300" dirty="0"/>
              <a:t>, until </a:t>
            </a:r>
            <a:r>
              <a:rPr lang="en-US" sz="1300" dirty="0" err="1"/>
              <a:t>Milošević</a:t>
            </a:r>
            <a:r>
              <a:rPr lang="en-US" sz="1300" dirty="0"/>
              <a:t> was extradited to The Hague in 2001. </a:t>
            </a:r>
            <a:br>
              <a:rPr lang="en-US" sz="1300" dirty="0"/>
            </a:br>
            <a:br>
              <a:rPr lang="en-US" sz="1300" dirty="0"/>
            </a:br>
            <a:r>
              <a:rPr lang="en-US" sz="1300" dirty="0"/>
              <a:t>On May 26, 2011, after 16 years on the run, </a:t>
            </a:r>
            <a:r>
              <a:rPr lang="en-US" sz="1300" dirty="0" err="1"/>
              <a:t>Mladić</a:t>
            </a:r>
            <a:r>
              <a:rPr lang="en-US" sz="1300" dirty="0"/>
              <a:t> was captured by Serbian authorities in </a:t>
            </a:r>
            <a:r>
              <a:rPr lang="en-US" sz="1300" dirty="0" err="1"/>
              <a:t>Lazarevo</a:t>
            </a:r>
            <a:r>
              <a:rPr lang="en-US" sz="1300" dirty="0"/>
              <a:t>, a village in Northern Serbia. He was later extradited to The Hague.</a:t>
            </a:r>
            <a:br>
              <a:rPr lang="en-US" sz="1300" dirty="0"/>
            </a:br>
            <a:br>
              <a:rPr lang="en-US" sz="1300" dirty="0"/>
            </a:br>
            <a:r>
              <a:rPr lang="en-US" sz="1300" dirty="0"/>
              <a:t>In May 2012, he went on trial for war crimes. In November 2017 </a:t>
            </a:r>
            <a:r>
              <a:rPr lang="en-US" sz="1300" dirty="0" err="1"/>
              <a:t>Mladić</a:t>
            </a:r>
            <a:r>
              <a:rPr lang="en-US" sz="1300" dirty="0"/>
              <a:t> was found guilty of 10 of 11 charges and sentenced to life in prison.</a:t>
            </a:r>
            <a:br>
              <a:rPr lang="en-US" sz="1300" dirty="0"/>
            </a:br>
            <a:r>
              <a:rPr lang="en-US" sz="1300"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err="1"/>
              <a:t>Fo</a:t>
            </a:r>
            <a:r>
              <a:rPr lang="en-US" sz="3200" dirty="0" err="1"/>
              <a:t>č</a:t>
            </a:r>
            <a:r>
              <a:rPr lang="en-US" sz="3100" dirty="0" err="1"/>
              <a:t>a</a:t>
            </a:r>
            <a:r>
              <a:rPr lang="en-US" sz="3100" dirty="0"/>
              <a:t> Investigation</a:t>
            </a:r>
          </a:p>
        </p:txBody>
      </p:sp>
      <p:pic>
        <p:nvPicPr>
          <p:cNvPr id="6" name="Picture 5" descr="A group of people posing for the camera&#10;&#10;Description automatically generated">
            <a:extLst>
              <a:ext uri="{FF2B5EF4-FFF2-40B4-BE49-F238E27FC236}">
                <a16:creationId xmlns:a16="http://schemas.microsoft.com/office/drawing/2014/main" id="{258EE5D2-7F18-4A28-8538-092D2EC7C510}"/>
              </a:ext>
            </a:extLst>
          </p:cNvPr>
          <p:cNvPicPr>
            <a:picLocks noChangeAspect="1"/>
          </p:cNvPicPr>
          <p:nvPr/>
        </p:nvPicPr>
        <p:blipFill rotWithShape="1">
          <a:blip r:embed="rId2"/>
          <a:srcRect b="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893527"/>
            <a:ext cx="5614060" cy="2452687"/>
          </a:xfrm>
        </p:spPr>
        <p:txBody>
          <a:bodyPr anchor="ctr">
            <a:noAutofit/>
          </a:bodyPr>
          <a:lstStyle/>
          <a:p>
            <a:pPr marL="0" indent="0">
              <a:lnSpc>
                <a:spcPct val="90000"/>
              </a:lnSpc>
              <a:buNone/>
            </a:pPr>
            <a:r>
              <a:rPr lang="en-US" sz="1600" i="1" dirty="0"/>
              <a:t>2001</a:t>
            </a:r>
          </a:p>
          <a:p>
            <a:pPr marL="0" indent="0">
              <a:lnSpc>
                <a:spcPct val="90000"/>
              </a:lnSpc>
              <a:buNone/>
            </a:pPr>
            <a:r>
              <a:rPr lang="en-US" sz="1600" dirty="0"/>
              <a:t>According to the ICTY, rape was systematically used by the military as an instrument of terror. </a:t>
            </a:r>
            <a:br>
              <a:rPr lang="en-US" sz="1600" dirty="0"/>
            </a:br>
            <a:br>
              <a:rPr lang="en-US" sz="1600" dirty="0"/>
            </a:br>
            <a:r>
              <a:rPr lang="en-US" sz="1600" dirty="0"/>
              <a:t>Dragoljub </a:t>
            </a:r>
            <a:r>
              <a:rPr lang="en-US" sz="1600" dirty="0" err="1"/>
              <a:t>Kunarac</a:t>
            </a:r>
            <a:r>
              <a:rPr lang="en-US" sz="1600" dirty="0"/>
              <a:t>, </a:t>
            </a:r>
            <a:r>
              <a:rPr lang="en-US" sz="1600" dirty="0" err="1"/>
              <a:t>Radomir</a:t>
            </a:r>
            <a:r>
              <a:rPr lang="en-US" sz="1600" dirty="0"/>
              <a:t> </a:t>
            </a:r>
            <a:r>
              <a:rPr lang="en-US" sz="1600" dirty="0" err="1"/>
              <a:t>Kovač</a:t>
            </a:r>
            <a:r>
              <a:rPr lang="en-US" sz="1600" dirty="0"/>
              <a:t>, and Zoran </a:t>
            </a:r>
            <a:r>
              <a:rPr lang="en-US" sz="1600" dirty="0" err="1"/>
              <a:t>Vukovič</a:t>
            </a:r>
            <a:r>
              <a:rPr lang="en-US" sz="1600" dirty="0"/>
              <a:t> are three men who played a prominent role in organizing and maintaining rape camps in </a:t>
            </a:r>
            <a:r>
              <a:rPr lang="en-US" sz="1600" dirty="0" err="1"/>
              <a:t>Foča</a:t>
            </a:r>
            <a:r>
              <a:rPr lang="en-US" sz="1600" dirty="0"/>
              <a:t>. All three men were convicted of rape, enslavement, and torture by the ICTY in 2001. </a:t>
            </a:r>
            <a:br>
              <a:rPr lang="en-US" sz="1600" dirty="0"/>
            </a:br>
            <a:br>
              <a:rPr lang="en-US" sz="1600" dirty="0"/>
            </a:br>
            <a:r>
              <a:rPr lang="en-US" sz="1600" dirty="0"/>
              <a:t>This was a landmark case in which sexual enslavement and rape were recognized as crimes against humanity.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95E159E-93CC-4F4E-854F-A73189132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679927"/>
            <a:ext cx="3798352" cy="2270664"/>
          </a:xfrm>
        </p:spPr>
        <p:txBody>
          <a:bodyPr>
            <a:normAutofit/>
          </a:bodyPr>
          <a:lstStyle/>
          <a:p>
            <a:r>
              <a:rPr lang="en-US" sz="3100" dirty="0"/>
              <a:t>The ICJ Acquits Serbia of Genocide </a:t>
            </a:r>
          </a:p>
        </p:txBody>
      </p:sp>
      <p:sp>
        <p:nvSpPr>
          <p:cNvPr id="18" name="Rectangle 17">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224D79E-4C7E-4A03-BC98-C11627ED47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21" name="Rectangle 64">
              <a:extLst>
                <a:ext uri="{FF2B5EF4-FFF2-40B4-BE49-F238E27FC236}">
                  <a16:creationId xmlns:a16="http://schemas.microsoft.com/office/drawing/2014/main" id="{84226CB9-AAE1-46B6-9936-1C5F16126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D742D28-AF83-4049-B1E5-3B8C63FC7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92B66613-362C-4881-A297-73A6D9862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C095AE55-BD70-4677-8988-688DFA3A5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3FC3E90-8A63-4152-92ED-8196DCBEB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09E194FA-170D-410B-980F-656A0C00D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6C46A6E9-2503-4458-B643-A704F1D4B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90039F9D-222F-4D8E-B502-543BEEFC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543C8F8-F06A-4F56-A1C8-380B309B9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6E87739D-1D42-42FA-9790-B7DF61CBF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05029ACE-6799-4197-873B-B5F61B965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9A3E88D-C7C3-4426-8069-D642CD117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125D27B-B124-4B5D-9CC1-169BF2A99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E087664C-11B9-4631-ABF5-940AE79E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6EE431E-21F6-422E-94B7-5CD5980E4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D7A3CEC9-DFB6-43FE-9CC5-DDA19B5A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79ADC73-1C5F-4F12-A3A1-C0BCE82A2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20130EC-78F4-42AA-9E20-2D0F481F5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6353D739-20D4-4D5A-9A57-707C5AD88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348A8E3F-A128-4F3D-926C-77185809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5a63830ada69f74dcd886cc6c0527533">
            <a:extLst>
              <a:ext uri="{FF2B5EF4-FFF2-40B4-BE49-F238E27FC236}">
                <a16:creationId xmlns:a16="http://schemas.microsoft.com/office/drawing/2014/main" id="{8DB5E4F2-DEF9-42DE-A7A8-0FD955F7BC8E}"/>
              </a:ext>
            </a:extLst>
          </p:cNvPr>
          <p:cNvPicPr>
            <a:picLocks noChangeAspect="1"/>
          </p:cNvPicPr>
          <p:nvPr/>
        </p:nvPicPr>
        <p:blipFill rotWithShape="1">
          <a:blip r:embed="rId2"/>
          <a:srcRect l="13645" r="1" b="1"/>
          <a:stretch/>
        </p:blipFill>
        <p:spPr>
          <a:xfrm>
            <a:off x="4954982" y="10"/>
            <a:ext cx="4189018" cy="3233973"/>
          </a:xfrm>
          <a:prstGeom prst="rect">
            <a:avLst/>
          </a:prstGeom>
        </p:spPr>
      </p:pic>
      <p:sp>
        <p:nvSpPr>
          <p:cNvPr id="42" name="Rectangle 41">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2"/>
            <a:ext cx="455228" cy="3624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540334"/>
            <a:ext cx="7762547" cy="3026004"/>
          </a:xfrm>
        </p:spPr>
        <p:txBody>
          <a:bodyPr anchor="ctr">
            <a:normAutofit/>
          </a:bodyPr>
          <a:lstStyle/>
          <a:p>
            <a:pPr marL="0" indent="0">
              <a:buNone/>
            </a:pPr>
            <a:r>
              <a:rPr lang="en-US" sz="1800" i="1" dirty="0"/>
              <a:t>Feb 26, 2007 </a:t>
            </a:r>
          </a:p>
          <a:p>
            <a:pPr marL="0" indent="0">
              <a:buNone/>
            </a:pPr>
            <a:r>
              <a:rPr lang="en-US" sz="1800" dirty="0"/>
              <a:t>The International Court of Justice (ICJ) acquitted Serbia of committing genocide in Bosnia and Herzegovina on February 26, 2007 but found it guilty of failing to prevent genocide in Srebrenica.</a:t>
            </a:r>
            <a:br>
              <a:rPr lang="en-US" sz="1800" dirty="0"/>
            </a:br>
            <a:br>
              <a:rPr lang="en-US" sz="1800" dirty="0"/>
            </a:br>
            <a:r>
              <a:rPr lang="en-US" sz="1800" dirty="0"/>
              <a:t>Although Serbia was acquitted, the ICJ concluded that the VRS had “the necessary specific intent to destroy in part the group of Bosnian Muslims (specifically the Bosnian Muslims of Srebrenica) and that accordingly acts of genocide were committed by the VRS.”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r>
              <a:rPr lang="en-US" sz="3100" dirty="0"/>
              <a:t>Denial of Genocide by Bosnian Serbs</a:t>
            </a:r>
          </a:p>
        </p:txBody>
      </p:sp>
      <p:pic>
        <p:nvPicPr>
          <p:cNvPr id="4" name="Picture 3" descr="5032b8c075655838c6c81940a793fbf6">
            <a:extLst>
              <a:ext uri="{FF2B5EF4-FFF2-40B4-BE49-F238E27FC236}">
                <a16:creationId xmlns:a16="http://schemas.microsoft.com/office/drawing/2014/main" id="{07189DB8-546E-48BC-8D16-9E9E8F4636AB}"/>
              </a:ext>
            </a:extLst>
          </p:cNvPr>
          <p:cNvPicPr>
            <a:picLocks noChangeAspect="1"/>
          </p:cNvPicPr>
          <p:nvPr/>
        </p:nvPicPr>
        <p:blipFill rotWithShape="1">
          <a:blip r:embed="rId2"/>
          <a:srcRect r="474"/>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Autofit/>
          </a:bodyPr>
          <a:lstStyle/>
          <a:p>
            <a:pPr marL="0" indent="0">
              <a:lnSpc>
                <a:spcPct val="90000"/>
              </a:lnSpc>
              <a:buNone/>
            </a:pPr>
            <a:r>
              <a:rPr lang="en-US" sz="1600" i="1" dirty="0"/>
              <a:t>1995 to Present</a:t>
            </a:r>
          </a:p>
          <a:p>
            <a:pPr marL="0" indent="0">
              <a:lnSpc>
                <a:spcPct val="90000"/>
              </a:lnSpc>
              <a:buNone/>
            </a:pPr>
            <a:r>
              <a:rPr lang="en-US" sz="1600" dirty="0"/>
              <a:t>Many Serbians still deny the Srebrenica Genocide by significantly deflating the number of victims, undermining international courts, or glorifying war criminals. Some have also claimed that victims are alive and have left Srebrenica. </a:t>
            </a:r>
            <a:br>
              <a:rPr lang="en-US" sz="1600" dirty="0"/>
            </a:br>
            <a:br>
              <a:rPr lang="en-US" sz="1600" dirty="0"/>
            </a:br>
            <a:r>
              <a:rPr lang="en-US" sz="1600" dirty="0"/>
              <a:t>Government officials (including the current mayor of Srebrenica), citizens, and reports claim that the Red Cross, the US, and Britain conspired to plant bodies and inflate reported deaths in the Srebrenica massacre. </a:t>
            </a:r>
            <a:br>
              <a:rPr lang="en-US" sz="1600" dirty="0"/>
            </a:br>
            <a:br>
              <a:rPr lang="en-US" sz="1600" dirty="0"/>
            </a:br>
            <a:r>
              <a:rPr lang="en-US" sz="1600" dirty="0"/>
              <a:t>In 2012, then President of Serbia, Tomislav </a:t>
            </a:r>
            <a:r>
              <a:rPr lang="en-US" sz="1600" dirty="0" err="1"/>
              <a:t>Nikolić</a:t>
            </a:r>
            <a:r>
              <a:rPr lang="en-US" sz="1600" dirty="0"/>
              <a:t>, claimed: “there was no genocide in Srebrenica”.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4883544"/>
            <a:ext cx="2907065" cy="1556907"/>
          </a:xfrm>
        </p:spPr>
        <p:txBody>
          <a:bodyPr anchor="ctr">
            <a:normAutofit/>
          </a:bodyPr>
          <a:lstStyle/>
          <a:p>
            <a:r>
              <a:rPr lang="en-US" sz="3100" dirty="0"/>
              <a:t>International Denial of Genocide </a:t>
            </a:r>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97d90bf71d47a008c6dd820f5cab72b">
            <a:extLst>
              <a:ext uri="{FF2B5EF4-FFF2-40B4-BE49-F238E27FC236}">
                <a16:creationId xmlns:a16="http://schemas.microsoft.com/office/drawing/2014/main" id="{46AD4863-B772-4000-A024-CB386B1ACAEA}"/>
              </a:ext>
            </a:extLst>
          </p:cNvPr>
          <p:cNvPicPr>
            <a:picLocks noChangeAspect="1"/>
          </p:cNvPicPr>
          <p:nvPr/>
        </p:nvPicPr>
        <p:blipFill>
          <a:blip r:embed="rId2"/>
          <a:stretch>
            <a:fillRect/>
          </a:stretch>
        </p:blipFill>
        <p:spPr>
          <a:xfrm>
            <a:off x="719403" y="538539"/>
            <a:ext cx="7777234" cy="3519198"/>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039" y="4883544"/>
            <a:ext cx="4940186" cy="1556907"/>
          </a:xfrm>
        </p:spPr>
        <p:txBody>
          <a:bodyPr anchor="ctr">
            <a:noAutofit/>
          </a:bodyPr>
          <a:lstStyle/>
          <a:p>
            <a:pPr marL="0" indent="0">
              <a:lnSpc>
                <a:spcPct val="90000"/>
              </a:lnSpc>
              <a:buNone/>
            </a:pPr>
            <a:r>
              <a:rPr lang="en-US" sz="1800" i="1" dirty="0"/>
              <a:t>1995 to Present</a:t>
            </a:r>
          </a:p>
          <a:p>
            <a:pPr marL="0" indent="0">
              <a:lnSpc>
                <a:spcPct val="90000"/>
              </a:lnSpc>
              <a:buNone/>
            </a:pPr>
            <a:r>
              <a:rPr lang="en-US" sz="1800" dirty="0"/>
              <a:t>In 2015, the UN Security Council rejected a resolution that would formally recognize the 1995 atrocities in Srebrenica as a genocide. China, Angola, Venezuela, and Russia voted against the resolution. Russia echoes Serbian claims that the ICTY harbored an anti-Serbian bias.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27026"/>
            <a:ext cx="2468166" cy="2287588"/>
          </a:xfrm>
        </p:spPr>
        <p:txBody>
          <a:bodyPr anchor="ctr">
            <a:normAutofit/>
          </a:bodyPr>
          <a:lstStyle/>
          <a:p>
            <a:r>
              <a:rPr lang="en-US" sz="3100" dirty="0"/>
              <a:t>Peter </a:t>
            </a:r>
            <a:r>
              <a:rPr lang="en-US" sz="3100" dirty="0" err="1"/>
              <a:t>Handke</a:t>
            </a:r>
            <a:r>
              <a:rPr lang="en-US" sz="3100" dirty="0"/>
              <a:t> and the Nobel Prize in Literature</a:t>
            </a:r>
          </a:p>
        </p:txBody>
      </p:sp>
      <p:sp>
        <p:nvSpPr>
          <p:cNvPr id="3" name="Content Placeholder 2"/>
          <p:cNvSpPr>
            <a:spLocks noGrp="1"/>
          </p:cNvSpPr>
          <p:nvPr>
            <p:ph idx="1"/>
          </p:nvPr>
        </p:nvSpPr>
        <p:spPr>
          <a:xfrm>
            <a:off x="3167986" y="401295"/>
            <a:ext cx="5614060" cy="2287587"/>
          </a:xfrm>
        </p:spPr>
        <p:txBody>
          <a:bodyPr anchor="ctr">
            <a:noAutofit/>
          </a:bodyPr>
          <a:lstStyle/>
          <a:p>
            <a:pPr marL="0" indent="0">
              <a:lnSpc>
                <a:spcPct val="90000"/>
              </a:lnSpc>
              <a:buNone/>
            </a:pPr>
            <a:r>
              <a:rPr lang="en-US" sz="1600" i="1" dirty="0"/>
              <a:t>2019 </a:t>
            </a:r>
          </a:p>
          <a:p>
            <a:pPr marL="0" indent="0">
              <a:lnSpc>
                <a:spcPct val="90000"/>
              </a:lnSpc>
              <a:buNone/>
            </a:pPr>
            <a:r>
              <a:rPr lang="en-US" sz="1600" dirty="0"/>
              <a:t>In recent news, Peter </a:t>
            </a:r>
            <a:r>
              <a:rPr lang="en-US" sz="1600" dirty="0" err="1"/>
              <a:t>Handke</a:t>
            </a:r>
            <a:r>
              <a:rPr lang="en-US" sz="1600" dirty="0"/>
              <a:t>, an Austrian playwright won a Nobel Prize in Literature in 2019.</a:t>
            </a:r>
            <a:br>
              <a:rPr lang="en-US" sz="1600" dirty="0"/>
            </a:br>
            <a:br>
              <a:rPr lang="en-US" sz="1600" dirty="0"/>
            </a:br>
            <a:r>
              <a:rPr lang="en-US" sz="1600" dirty="0"/>
              <a:t>Peter </a:t>
            </a:r>
            <a:r>
              <a:rPr lang="en-US" sz="1600" dirty="0" err="1"/>
              <a:t>Handke</a:t>
            </a:r>
            <a:r>
              <a:rPr lang="en-US" sz="1600" dirty="0"/>
              <a:t> is a known denier of the Srebrenica Genocide. He claims that </a:t>
            </a:r>
            <a:r>
              <a:rPr lang="en-US" sz="1600" dirty="0" err="1"/>
              <a:t>Bosniaks</a:t>
            </a:r>
            <a:r>
              <a:rPr lang="en-US" sz="1600" dirty="0"/>
              <a:t> massacred themselves, then blamed the Serbs. </a:t>
            </a:r>
            <a:br>
              <a:rPr lang="en-US" sz="1600" dirty="0"/>
            </a:br>
            <a:br>
              <a:rPr lang="en-US" sz="1600" dirty="0"/>
            </a:br>
            <a:r>
              <a:rPr lang="en-US" sz="1600" dirty="0"/>
              <a:t>The controversial decision of giving him a Nobel Prize sparked anger and outrage from Bosnians and the international community.  </a:t>
            </a:r>
          </a:p>
        </p:txBody>
      </p:sp>
      <p:pic>
        <p:nvPicPr>
          <p:cNvPr id="4" name="Picture 3" descr="de0f0bb051a3112b20e3ce351ad6762d">
            <a:extLst>
              <a:ext uri="{FF2B5EF4-FFF2-40B4-BE49-F238E27FC236}">
                <a16:creationId xmlns:a16="http://schemas.microsoft.com/office/drawing/2014/main" id="{478EF8F5-3189-41C9-905E-2C216E532626}"/>
              </a:ext>
            </a:extLst>
          </p:cNvPr>
          <p:cNvPicPr>
            <a:picLocks noChangeAspect="1"/>
          </p:cNvPicPr>
          <p:nvPr/>
        </p:nvPicPr>
        <p:blipFill rotWithShape="1">
          <a:blip r:embed="rId2"/>
          <a:srcRect r="-1" b="20478"/>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pPr>
              <a:lnSpc>
                <a:spcPct val="90000"/>
              </a:lnSpc>
            </a:pPr>
            <a:r>
              <a:rPr lang="en-US" sz="3100" dirty="0"/>
              <a:t>Srebrenica-</a:t>
            </a:r>
            <a:r>
              <a:rPr lang="en-US" sz="3100" dirty="0" err="1"/>
              <a:t>Potočari</a:t>
            </a:r>
            <a:r>
              <a:rPr lang="en-US" sz="3100" dirty="0"/>
              <a:t> Memorial and Cemetery</a:t>
            </a:r>
          </a:p>
        </p:txBody>
      </p:sp>
      <p:pic>
        <p:nvPicPr>
          <p:cNvPr id="4" name="Picture 3" descr="0bb6ac66cca690336d25617f75051144">
            <a:extLst>
              <a:ext uri="{FF2B5EF4-FFF2-40B4-BE49-F238E27FC236}">
                <a16:creationId xmlns:a16="http://schemas.microsoft.com/office/drawing/2014/main" id="{3F05958C-16D8-4960-887C-AC48399565AB}"/>
              </a:ext>
            </a:extLst>
          </p:cNvPr>
          <p:cNvPicPr>
            <a:picLocks noChangeAspect="1"/>
          </p:cNvPicPr>
          <p:nvPr/>
        </p:nvPicPr>
        <p:blipFill rotWithShape="1">
          <a:blip r:embed="rId2"/>
          <a:srcRect l="28437" r="23053" b="2"/>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445800"/>
            <a:ext cx="3968747" cy="3752849"/>
          </a:xfrm>
        </p:spPr>
        <p:txBody>
          <a:bodyPr>
            <a:normAutofit/>
          </a:bodyPr>
          <a:lstStyle/>
          <a:p>
            <a:pPr marL="0" indent="0">
              <a:lnSpc>
                <a:spcPct val="90000"/>
              </a:lnSpc>
              <a:buNone/>
            </a:pPr>
            <a:r>
              <a:rPr lang="en-US" sz="1600" i="1" dirty="0"/>
              <a:t>May 2001 to Present</a:t>
            </a:r>
          </a:p>
          <a:p>
            <a:pPr marL="0" indent="0">
              <a:lnSpc>
                <a:spcPct val="90000"/>
              </a:lnSpc>
              <a:buNone/>
            </a:pPr>
            <a:r>
              <a:rPr lang="en-US" sz="1600" dirty="0"/>
              <a:t>In October 2000, then UN High Representative Wolfgang Petritsch decided to build the Srebrenica-</a:t>
            </a:r>
            <a:r>
              <a:rPr lang="en-US" sz="1600" dirty="0" err="1"/>
              <a:t>Potočari</a:t>
            </a:r>
            <a:r>
              <a:rPr lang="en-US" sz="1600" dirty="0"/>
              <a:t> Memorial Center in </a:t>
            </a:r>
            <a:r>
              <a:rPr lang="en-US" sz="1600" dirty="0" err="1"/>
              <a:t>Potočari</a:t>
            </a:r>
            <a:r>
              <a:rPr lang="en-US" sz="1600" dirty="0"/>
              <a:t>. </a:t>
            </a:r>
            <a:br>
              <a:rPr lang="en-US" sz="1600" dirty="0"/>
            </a:br>
            <a:br>
              <a:rPr lang="en-US" sz="1600" dirty="0"/>
            </a:br>
            <a:r>
              <a:rPr lang="en-US" sz="1600" dirty="0"/>
              <a:t>The Srebrenica-</a:t>
            </a:r>
            <a:r>
              <a:rPr lang="en-US" sz="1600" dirty="0" err="1"/>
              <a:t>Potočari</a:t>
            </a:r>
            <a:r>
              <a:rPr lang="en-US" sz="1600" dirty="0"/>
              <a:t> Memorial Complex was established in May 2001. </a:t>
            </a:r>
            <a:br>
              <a:rPr lang="en-US" sz="1600" dirty="0"/>
            </a:br>
            <a:br>
              <a:rPr lang="en-US" sz="1600" dirty="0"/>
            </a:br>
            <a:r>
              <a:rPr lang="en-US" sz="1600" dirty="0"/>
              <a:t>The site was officially opened by former US President Bill Clinton on September 20, 2003, and 600 sets of remains were buried. Each year, new remains are buried.</a:t>
            </a:r>
            <a:br>
              <a:rPr lang="en-US" sz="1600" dirty="0"/>
            </a:br>
            <a:br>
              <a:rPr lang="en-US" sz="1600" dirty="0"/>
            </a:br>
            <a:r>
              <a:rPr lang="en-US" sz="1600" dirty="0"/>
              <a:t>As of September 2019, 6,643 victims’ remains have been buried.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Hate Crimes During Srebrenica Anniversary</a:t>
            </a:r>
          </a:p>
        </p:txBody>
      </p:sp>
      <p:pic>
        <p:nvPicPr>
          <p:cNvPr id="4" name="Picture 3" descr="c4e4b36c9f01333a8c81912749d34c9d">
            <a:extLst>
              <a:ext uri="{FF2B5EF4-FFF2-40B4-BE49-F238E27FC236}">
                <a16:creationId xmlns:a16="http://schemas.microsoft.com/office/drawing/2014/main" id="{350253B4-3309-4BBE-B077-838B58AAAEE0}"/>
              </a:ext>
            </a:extLst>
          </p:cNvPr>
          <p:cNvPicPr>
            <a:picLocks noChangeAspect="1"/>
          </p:cNvPicPr>
          <p:nvPr/>
        </p:nvPicPr>
        <p:blipFill rotWithShape="1">
          <a:blip r:embed="rId2"/>
          <a:srcRect b="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63693"/>
            <a:ext cx="5614060" cy="2452687"/>
          </a:xfrm>
        </p:spPr>
        <p:txBody>
          <a:bodyPr anchor="ctr">
            <a:noAutofit/>
          </a:bodyPr>
          <a:lstStyle/>
          <a:p>
            <a:pPr marL="0" indent="0">
              <a:lnSpc>
                <a:spcPct val="90000"/>
              </a:lnSpc>
              <a:buNone/>
            </a:pPr>
            <a:r>
              <a:rPr lang="en-US" sz="1500" i="1" dirty="0"/>
              <a:t>Jul 5, 2005 to Jul 11, 2009 </a:t>
            </a:r>
          </a:p>
          <a:p>
            <a:pPr marL="0" indent="0">
              <a:lnSpc>
                <a:spcPct val="90000"/>
              </a:lnSpc>
              <a:buNone/>
            </a:pPr>
            <a:r>
              <a:rPr lang="en-US" sz="1500" dirty="0"/>
              <a:t>On July 5, 2005, days before the 10th Anniversary of the Srebrenica Genocide, two bombs were found at the memorial site. If they had exploded, they would've killed and injured more than 50,000 people.</a:t>
            </a:r>
            <a:br>
              <a:rPr lang="en-US" sz="1500" dirty="0"/>
            </a:br>
            <a:br>
              <a:rPr lang="en-US" sz="1500" dirty="0"/>
            </a:br>
            <a:r>
              <a:rPr lang="en-US" sz="1500" dirty="0"/>
              <a:t>On July 12, 2007, a group of men in Chetnik, former Serbian paramilitary forces, uniforms marched on the streets of Srebrenica. </a:t>
            </a:r>
            <a:br>
              <a:rPr lang="en-US" sz="1500" dirty="0"/>
            </a:br>
            <a:br>
              <a:rPr lang="en-US" sz="1500" dirty="0"/>
            </a:br>
            <a:r>
              <a:rPr lang="en-US" sz="1500" dirty="0"/>
              <a:t>On July 11, 2009, a slew of hate crimes occurred: a mosque was vandalized, Bosnia’s national flag was torn from the Bratunac town-hall building and desecrated, and Serb nationalists marched through the streets.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F21F62-D572-4911-A5CA-CAA2857B98C1}"/>
              </a:ext>
            </a:extLst>
          </p:cNvPr>
          <p:cNvPicPr>
            <a:picLocks noChangeAspect="1"/>
          </p:cNvPicPr>
          <p:nvPr/>
        </p:nvPicPr>
        <p:blipFill rotWithShape="1">
          <a:blip r:embed="rId2"/>
          <a:srcRect l="8270" r="16730"/>
          <a:stretch/>
        </p:blipFill>
        <p:spPr>
          <a:xfrm>
            <a:off x="20" y="10"/>
            <a:ext cx="9143980" cy="6857990"/>
          </a:xfrm>
          <a:prstGeom prst="rect">
            <a:avLst/>
          </a:prstGeom>
        </p:spPr>
      </p:pic>
      <p:sp>
        <p:nvSpPr>
          <p:cNvPr id="25" name="Rectangle 2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7404"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3029" y="152555"/>
            <a:ext cx="5168389" cy="1135737"/>
          </a:xfrm>
        </p:spPr>
        <p:txBody>
          <a:bodyPr>
            <a:normAutofit/>
          </a:bodyPr>
          <a:lstStyle/>
          <a:p>
            <a:r>
              <a:rPr lang="en-US" sz="3100" dirty="0"/>
              <a:t>Pre-1990's Timeline </a:t>
            </a:r>
          </a:p>
        </p:txBody>
      </p:sp>
      <p:sp>
        <p:nvSpPr>
          <p:cNvPr id="3" name="Content Placeholder 2"/>
          <p:cNvSpPr>
            <a:spLocks noGrp="1"/>
          </p:cNvSpPr>
          <p:nvPr>
            <p:ph idx="1"/>
          </p:nvPr>
        </p:nvSpPr>
        <p:spPr>
          <a:xfrm>
            <a:off x="482601" y="1288292"/>
            <a:ext cx="5372099" cy="4393982"/>
          </a:xfrm>
        </p:spPr>
        <p:txBody>
          <a:bodyPr>
            <a:noAutofit/>
          </a:bodyPr>
          <a:lstStyle/>
          <a:p>
            <a:pPr marL="0" indent="0">
              <a:lnSpc>
                <a:spcPct val="90000"/>
              </a:lnSpc>
              <a:buNone/>
            </a:pPr>
            <a:r>
              <a:rPr lang="en-US" sz="1600" b="1" dirty="0"/>
              <a:t>1908</a:t>
            </a:r>
            <a:r>
              <a:rPr lang="en-US" sz="1600" dirty="0"/>
              <a:t> - Bosnia-Herzegovina was annexed to Austria-Hungary.</a:t>
            </a:r>
            <a:br>
              <a:rPr lang="en-US" sz="1600" dirty="0"/>
            </a:br>
            <a:br>
              <a:rPr lang="en-US" sz="1600" dirty="0"/>
            </a:br>
            <a:r>
              <a:rPr lang="en-US" sz="1600" b="1" dirty="0"/>
              <a:t>1914</a:t>
            </a:r>
            <a:r>
              <a:rPr lang="en-US" sz="1600" dirty="0"/>
              <a:t> - In an attempt to end Austro-Hungarian rule in Bosnia-Herzegovina, a Bosnian Serb student, Gavrilo Princip, assassinated Austrian Archduke Franz Ferdinand in Sarajevo. This assassination led to the outbreak of WWI. </a:t>
            </a:r>
            <a:br>
              <a:rPr lang="en-US" sz="1600" dirty="0"/>
            </a:br>
            <a:br>
              <a:rPr lang="en-US" sz="1600" dirty="0"/>
            </a:br>
            <a:r>
              <a:rPr lang="en-US" sz="1600" b="1" dirty="0"/>
              <a:t>1918</a:t>
            </a:r>
            <a:r>
              <a:rPr lang="en-US" sz="1600" dirty="0"/>
              <a:t> - Following the collapse of Austria-Hungary after WWI, Bosnia-Herzegovina joined the Kingdom of Serbs, Croats, and Slovenes (later renamed Yugoslavia). </a:t>
            </a:r>
            <a:br>
              <a:rPr lang="en-US" sz="1600" dirty="0"/>
            </a:br>
            <a:br>
              <a:rPr lang="en-US" sz="1600" dirty="0"/>
            </a:br>
            <a:r>
              <a:rPr lang="en-US" sz="1600" b="1" dirty="0"/>
              <a:t>1941</a:t>
            </a:r>
            <a:r>
              <a:rPr lang="en-US" sz="1600" dirty="0"/>
              <a:t> - Yugoslavia was conquered by Germany in WWII and Bosnia-Herzegovina was annexed by the Nazi Croatian puppet regime. Death camps were set up to exterminate thousands of Serbs, Jews, and </a:t>
            </a:r>
            <a:r>
              <a:rPr lang="en-US" sz="1600" dirty="0" err="1"/>
              <a:t>Romanis</a:t>
            </a:r>
            <a:r>
              <a:rPr lang="en-US" sz="1600" dirty="0"/>
              <a:t>. </a:t>
            </a:r>
            <a:br>
              <a:rPr lang="en-US" sz="1600" dirty="0"/>
            </a:br>
            <a:br>
              <a:rPr lang="en-US" sz="1600" dirty="0"/>
            </a:br>
            <a:r>
              <a:rPr lang="en-US" sz="1600" b="1" dirty="0"/>
              <a:t>1945</a:t>
            </a:r>
            <a:r>
              <a:rPr lang="en-US" sz="1600" dirty="0"/>
              <a:t> - Under the leadership of Josip Broz Tito, Bosnia-Herzegovina was liberated from Nazi rule and became one of six republics under the new state of the Socialist Federal Republic of Yugoslavia. </a:t>
            </a:r>
            <a:br>
              <a:rPr lang="en-US" sz="1600" dirty="0"/>
            </a:br>
            <a:br>
              <a:rPr lang="en-US" sz="1600" dirty="0"/>
            </a:br>
            <a:r>
              <a:rPr lang="en-US" sz="1600" b="1" dirty="0"/>
              <a:t>1945-1991</a:t>
            </a:r>
            <a:r>
              <a:rPr lang="en-US" sz="1600" dirty="0"/>
              <a:t> - Bosnia-Herzegovina was part of the Socialist Federal Republic of Yugoslavia. </a:t>
            </a:r>
          </a:p>
        </p:txBody>
      </p:sp>
      <p:grpSp>
        <p:nvGrpSpPr>
          <p:cNvPr id="27" name="Group 2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28" name="Rectangle 2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Isosceles Triangle 3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46"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9C8C994-31D3-4346-82C8-3C98D085AFA2}"/>
              </a:ext>
            </a:extLst>
          </p:cNvPr>
          <p:cNvSpPr>
            <a:spLocks noGrp="1"/>
          </p:cNvSpPr>
          <p:nvPr>
            <p:ph type="title"/>
          </p:nvPr>
        </p:nvSpPr>
        <p:spPr>
          <a:xfrm>
            <a:off x="5533277" y="528638"/>
            <a:ext cx="3092804" cy="1433323"/>
          </a:xfrm>
        </p:spPr>
        <p:txBody>
          <a:bodyPr>
            <a:normAutofit/>
          </a:bodyPr>
          <a:lstStyle/>
          <a:p>
            <a:pPr algn="l"/>
            <a:r>
              <a:rPr lang="en-US" sz="3200" dirty="0"/>
              <a:t>Conclusion</a:t>
            </a:r>
          </a:p>
        </p:txBody>
      </p:sp>
      <p:sp>
        <p:nvSpPr>
          <p:cNvPr id="68" name="Rectangle 67">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790" y="795527"/>
            <a:ext cx="4477978" cy="5248847"/>
          </a:xfrm>
          <a:prstGeom prst="rect">
            <a:avLst/>
          </a:prstGeom>
          <a:solidFill>
            <a:schemeClr val="bg1"/>
          </a:solidFill>
          <a:ln w="19050">
            <a:solidFill>
              <a:srgbClr val="FAFF4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building&#10;&#10;Description automatically generated">
            <a:extLst>
              <a:ext uri="{FF2B5EF4-FFF2-40B4-BE49-F238E27FC236}">
                <a16:creationId xmlns:a16="http://schemas.microsoft.com/office/drawing/2014/main" id="{ADF32817-DB96-487B-8278-BCAEAB62CC73}"/>
              </a:ext>
            </a:extLst>
          </p:cNvPr>
          <p:cNvPicPr>
            <a:picLocks noChangeAspect="1"/>
          </p:cNvPicPr>
          <p:nvPr/>
        </p:nvPicPr>
        <p:blipFill rotWithShape="1">
          <a:blip r:embed="rId2"/>
          <a:srcRect r="4951"/>
          <a:stretch/>
        </p:blipFill>
        <p:spPr>
          <a:xfrm>
            <a:off x="729086" y="1750527"/>
            <a:ext cx="4231386" cy="3338846"/>
          </a:xfrm>
          <a:prstGeom prst="rect">
            <a:avLst/>
          </a:prstGeom>
          <a:ln w="12700">
            <a:noFill/>
          </a:ln>
        </p:spPr>
      </p:pic>
      <p:sp>
        <p:nvSpPr>
          <p:cNvPr id="3" name="Content Placeholder 2">
            <a:extLst>
              <a:ext uri="{FF2B5EF4-FFF2-40B4-BE49-F238E27FC236}">
                <a16:creationId xmlns:a16="http://schemas.microsoft.com/office/drawing/2014/main" id="{6D34A4D8-4592-4D11-9377-C0707299B046}"/>
              </a:ext>
            </a:extLst>
          </p:cNvPr>
          <p:cNvSpPr>
            <a:spLocks noGrp="1"/>
          </p:cNvSpPr>
          <p:nvPr>
            <p:ph idx="1"/>
          </p:nvPr>
        </p:nvSpPr>
        <p:spPr>
          <a:xfrm>
            <a:off x="5493914" y="1881446"/>
            <a:ext cx="3074706" cy="3678237"/>
          </a:xfrm>
        </p:spPr>
        <p:txBody>
          <a:bodyPr anchor="ctr">
            <a:noAutofit/>
          </a:bodyPr>
          <a:lstStyle/>
          <a:p>
            <a:pPr marL="0" indent="0">
              <a:lnSpc>
                <a:spcPct val="90000"/>
              </a:lnSpc>
              <a:buClr>
                <a:srgbClr val="FAFF4D"/>
              </a:buClr>
              <a:buNone/>
            </a:pPr>
            <a:r>
              <a:rPr lang="en-US" sz="1400" i="1" dirty="0"/>
              <a:t>1995 to Present </a:t>
            </a:r>
          </a:p>
          <a:p>
            <a:pPr marL="0" indent="0">
              <a:lnSpc>
                <a:spcPct val="90000"/>
              </a:lnSpc>
              <a:buClr>
                <a:srgbClr val="FAFF4D"/>
              </a:buClr>
              <a:buNone/>
            </a:pPr>
            <a:r>
              <a:rPr lang="en-US" sz="1400" dirty="0"/>
              <a:t>As a result of the Srebrenica Genocide and Bosnian War, ethnic tensions between Bosnian Serbs, Bosnian Croats, and </a:t>
            </a:r>
            <a:r>
              <a:rPr lang="en-US" sz="1400" dirty="0" err="1"/>
              <a:t>Bosniaks</a:t>
            </a:r>
            <a:r>
              <a:rPr lang="en-US" sz="1400" dirty="0"/>
              <a:t> continue to divide the nation. </a:t>
            </a:r>
          </a:p>
          <a:p>
            <a:pPr>
              <a:lnSpc>
                <a:spcPct val="90000"/>
              </a:lnSpc>
              <a:buClr>
                <a:srgbClr val="FAFF4D"/>
              </a:buClr>
            </a:pPr>
            <a:endParaRPr lang="en-US" sz="1400" dirty="0"/>
          </a:p>
          <a:p>
            <a:pPr marL="0" indent="0">
              <a:lnSpc>
                <a:spcPct val="90000"/>
              </a:lnSpc>
              <a:buClr>
                <a:srgbClr val="FAFF4D"/>
              </a:buClr>
              <a:buNone/>
            </a:pPr>
            <a:r>
              <a:rPr lang="en-US" sz="1400" dirty="0"/>
              <a:t>Presently, communities provide separate services depending on ethnicity. There are separate fire brigades, garbage collection companies, hospitals, bus stations, and nightclubs. Students attend segregated schools. </a:t>
            </a:r>
          </a:p>
          <a:p>
            <a:pPr>
              <a:lnSpc>
                <a:spcPct val="90000"/>
              </a:lnSpc>
              <a:buClr>
                <a:srgbClr val="FAFF4D"/>
              </a:buClr>
            </a:pPr>
            <a:endParaRPr lang="en-US" sz="1400" dirty="0"/>
          </a:p>
          <a:p>
            <a:pPr marL="0" indent="0">
              <a:lnSpc>
                <a:spcPct val="90000"/>
              </a:lnSpc>
              <a:buClr>
                <a:srgbClr val="FAFF4D"/>
              </a:buClr>
              <a:buNone/>
            </a:pPr>
            <a:r>
              <a:rPr lang="en-US" sz="1400" dirty="0"/>
              <a:t>Although the Dayton Peace Agreement ended the Bosnian War, the decision to split Bosnia-Herzegovina into two separate entities has only fostered more division. </a:t>
            </a:r>
          </a:p>
        </p:txBody>
      </p:sp>
    </p:spTree>
    <p:extLst>
      <p:ext uri="{BB962C8B-B14F-4D97-AF65-F5344CB8AC3E}">
        <p14:creationId xmlns:p14="http://schemas.microsoft.com/office/powerpoint/2010/main" val="3834472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posing for the camera&#10;&#10;Description automatically generated">
            <a:extLst>
              <a:ext uri="{FF2B5EF4-FFF2-40B4-BE49-F238E27FC236}">
                <a16:creationId xmlns:a16="http://schemas.microsoft.com/office/drawing/2014/main" id="{117C9B98-1E74-4207-85DB-151477F6260F}"/>
              </a:ext>
            </a:extLst>
          </p:cNvPr>
          <p:cNvPicPr>
            <a:picLocks noChangeAspect="1"/>
          </p:cNvPicPr>
          <p:nvPr/>
        </p:nvPicPr>
        <p:blipFill rotWithShape="1">
          <a:blip r:embed="rId2">
            <a:alphaModFix amt="35000"/>
          </a:blip>
          <a:srcRect l="13434" r="11566"/>
          <a:stretch/>
        </p:blipFill>
        <p:spPr>
          <a:xfrm>
            <a:off x="20" y="10"/>
            <a:ext cx="9143980" cy="6857990"/>
          </a:xfrm>
          <a:prstGeom prst="rect">
            <a:avLst/>
          </a:prstGeom>
        </p:spPr>
      </p:pic>
      <p:sp>
        <p:nvSpPr>
          <p:cNvPr id="2" name="Title 1"/>
          <p:cNvSpPr>
            <a:spLocks noGrp="1"/>
          </p:cNvSpPr>
          <p:nvPr>
            <p:ph type="title"/>
          </p:nvPr>
        </p:nvSpPr>
        <p:spPr>
          <a:xfrm>
            <a:off x="628650" y="131762"/>
            <a:ext cx="7886700" cy="1325563"/>
          </a:xfrm>
        </p:spPr>
        <p:txBody>
          <a:bodyPr>
            <a:normAutofit/>
          </a:bodyPr>
          <a:lstStyle/>
          <a:p>
            <a:r>
              <a:rPr lang="en-US" sz="3100" dirty="0">
                <a:solidFill>
                  <a:srgbClr val="FFFFFF"/>
                </a:solidFill>
              </a:rPr>
              <a:t>Post-1990's Timeline</a:t>
            </a:r>
          </a:p>
        </p:txBody>
      </p:sp>
      <p:sp>
        <p:nvSpPr>
          <p:cNvPr id="3" name="Content Placeholder 2"/>
          <p:cNvSpPr>
            <a:spLocks noGrp="1"/>
          </p:cNvSpPr>
          <p:nvPr>
            <p:ph idx="1"/>
          </p:nvPr>
        </p:nvSpPr>
        <p:spPr>
          <a:xfrm>
            <a:off x="469900" y="1257300"/>
            <a:ext cx="8305800" cy="4660900"/>
          </a:xfrm>
        </p:spPr>
        <p:txBody>
          <a:bodyPr>
            <a:noAutofit/>
          </a:bodyPr>
          <a:lstStyle/>
          <a:p>
            <a:pPr marL="0" indent="0">
              <a:lnSpc>
                <a:spcPct val="90000"/>
              </a:lnSpc>
              <a:buNone/>
            </a:pPr>
            <a:r>
              <a:rPr lang="en-US" sz="1250" b="1" dirty="0">
                <a:solidFill>
                  <a:srgbClr val="FFFFFF"/>
                </a:solidFill>
              </a:rPr>
              <a:t>1991</a:t>
            </a:r>
            <a:r>
              <a:rPr lang="en-US" sz="1250" dirty="0">
                <a:solidFill>
                  <a:srgbClr val="FFFFFF"/>
                </a:solidFill>
              </a:rPr>
              <a:t> - As communism fell and Yugoslavia began to break up, multi-party elections were held throughout Bosnia-Herzegovina. </a:t>
            </a:r>
            <a:br>
              <a:rPr lang="en-US" sz="1250" dirty="0">
                <a:solidFill>
                  <a:srgbClr val="FFFFFF"/>
                </a:solidFill>
              </a:rPr>
            </a:br>
            <a:br>
              <a:rPr lang="en-US" sz="1250" dirty="0">
                <a:solidFill>
                  <a:srgbClr val="FFFFFF"/>
                </a:solidFill>
              </a:rPr>
            </a:br>
            <a:r>
              <a:rPr lang="en-US" sz="1250" b="1" dirty="0">
                <a:solidFill>
                  <a:srgbClr val="FFFFFF"/>
                </a:solidFill>
              </a:rPr>
              <a:t>1992</a:t>
            </a:r>
            <a:r>
              <a:rPr lang="en-US" sz="1250" dirty="0">
                <a:solidFill>
                  <a:srgbClr val="FFFFFF"/>
                </a:solidFill>
              </a:rPr>
              <a:t> - January - Serb members of parliament established the Serbian Republic of Bosnia-Herzegovina (renamed </a:t>
            </a:r>
            <a:r>
              <a:rPr lang="en-US" sz="1250" dirty="0" err="1">
                <a:solidFill>
                  <a:srgbClr val="FFFFFF"/>
                </a:solidFill>
              </a:rPr>
              <a:t>Republika</a:t>
            </a:r>
            <a:r>
              <a:rPr lang="en-US" sz="1250" dirty="0">
                <a:solidFill>
                  <a:srgbClr val="FFFFFF"/>
                </a:solidFill>
              </a:rPr>
              <a:t> Srpska).</a:t>
            </a:r>
            <a:br>
              <a:rPr lang="en-US" sz="1250" dirty="0">
                <a:solidFill>
                  <a:srgbClr val="FFFFFF"/>
                </a:solidFill>
              </a:rPr>
            </a:br>
            <a:br>
              <a:rPr lang="en-US" sz="1250" dirty="0">
                <a:solidFill>
                  <a:srgbClr val="FFFFFF"/>
                </a:solidFill>
              </a:rPr>
            </a:br>
            <a:r>
              <a:rPr lang="en-US" sz="1250" b="1" dirty="0">
                <a:solidFill>
                  <a:srgbClr val="FFFFFF"/>
                </a:solidFill>
              </a:rPr>
              <a:t>1992</a:t>
            </a:r>
            <a:r>
              <a:rPr lang="en-US" sz="1250" dirty="0">
                <a:solidFill>
                  <a:srgbClr val="FFFFFF"/>
                </a:solidFill>
              </a:rPr>
              <a:t> - March - Bosnia-Herzegovina declared independence after a referendum. The referendum was boycotted by a majority of Serbs.</a:t>
            </a:r>
            <a:br>
              <a:rPr lang="en-US" sz="1250" dirty="0">
                <a:solidFill>
                  <a:srgbClr val="FFFFFF"/>
                </a:solidFill>
              </a:rPr>
            </a:br>
            <a:br>
              <a:rPr lang="en-US" sz="1250" dirty="0">
                <a:solidFill>
                  <a:srgbClr val="FFFFFF"/>
                </a:solidFill>
              </a:rPr>
            </a:br>
            <a:r>
              <a:rPr lang="en-US" sz="1250" b="1" dirty="0">
                <a:solidFill>
                  <a:srgbClr val="FFFFFF"/>
                </a:solidFill>
              </a:rPr>
              <a:t>1992 </a:t>
            </a:r>
            <a:r>
              <a:rPr lang="en-US" sz="1250" dirty="0">
                <a:solidFill>
                  <a:srgbClr val="FFFFFF"/>
                </a:solidFill>
              </a:rPr>
              <a:t>- EU recognized Bosnia’s independence. War broke out and Serb forces assumed control of Bosnia-Herzegovina. </a:t>
            </a:r>
            <a:br>
              <a:rPr lang="en-US" sz="1250" dirty="0">
                <a:solidFill>
                  <a:srgbClr val="FFFFFF"/>
                </a:solidFill>
              </a:rPr>
            </a:br>
            <a:br>
              <a:rPr lang="en-US" sz="1250" dirty="0">
                <a:solidFill>
                  <a:srgbClr val="FFFFFF"/>
                </a:solidFill>
              </a:rPr>
            </a:br>
            <a:r>
              <a:rPr lang="en-US" sz="1250" b="1" dirty="0">
                <a:solidFill>
                  <a:srgbClr val="FFFFFF"/>
                </a:solidFill>
              </a:rPr>
              <a:t>1995</a:t>
            </a:r>
            <a:r>
              <a:rPr lang="en-US" sz="1250" dirty="0">
                <a:solidFill>
                  <a:srgbClr val="FFFFFF"/>
                </a:solidFill>
              </a:rPr>
              <a:t> - Srebrenica, a UN Safe Area, was overrun by Bosnian Serb forces led by General Ratko Mladic. 8,372 Bosniak men and boys were massacred, and 25,000 women, children, and elderly were forcefully deported. </a:t>
            </a:r>
            <a:br>
              <a:rPr lang="en-US" sz="1250" dirty="0">
                <a:solidFill>
                  <a:srgbClr val="FFFFFF"/>
                </a:solidFill>
              </a:rPr>
            </a:br>
            <a:br>
              <a:rPr lang="en-US" sz="1250" dirty="0">
                <a:solidFill>
                  <a:srgbClr val="FFFFFF"/>
                </a:solidFill>
              </a:rPr>
            </a:br>
            <a:r>
              <a:rPr lang="en-US" sz="1250" b="1" dirty="0">
                <a:solidFill>
                  <a:srgbClr val="FFFFFF"/>
                </a:solidFill>
              </a:rPr>
              <a:t>1995</a:t>
            </a:r>
            <a:r>
              <a:rPr lang="en-US" sz="1250" dirty="0">
                <a:solidFill>
                  <a:srgbClr val="FFFFFF"/>
                </a:solidFill>
              </a:rPr>
              <a:t> - August - NATO began bombing </a:t>
            </a:r>
            <a:r>
              <a:rPr lang="en-US" sz="1250" dirty="0" err="1">
                <a:solidFill>
                  <a:srgbClr val="FFFFFF"/>
                </a:solidFill>
              </a:rPr>
              <a:t>Republika</a:t>
            </a:r>
            <a:r>
              <a:rPr lang="en-US" sz="1250" dirty="0">
                <a:solidFill>
                  <a:srgbClr val="FFFFFF"/>
                </a:solidFill>
              </a:rPr>
              <a:t> Srpska, forcing Bosnian Serbs to negotiate a settlement.</a:t>
            </a:r>
            <a:br>
              <a:rPr lang="en-US" sz="1250" dirty="0">
                <a:solidFill>
                  <a:srgbClr val="FFFFFF"/>
                </a:solidFill>
              </a:rPr>
            </a:br>
            <a:br>
              <a:rPr lang="en-US" sz="1250" dirty="0">
                <a:solidFill>
                  <a:srgbClr val="FFFFFF"/>
                </a:solidFill>
              </a:rPr>
            </a:br>
            <a:r>
              <a:rPr lang="en-US" sz="1250" b="1" dirty="0">
                <a:solidFill>
                  <a:srgbClr val="FFFFFF"/>
                </a:solidFill>
              </a:rPr>
              <a:t>1995</a:t>
            </a:r>
            <a:r>
              <a:rPr lang="en-US" sz="1250" dirty="0">
                <a:solidFill>
                  <a:srgbClr val="FFFFFF"/>
                </a:solidFill>
              </a:rPr>
              <a:t> - December - The Dayton Peace Accord was signed, bringing an end to the war.</a:t>
            </a:r>
            <a:br>
              <a:rPr lang="en-US" sz="1250" dirty="0">
                <a:solidFill>
                  <a:srgbClr val="FFFFFF"/>
                </a:solidFill>
              </a:rPr>
            </a:br>
            <a:br>
              <a:rPr lang="en-US" sz="1250" dirty="0">
                <a:solidFill>
                  <a:srgbClr val="FFFFFF"/>
                </a:solidFill>
              </a:rPr>
            </a:br>
            <a:r>
              <a:rPr lang="en-US" sz="1250" b="1" dirty="0">
                <a:solidFill>
                  <a:srgbClr val="FFFFFF"/>
                </a:solidFill>
              </a:rPr>
              <a:t>1996</a:t>
            </a:r>
            <a:r>
              <a:rPr lang="en-US" sz="1250" dirty="0">
                <a:solidFill>
                  <a:srgbClr val="FFFFFF"/>
                </a:solidFill>
              </a:rPr>
              <a:t> - The International Criminal Tribunal for the former Yugoslavia (ICTY) began work in The Hague. </a:t>
            </a:r>
            <a:br>
              <a:rPr lang="en-US" sz="1250" dirty="0">
                <a:solidFill>
                  <a:srgbClr val="FFFFFF"/>
                </a:solidFill>
              </a:rPr>
            </a:br>
            <a:br>
              <a:rPr lang="en-US" sz="1250" dirty="0">
                <a:solidFill>
                  <a:srgbClr val="FFFFFF"/>
                </a:solidFill>
              </a:rPr>
            </a:br>
            <a:r>
              <a:rPr lang="en-US" sz="1250" b="1" dirty="0">
                <a:solidFill>
                  <a:srgbClr val="FFFFFF"/>
                </a:solidFill>
              </a:rPr>
              <a:t>2001</a:t>
            </a:r>
            <a:r>
              <a:rPr lang="en-US" sz="1250" dirty="0">
                <a:solidFill>
                  <a:srgbClr val="FFFFFF"/>
                </a:solidFill>
              </a:rPr>
              <a:t> - Bosnian Serb General </a:t>
            </a:r>
            <a:r>
              <a:rPr lang="en-US" sz="1250" dirty="0" err="1">
                <a:solidFill>
                  <a:srgbClr val="FFFFFF"/>
                </a:solidFill>
              </a:rPr>
              <a:t>Radislav</a:t>
            </a:r>
            <a:r>
              <a:rPr lang="en-US" sz="1250" dirty="0">
                <a:solidFill>
                  <a:srgbClr val="FFFFFF"/>
                </a:solidFill>
              </a:rPr>
              <a:t> </a:t>
            </a:r>
            <a:r>
              <a:rPr lang="en-US" sz="1250" dirty="0" err="1">
                <a:solidFill>
                  <a:srgbClr val="FFFFFF"/>
                </a:solidFill>
              </a:rPr>
              <a:t>Krstić</a:t>
            </a:r>
            <a:r>
              <a:rPr lang="en-US" sz="1250" dirty="0">
                <a:solidFill>
                  <a:srgbClr val="FFFFFF"/>
                </a:solidFill>
              </a:rPr>
              <a:t> was found guilty of genocide and sentenced to 46 years in jail. </a:t>
            </a:r>
            <a:br>
              <a:rPr lang="en-US" sz="1250" dirty="0">
                <a:solidFill>
                  <a:srgbClr val="FFFFFF"/>
                </a:solidFill>
              </a:rPr>
            </a:br>
            <a:br>
              <a:rPr lang="en-US" sz="1250" dirty="0">
                <a:solidFill>
                  <a:srgbClr val="FFFFFF"/>
                </a:solidFill>
              </a:rPr>
            </a:br>
            <a:r>
              <a:rPr lang="en-US" sz="1250" b="1" dirty="0">
                <a:solidFill>
                  <a:srgbClr val="FFFFFF"/>
                </a:solidFill>
              </a:rPr>
              <a:t>2002</a:t>
            </a:r>
            <a:r>
              <a:rPr lang="en-US" sz="1250" dirty="0">
                <a:solidFill>
                  <a:srgbClr val="FFFFFF"/>
                </a:solidFill>
              </a:rPr>
              <a:t> - Serbian President Slobodan Milosevic was charged with 66 counts of genocide and war crimes in Bosnia, Croatia, and Kosovo.</a:t>
            </a:r>
            <a:br>
              <a:rPr lang="en-US" sz="1250" dirty="0">
                <a:solidFill>
                  <a:srgbClr val="FFFFFF"/>
                </a:solidFill>
              </a:rPr>
            </a:br>
            <a:br>
              <a:rPr lang="en-US" sz="1250" dirty="0">
                <a:solidFill>
                  <a:srgbClr val="FFFFFF"/>
                </a:solidFill>
              </a:rPr>
            </a:br>
            <a:r>
              <a:rPr lang="en-US" sz="1250" b="1" dirty="0">
                <a:solidFill>
                  <a:srgbClr val="FFFFFF"/>
                </a:solidFill>
              </a:rPr>
              <a:t>2007</a:t>
            </a:r>
            <a:r>
              <a:rPr lang="en-US" sz="1250" dirty="0">
                <a:solidFill>
                  <a:srgbClr val="FFFFFF"/>
                </a:solidFill>
              </a:rPr>
              <a:t> - The International Court of Justice (ICJ) ruled that the 1995 Srebrenica massacre constitutes genocide, but Serbia was cleared of direct responsibility.</a:t>
            </a:r>
            <a:br>
              <a:rPr lang="en-US" sz="1250" dirty="0">
                <a:solidFill>
                  <a:srgbClr val="FFFFFF"/>
                </a:solidFill>
              </a:rPr>
            </a:br>
            <a:br>
              <a:rPr lang="en-US" sz="1250" dirty="0">
                <a:solidFill>
                  <a:srgbClr val="FFFFFF"/>
                </a:solidFill>
              </a:rPr>
            </a:br>
            <a:r>
              <a:rPr lang="en-US" sz="1250" b="1" dirty="0">
                <a:solidFill>
                  <a:srgbClr val="FFFFFF"/>
                </a:solidFill>
              </a:rPr>
              <a:t>2016</a:t>
            </a:r>
            <a:r>
              <a:rPr lang="en-US" sz="1250" dirty="0">
                <a:solidFill>
                  <a:srgbClr val="FFFFFF"/>
                </a:solidFill>
              </a:rPr>
              <a:t> - UN tribunal found Radovan </a:t>
            </a:r>
            <a:r>
              <a:rPr lang="en-US" sz="1250" dirty="0" err="1">
                <a:solidFill>
                  <a:srgbClr val="FFFFFF"/>
                </a:solidFill>
              </a:rPr>
              <a:t>Karadžić</a:t>
            </a:r>
            <a:r>
              <a:rPr lang="en-US" sz="1250" dirty="0">
                <a:solidFill>
                  <a:srgbClr val="FFFFFF"/>
                </a:solidFill>
              </a:rPr>
              <a:t> guilty of genocide and war crimes and sentenced him to 40 years in jail.</a:t>
            </a:r>
            <a:br>
              <a:rPr lang="en-US" sz="1250" dirty="0">
                <a:solidFill>
                  <a:srgbClr val="FFFFFF"/>
                </a:solidFill>
              </a:rPr>
            </a:br>
            <a:br>
              <a:rPr lang="en-US" sz="1250" dirty="0">
                <a:solidFill>
                  <a:srgbClr val="FFFFFF"/>
                </a:solidFill>
              </a:rPr>
            </a:br>
            <a:r>
              <a:rPr lang="en-US" sz="1250" b="1" dirty="0">
                <a:solidFill>
                  <a:srgbClr val="FFFFFF"/>
                </a:solidFill>
              </a:rPr>
              <a:t>2017</a:t>
            </a:r>
            <a:r>
              <a:rPr lang="en-US" sz="1250" dirty="0">
                <a:solidFill>
                  <a:srgbClr val="FFFFFF"/>
                </a:solidFill>
              </a:rPr>
              <a:t> - Ratko </a:t>
            </a:r>
            <a:r>
              <a:rPr lang="en-US" sz="1250" dirty="0" err="1">
                <a:solidFill>
                  <a:srgbClr val="FFFFFF"/>
                </a:solidFill>
              </a:rPr>
              <a:t>Mladić</a:t>
            </a:r>
            <a:r>
              <a:rPr lang="en-US" sz="1250" dirty="0">
                <a:solidFill>
                  <a:srgbClr val="FFFFFF"/>
                </a:solidFill>
              </a:rPr>
              <a:t> was found guilty of genocide and crimes against humanity and sentenced to life imprisonment.</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62"/>
            <a:ext cx="7080249" cy="1325563"/>
          </a:xfrm>
        </p:spPr>
        <p:txBody>
          <a:bodyPr>
            <a:normAutofit/>
          </a:bodyPr>
          <a:lstStyle/>
          <a:p>
            <a:pPr algn="l"/>
            <a:r>
              <a:rPr lang="en-US" sz="3100" dirty="0"/>
              <a:t>Ten Stages of Genocide </a:t>
            </a:r>
          </a:p>
        </p:txBody>
      </p:sp>
      <p:pic>
        <p:nvPicPr>
          <p:cNvPr id="4" name="Picture 3" descr="6061ab7ece2bc688a7ca5bd28aad4c91">
            <a:extLst>
              <a:ext uri="{FF2B5EF4-FFF2-40B4-BE49-F238E27FC236}">
                <a16:creationId xmlns:a16="http://schemas.microsoft.com/office/drawing/2014/main" id="{C698E19C-E84C-489C-B94A-79D3C33EC47F}"/>
              </a:ext>
            </a:extLst>
          </p:cNvPr>
          <p:cNvPicPr>
            <a:picLocks noChangeAspect="1"/>
          </p:cNvPicPr>
          <p:nvPr/>
        </p:nvPicPr>
        <p:blipFill>
          <a:blip r:embed="rId2"/>
          <a:stretch>
            <a:fillRect/>
          </a:stretch>
        </p:blipFill>
        <p:spPr>
          <a:xfrm>
            <a:off x="6836899" y="160527"/>
            <a:ext cx="1953924" cy="1341068"/>
          </a:xfrm>
          <a:prstGeom prst="rect">
            <a:avLst/>
          </a:prstGeom>
        </p:spPr>
      </p:pic>
      <p:sp>
        <p:nvSpPr>
          <p:cNvPr id="3" name="Content Placeholder 2"/>
          <p:cNvSpPr>
            <a:spLocks noGrp="1"/>
          </p:cNvSpPr>
          <p:nvPr>
            <p:ph idx="1"/>
          </p:nvPr>
        </p:nvSpPr>
        <p:spPr>
          <a:xfrm>
            <a:off x="628650" y="1369072"/>
            <a:ext cx="7886700" cy="4351338"/>
          </a:xfrm>
        </p:spPr>
        <p:txBody>
          <a:bodyPr>
            <a:noAutofit/>
          </a:bodyPr>
          <a:lstStyle/>
          <a:p>
            <a:pPr marL="0" indent="0">
              <a:lnSpc>
                <a:spcPct val="90000"/>
              </a:lnSpc>
              <a:buNone/>
            </a:pPr>
            <a:r>
              <a:rPr lang="en-US" sz="1200" b="1" dirty="0"/>
              <a:t>Stages 1, 2, 3, 4: Classification, Symbolization, Discrimination, Dehumanization</a:t>
            </a:r>
            <a:br>
              <a:rPr lang="en-US" sz="1200" dirty="0"/>
            </a:br>
            <a:r>
              <a:rPr lang="en-US" sz="1200" dirty="0" err="1"/>
              <a:t>Bosniaks</a:t>
            </a:r>
            <a:r>
              <a:rPr lang="en-US" sz="1200" dirty="0"/>
              <a:t> were called Turks, </a:t>
            </a:r>
            <a:r>
              <a:rPr lang="en-US" sz="1200" dirty="0" err="1"/>
              <a:t>Balije</a:t>
            </a:r>
            <a:r>
              <a:rPr lang="en-US" sz="1200" dirty="0"/>
              <a:t> (a slur for Bosnian Muslims), terrorists, and Islamic extremists. </a:t>
            </a:r>
            <a:br>
              <a:rPr lang="en-US" sz="1200" dirty="0"/>
            </a:br>
            <a:r>
              <a:rPr lang="en-US" sz="1200" dirty="0"/>
              <a:t>They were forced to wear armbands and tie white flags to their doors to be identified. </a:t>
            </a:r>
            <a:br>
              <a:rPr lang="en-US" sz="1200" dirty="0"/>
            </a:br>
            <a:r>
              <a:rPr lang="en-US" sz="1200" dirty="0"/>
              <a:t>Islam was portrayed as violent and totalitarian.</a:t>
            </a:r>
            <a:br>
              <a:rPr lang="en-US" sz="1200" dirty="0"/>
            </a:br>
            <a:br>
              <a:rPr lang="en-US" sz="1200" dirty="0"/>
            </a:br>
            <a:r>
              <a:rPr lang="en-US" sz="1200" b="1" dirty="0"/>
              <a:t>Stage 5, 6, 7: Organization, Polarization, Preparation</a:t>
            </a:r>
            <a:br>
              <a:rPr lang="en-US" sz="1200" dirty="0"/>
            </a:br>
            <a:r>
              <a:rPr lang="en-US" sz="1200" dirty="0"/>
              <a:t>The Yugoslav People’s Army made a plan to exterminate the Muslim people. Military equipment was stored in locations in Croatia and Bosnia. A secret police force was armed and trained from local Serbs.</a:t>
            </a:r>
            <a:br>
              <a:rPr lang="en-US" sz="1200" dirty="0"/>
            </a:br>
            <a:r>
              <a:rPr lang="en-US" sz="1200" dirty="0"/>
              <a:t>Serb commanders systematically raped Bosniak women and minors.</a:t>
            </a:r>
            <a:br>
              <a:rPr lang="en-US" sz="1200" dirty="0"/>
            </a:br>
            <a:r>
              <a:rPr lang="en-US" sz="1200" dirty="0" err="1"/>
              <a:t>Bosniaks</a:t>
            </a:r>
            <a:r>
              <a:rPr lang="en-US" sz="1200" dirty="0"/>
              <a:t> were believed to pose a threat to the "Greater Serbia" project. Negative public opinion and torture of </a:t>
            </a:r>
            <a:r>
              <a:rPr lang="en-US" sz="1200" dirty="0" err="1"/>
              <a:t>Bosniaks</a:t>
            </a:r>
            <a:r>
              <a:rPr lang="en-US" sz="1200" dirty="0"/>
              <a:t> were justified by Serbian leadership. The media broadcasted propaganda to marginalize </a:t>
            </a:r>
            <a:r>
              <a:rPr lang="en-US" sz="1200" dirty="0" err="1"/>
              <a:t>Bosniaks</a:t>
            </a:r>
            <a:r>
              <a:rPr lang="en-US" sz="1200" dirty="0"/>
              <a:t>.</a:t>
            </a:r>
            <a:br>
              <a:rPr lang="en-US" sz="1200" dirty="0"/>
            </a:br>
            <a:r>
              <a:rPr lang="en-US" sz="1200" dirty="0"/>
              <a:t>Weapons were distributed to the Serb population throughout 1990 and 1991.</a:t>
            </a:r>
            <a:br>
              <a:rPr lang="en-US" sz="1200" dirty="0"/>
            </a:br>
            <a:br>
              <a:rPr lang="en-US" sz="1200" dirty="0"/>
            </a:br>
            <a:r>
              <a:rPr lang="en-US" sz="1200" b="1" dirty="0"/>
              <a:t>Stage 8: Persecution</a:t>
            </a:r>
            <a:br>
              <a:rPr lang="en-US" sz="1200" dirty="0"/>
            </a:br>
            <a:r>
              <a:rPr lang="en-US" sz="1200" dirty="0"/>
              <a:t>Intellectual and influential </a:t>
            </a:r>
            <a:r>
              <a:rPr lang="en-US" sz="1200" dirty="0" err="1"/>
              <a:t>Bosniaks</a:t>
            </a:r>
            <a:r>
              <a:rPr lang="en-US" sz="1200" dirty="0"/>
              <a:t> were the first to be executed. Death lists of </a:t>
            </a:r>
            <a:r>
              <a:rPr lang="en-US" sz="1200" dirty="0" err="1"/>
              <a:t>Bosniaks</a:t>
            </a:r>
            <a:r>
              <a:rPr lang="en-US" sz="1200" dirty="0"/>
              <a:t> to be killed were made. Serb troops arrived in each town to torture and kill non-Serbs.</a:t>
            </a:r>
            <a:br>
              <a:rPr lang="en-US" sz="1200" dirty="0"/>
            </a:br>
            <a:r>
              <a:rPr lang="en-US" sz="1200" dirty="0"/>
              <a:t>Bosniak properties were confiscated. Around 50,000 Bosniak and Croat women and children were raped in 1992-95. Around 200,000 people were deported to concentration camps.</a:t>
            </a:r>
            <a:br>
              <a:rPr lang="en-US" sz="1200" dirty="0"/>
            </a:br>
            <a:r>
              <a:rPr lang="en-US" sz="1200" dirty="0"/>
              <a:t>Many starved while being targeted by snipers and shelling.</a:t>
            </a:r>
            <a:br>
              <a:rPr lang="en-US" sz="1200" dirty="0"/>
            </a:br>
            <a:r>
              <a:rPr lang="en-US" sz="1200" dirty="0"/>
              <a:t>Boys and men in Srebrenica were separated from the rest of the population and taken to remote locations where they were executed.</a:t>
            </a:r>
            <a:br>
              <a:rPr lang="en-US" sz="1200" dirty="0"/>
            </a:br>
            <a:br>
              <a:rPr lang="en-US" sz="1200" dirty="0"/>
            </a:br>
            <a:r>
              <a:rPr lang="en-US" sz="1200" b="1" dirty="0"/>
              <a:t>Stage 9: Extermination</a:t>
            </a:r>
            <a:br>
              <a:rPr lang="en-US" sz="1200" dirty="0"/>
            </a:br>
            <a:r>
              <a:rPr lang="en-US" sz="1200" dirty="0"/>
              <a:t>On July 11, 1995, General Ratko Mladic claimed Srebrenica for Serbs and entered the town with Serb forces</a:t>
            </a:r>
            <a:br>
              <a:rPr lang="en-US" sz="1200" dirty="0"/>
            </a:br>
            <a:r>
              <a:rPr lang="en-US" sz="1200" dirty="0"/>
              <a:t>He announced there would be “revenge against the Turks.”</a:t>
            </a:r>
            <a:br>
              <a:rPr lang="en-US" sz="1200" dirty="0"/>
            </a:br>
            <a:r>
              <a:rPr lang="en-US" sz="1200" dirty="0"/>
              <a:t>Citizens fled to Srebrenica, a UN safe zone, but the peacekeepers were unable to protect them. </a:t>
            </a:r>
            <a:br>
              <a:rPr lang="en-US" sz="1200" dirty="0"/>
            </a:br>
            <a:br>
              <a:rPr lang="en-US" sz="1200" b="1" dirty="0"/>
            </a:br>
            <a:r>
              <a:rPr lang="en-US" sz="1200" b="1" dirty="0"/>
              <a:t>Stage 10: Denial</a:t>
            </a:r>
            <a:br>
              <a:rPr lang="en-US" sz="1200" dirty="0"/>
            </a:br>
            <a:r>
              <a:rPr lang="en-US" sz="1200" dirty="0"/>
              <a:t>Serb forces tried to conceal the killings by reburying bodies in numerous mass graves across Bosnia.</a:t>
            </a:r>
            <a:br>
              <a:rPr lang="en-US" sz="1200" dirty="0"/>
            </a:br>
            <a:r>
              <a:rPr lang="en-US" sz="1200" dirty="0"/>
              <a:t>66% of Serbs in </a:t>
            </a:r>
            <a:r>
              <a:rPr lang="en-US" sz="1200" dirty="0" err="1"/>
              <a:t>Republika</a:t>
            </a:r>
            <a:r>
              <a:rPr lang="en-US" sz="1200" dirty="0"/>
              <a:t> Srpska deny the genocide. The genocide is denied by current politicians and leaders as well</a:t>
            </a:r>
            <a:r>
              <a:rPr lang="en-US" sz="115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744" y="3752850"/>
            <a:ext cx="2785404" cy="2452687"/>
          </a:xfrm>
        </p:spPr>
        <p:txBody>
          <a:bodyPr anchor="ctr">
            <a:normAutofit/>
          </a:bodyPr>
          <a:lstStyle/>
          <a:p>
            <a:pPr>
              <a:lnSpc>
                <a:spcPct val="90000"/>
              </a:lnSpc>
            </a:pPr>
            <a:r>
              <a:rPr lang="en-US" sz="3100" dirty="0"/>
              <a:t>Founding of Socialist Federal Republic of Yugoslavia</a:t>
            </a:r>
          </a:p>
        </p:txBody>
      </p:sp>
      <p:pic>
        <p:nvPicPr>
          <p:cNvPr id="4" name="Picture 3">
            <a:extLst>
              <a:ext uri="{FF2B5EF4-FFF2-40B4-BE49-F238E27FC236}">
                <a16:creationId xmlns:a16="http://schemas.microsoft.com/office/drawing/2014/main" id="{E38845B8-D960-4292-B839-C630CB488BA6}"/>
              </a:ext>
            </a:extLst>
          </p:cNvPr>
          <p:cNvPicPr>
            <a:picLocks noChangeAspect="1"/>
          </p:cNvPicPr>
          <p:nvPr/>
        </p:nvPicPr>
        <p:blipFill rotWithShape="1">
          <a:blip r:embed="rId2"/>
          <a:srcRect t="7668" b="1117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800" i="1" dirty="0"/>
              <a:t>1945 to 1992</a:t>
            </a:r>
          </a:p>
          <a:p>
            <a:pPr marL="0" indent="0">
              <a:buNone/>
            </a:pPr>
            <a:r>
              <a:rPr lang="en-US" sz="1800" dirty="0"/>
              <a:t>After World War II in 1945, the Socialist Federal Republic of Yugoslavia (SFRY) was founded and comprised of six socialist republics. </a:t>
            </a:r>
            <a:br>
              <a:rPr lang="en-US" sz="1800" dirty="0"/>
            </a:br>
            <a:br>
              <a:rPr lang="en-US" sz="1800" dirty="0"/>
            </a:br>
            <a:r>
              <a:rPr lang="en-US" sz="1800" dirty="0"/>
              <a:t>The six socialist republics included the SR Bosnia-Herzegovina, SR Croatia, SR Macedonia, SR Montenegro, SR Serbia, and SR Slovenia.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4883544"/>
            <a:ext cx="2907065" cy="1556907"/>
          </a:xfrm>
        </p:spPr>
        <p:txBody>
          <a:bodyPr anchor="ctr">
            <a:normAutofit/>
          </a:bodyPr>
          <a:lstStyle/>
          <a:p>
            <a:r>
              <a:rPr lang="en-US" sz="3100" dirty="0"/>
              <a:t>Break-up of Yugoslavia</a:t>
            </a:r>
          </a:p>
        </p:txBody>
      </p:sp>
      <p:sp>
        <p:nvSpPr>
          <p:cNvPr id="32" name="Rectangle 3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58AD184-459F-4DE9-B1A6-796C9759BD08}"/>
              </a:ext>
            </a:extLst>
          </p:cNvPr>
          <p:cNvPicPr>
            <a:picLocks noChangeAspect="1"/>
          </p:cNvPicPr>
          <p:nvPr/>
        </p:nvPicPr>
        <p:blipFill rotWithShape="1">
          <a:blip r:embed="rId2"/>
          <a:srcRect t="4913" b="12195"/>
          <a:stretch/>
        </p:blipFill>
        <p:spPr>
          <a:xfrm>
            <a:off x="719403" y="364142"/>
            <a:ext cx="7777234" cy="3867993"/>
          </a:xfrm>
          <a:prstGeom prst="rect">
            <a:avLst/>
          </a:prstGeom>
        </p:spPr>
      </p:pic>
      <p:sp>
        <p:nvSpPr>
          <p:cNvPr id="36" name="Rectangle 3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039" y="4883544"/>
            <a:ext cx="4940186" cy="1556907"/>
          </a:xfrm>
        </p:spPr>
        <p:txBody>
          <a:bodyPr anchor="ctr">
            <a:normAutofit/>
          </a:bodyPr>
          <a:lstStyle/>
          <a:p>
            <a:pPr marL="0" indent="0">
              <a:lnSpc>
                <a:spcPct val="90000"/>
              </a:lnSpc>
              <a:buNone/>
            </a:pPr>
            <a:r>
              <a:rPr lang="en-US" sz="1400" i="1" dirty="0"/>
              <a:t>1990 to 1992</a:t>
            </a:r>
          </a:p>
          <a:p>
            <a:pPr marL="0" indent="0">
              <a:lnSpc>
                <a:spcPct val="90000"/>
              </a:lnSpc>
              <a:buNone/>
            </a:pPr>
            <a:r>
              <a:rPr lang="en-US" sz="1400" dirty="0"/>
              <a:t>In the 1980s, the economy of Yugoslavia began to decline, leading to widespread dissatisfaction. In early 1990, multi-party elections were held in Slovenia and Croatia.</a:t>
            </a:r>
            <a:br>
              <a:rPr lang="en-US" sz="1400" dirty="0"/>
            </a:br>
            <a:br>
              <a:rPr lang="en-US" sz="1400" dirty="0"/>
            </a:br>
            <a:r>
              <a:rPr lang="en-US" sz="1400" dirty="0"/>
              <a:t>Multi-party elections were held in Bosnia-Herzegovina, leading to new parties representing Bosniak, Croat, and Serb populations.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Independence Referendum</a:t>
            </a:r>
          </a:p>
        </p:txBody>
      </p:sp>
      <p:pic>
        <p:nvPicPr>
          <p:cNvPr id="4" name="Picture 3">
            <a:extLst>
              <a:ext uri="{FF2B5EF4-FFF2-40B4-BE49-F238E27FC236}">
                <a16:creationId xmlns:a16="http://schemas.microsoft.com/office/drawing/2014/main" id="{7768FC31-BDD0-4AF0-9E47-531E80FB7420}"/>
              </a:ext>
            </a:extLst>
          </p:cNvPr>
          <p:cNvPicPr>
            <a:picLocks noChangeAspect="1"/>
          </p:cNvPicPr>
          <p:nvPr/>
        </p:nvPicPr>
        <p:blipFill rotWithShape="1">
          <a:blip r:embed="rId2"/>
          <a:srcRect t="10652" b="1556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i="1" dirty="0"/>
              <a:t>February 29, 1992 to March 1, 1992 </a:t>
            </a:r>
          </a:p>
          <a:p>
            <a:pPr marL="0" indent="0">
              <a:buNone/>
            </a:pPr>
            <a:r>
              <a:rPr lang="en-US" sz="1600" dirty="0"/>
              <a:t>A referendum was held between February 29 - March 1, 1992, to determine if Bosnia-Herzegovina should stay within Yugoslavia or call for independence. </a:t>
            </a:r>
            <a:br>
              <a:rPr lang="en-US" sz="1600" dirty="0"/>
            </a:br>
            <a:br>
              <a:rPr lang="en-US" sz="1600" dirty="0"/>
            </a:br>
            <a:r>
              <a:rPr lang="en-US" sz="1600" dirty="0"/>
              <a:t>Only Croats and </a:t>
            </a:r>
            <a:r>
              <a:rPr lang="en-US" sz="1600" dirty="0" err="1"/>
              <a:t>Bosniaks</a:t>
            </a:r>
            <a:r>
              <a:rPr lang="en-US" sz="1600" dirty="0"/>
              <a:t> voted while Bosnian Serbs boycotted the referendum. More than 99% of the voters voted for independence.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4574</Words>
  <Application>Microsoft Macintosh PowerPoint</Application>
  <PresentationFormat>On-screen Show (4:3)</PresentationFormat>
  <Paragraphs>123</Paragraphs>
  <Slides>40</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40</vt:i4>
      </vt:variant>
    </vt:vector>
  </HeadingPairs>
  <TitlesOfParts>
    <vt:vector size="46" baseType="lpstr">
      <vt:lpstr>Arial</vt:lpstr>
      <vt:lpstr>Calibri</vt:lpstr>
      <vt:lpstr>Calibri Light</vt:lpstr>
      <vt:lpstr>Office Theme</vt:lpstr>
      <vt:lpstr>1_Custom Design</vt:lpstr>
      <vt:lpstr>Custom Design</vt:lpstr>
      <vt:lpstr>Srebrenica Genocide </vt:lpstr>
      <vt:lpstr>Summary of Events</vt:lpstr>
      <vt:lpstr>Bosnia-Herzegovina Country Profile</vt:lpstr>
      <vt:lpstr>Pre-1990's Timeline </vt:lpstr>
      <vt:lpstr>Post-1990's Timeline</vt:lpstr>
      <vt:lpstr>Ten Stages of Genocide </vt:lpstr>
      <vt:lpstr>Founding of Socialist Federal Republic of Yugoslavia</vt:lpstr>
      <vt:lpstr>Break-up of Yugoslavia</vt:lpstr>
      <vt:lpstr>Independence Referendum</vt:lpstr>
      <vt:lpstr>Independence of Bosnia-Herzegovina</vt:lpstr>
      <vt:lpstr>Siege of Sarajevo</vt:lpstr>
      <vt:lpstr>Markale Market Massacres</vt:lpstr>
      <vt:lpstr>Mass Atrocities During the Bosnian War </vt:lpstr>
      <vt:lpstr>The Myth of UN Safe Areas</vt:lpstr>
      <vt:lpstr>The Death March</vt:lpstr>
      <vt:lpstr>Proof of Intent to Exterminate the Bosniaks</vt:lpstr>
      <vt:lpstr>Srebrenica Genocide </vt:lpstr>
      <vt:lpstr>July 13, 1995: First Mass Executions</vt:lpstr>
      <vt:lpstr>July 14, 1995: Second Mass Executions</vt:lpstr>
      <vt:lpstr>July 15-16, 1995: The Final Mass Executions</vt:lpstr>
      <vt:lpstr>Foča Rape Camps</vt:lpstr>
      <vt:lpstr>The End of the War</vt:lpstr>
      <vt:lpstr>The Dayton Agreement</vt:lpstr>
      <vt:lpstr>Casualties of War</vt:lpstr>
      <vt:lpstr>"Asanacija" Cover-Up of Genocide</vt:lpstr>
      <vt:lpstr>First Evidence of Genocide</vt:lpstr>
      <vt:lpstr>Ongoing Search for Missing Persons</vt:lpstr>
      <vt:lpstr>The International Criminal Tribunal for the Former Yugoslavia (ICTY)</vt:lpstr>
      <vt:lpstr>Radovan Karadžić Case</vt:lpstr>
      <vt:lpstr>Radovan Karadžić Sentence Increased to Life Imprisonment</vt:lpstr>
      <vt:lpstr>Slobodan Milošević Case </vt:lpstr>
      <vt:lpstr>Ratko Mladić Case </vt:lpstr>
      <vt:lpstr>Foča Investigation</vt:lpstr>
      <vt:lpstr>The ICJ Acquits Serbia of Genocide </vt:lpstr>
      <vt:lpstr>Denial of Genocide by Bosnian Serbs</vt:lpstr>
      <vt:lpstr>International Denial of Genocide </vt:lpstr>
      <vt:lpstr>Peter Handke and the Nobel Prize in Literature</vt:lpstr>
      <vt:lpstr>Srebrenica-Potočari Memorial and Cemetery</vt:lpstr>
      <vt:lpstr>Hate Crimes During Srebrenica Anniversary</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Srebrenica Genocide </dc:title>
  <dc:creator>linda zheng</dc:creator>
  <cp:lastModifiedBy>Sarah Kane</cp:lastModifiedBy>
  <cp:revision>8</cp:revision>
  <dcterms:created xsi:type="dcterms:W3CDTF">2020-06-16T23:59:56Z</dcterms:created>
  <dcterms:modified xsi:type="dcterms:W3CDTF">2021-01-27T18:55:45Z</dcterms:modified>
</cp:coreProperties>
</file>