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7" r:id="rId2"/>
    <p:sldId id="319" r:id="rId3"/>
    <p:sldId id="314" r:id="rId4"/>
    <p:sldId id="324" r:id="rId5"/>
    <p:sldId id="256" r:id="rId6"/>
    <p:sldId id="258" r:id="rId7"/>
    <p:sldId id="260" r:id="rId8"/>
    <p:sldId id="262" r:id="rId9"/>
    <p:sldId id="264" r:id="rId10"/>
    <p:sldId id="268" r:id="rId11"/>
    <p:sldId id="270" r:id="rId12"/>
    <p:sldId id="266" r:id="rId13"/>
    <p:sldId id="272" r:id="rId14"/>
    <p:sldId id="288" r:id="rId15"/>
    <p:sldId id="286" r:id="rId16"/>
    <p:sldId id="280" r:id="rId17"/>
    <p:sldId id="276" r:id="rId18"/>
    <p:sldId id="282" r:id="rId19"/>
    <p:sldId id="278" r:id="rId20"/>
    <p:sldId id="284" r:id="rId21"/>
    <p:sldId id="290" r:id="rId22"/>
    <p:sldId id="296" r:id="rId23"/>
    <p:sldId id="294" r:id="rId24"/>
    <p:sldId id="292" r:id="rId25"/>
    <p:sldId id="274" r:id="rId26"/>
    <p:sldId id="300" r:id="rId27"/>
    <p:sldId id="298" r:id="rId28"/>
    <p:sldId id="302" r:id="rId29"/>
    <p:sldId id="304" r:id="rId30"/>
    <p:sldId id="326" r:id="rId31"/>
    <p:sldId id="310" r:id="rId32"/>
    <p:sldId id="312" r:id="rId33"/>
    <p:sldId id="308" r:id="rId34"/>
    <p:sldId id="306" r:id="rId35"/>
    <p:sldId id="32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4"/>
  </p:normalViewPr>
  <p:slideViewPr>
    <p:cSldViewPr snapToGrid="0" snapToObjects="1">
      <p:cViewPr varScale="1">
        <p:scale>
          <a:sx n="99" d="100"/>
          <a:sy n="99" d="100"/>
        </p:scale>
        <p:origin x="1904"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0f096f561919937b5d354271da2c333">
            <a:extLst>
              <a:ext uri="{FF2B5EF4-FFF2-40B4-BE49-F238E27FC236}">
                <a16:creationId xmlns:a16="http://schemas.microsoft.com/office/drawing/2014/main" id="{A24B74C9-2F70-6542-B311-DBB935FA33B3}"/>
              </a:ext>
            </a:extLst>
          </p:cNvPr>
          <p:cNvPicPr>
            <a:picLocks noChangeAspect="1"/>
          </p:cNvPicPr>
          <p:nvPr/>
        </p:nvPicPr>
        <p:blipFill rotWithShape="1">
          <a:blip r:embed="rId2">
            <a:alphaModFix amt="35000"/>
          </a:blip>
          <a:srcRect l="11000" r="-1"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Key Summary</a:t>
            </a:r>
          </a:p>
        </p:txBody>
      </p:sp>
      <p:sp>
        <p:nvSpPr>
          <p:cNvPr id="3" name="Content Placeholder 2"/>
          <p:cNvSpPr>
            <a:spLocks noGrp="1"/>
          </p:cNvSpPr>
          <p:nvPr>
            <p:ph idx="1"/>
          </p:nvPr>
        </p:nvSpPr>
        <p:spPr>
          <a:xfrm>
            <a:off x="628650" y="1825625"/>
            <a:ext cx="7886700" cy="4351338"/>
          </a:xfrm>
        </p:spPr>
        <p:txBody>
          <a:bodyPr>
            <a:normAutofit/>
          </a:bodyPr>
          <a:lstStyle/>
          <a:p>
            <a:pPr>
              <a:lnSpc>
                <a:spcPct val="90000"/>
              </a:lnSpc>
            </a:pPr>
            <a:r>
              <a:rPr lang="en-US" sz="2000" dirty="0">
                <a:solidFill>
                  <a:srgbClr val="FFFFFF"/>
                </a:solidFill>
              </a:rPr>
              <a:t>While tensions between the Dominican Republic and Haiti arose from Haiti's occupation of the Dominican Republic in the 1800s, Rafael Trujillo transformed these tensions into a state-doctrine of anti-</a:t>
            </a:r>
            <a:r>
              <a:rPr lang="en-US" sz="2000" dirty="0" err="1">
                <a:solidFill>
                  <a:srgbClr val="FFFFFF"/>
                </a:solidFill>
              </a:rPr>
              <a:t>Haitianism</a:t>
            </a:r>
            <a:r>
              <a:rPr lang="en-US" sz="2000" dirty="0">
                <a:solidFill>
                  <a:srgbClr val="FFFFFF"/>
                </a:solidFill>
              </a:rPr>
              <a:t>. In what many see as an attempt to solidify his power, Trujillo ordered the Dominican military to massacre Haitians near the Dominican-Haitian border in October 1937. As many as 30,000 people were killed in just ten days. </a:t>
            </a:r>
          </a:p>
          <a:p>
            <a:pPr>
              <a:lnSpc>
                <a:spcPct val="90000"/>
              </a:lnSpc>
            </a:pPr>
            <a:endParaRPr lang="en-US" sz="2000" dirty="0">
              <a:solidFill>
                <a:srgbClr val="FFFFFF"/>
              </a:solidFill>
            </a:endParaRPr>
          </a:p>
          <a:p>
            <a:pPr>
              <a:lnSpc>
                <a:spcPct val="90000"/>
              </a:lnSpc>
            </a:pPr>
            <a:r>
              <a:rPr lang="en-US" sz="2000" dirty="0">
                <a:solidFill>
                  <a:srgbClr val="FFFFFF"/>
                </a:solidFill>
              </a:rPr>
              <a:t>While the Dominican government never claimed responsibility for the massacre, Trujillo adopted an anti-Haitian state doctrine to justify violence against and exclusion of Haitians. The legacy of the massacre is still seen today in the Dominican Republic's current citizenship laws and racial discrimination. </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948840" y="1107860"/>
            <a:ext cx="4385835" cy="1046671"/>
          </a:xfrm>
        </p:spPr>
        <p:txBody>
          <a:bodyPr>
            <a:normAutofit/>
          </a:bodyPr>
          <a:lstStyle/>
          <a:p>
            <a:r>
              <a:rPr lang="en-US" sz="2400"/>
              <a:t>Trujillo Overthrows Vásquez</a:t>
            </a:r>
          </a:p>
        </p:txBody>
      </p:sp>
      <p:sp>
        <p:nvSpPr>
          <p:cNvPr id="3" name="Content Placeholder 2"/>
          <p:cNvSpPr>
            <a:spLocks noGrp="1"/>
          </p:cNvSpPr>
          <p:nvPr>
            <p:ph idx="1"/>
          </p:nvPr>
        </p:nvSpPr>
        <p:spPr>
          <a:xfrm>
            <a:off x="948840" y="2402260"/>
            <a:ext cx="4385835" cy="3347879"/>
          </a:xfrm>
        </p:spPr>
        <p:txBody>
          <a:bodyPr anchor="ctr">
            <a:normAutofit/>
          </a:bodyPr>
          <a:lstStyle/>
          <a:p>
            <a:pPr marL="0" indent="0">
              <a:buNone/>
            </a:pPr>
            <a:r>
              <a:rPr lang="en-US" sz="1600" b="1" dirty="0"/>
              <a:t>Feb 23 – Aug 16, 1930</a:t>
            </a:r>
          </a:p>
          <a:p>
            <a:pPr marL="0" indent="0">
              <a:buNone/>
            </a:pPr>
            <a:endParaRPr lang="en-US" sz="1600" dirty="0"/>
          </a:p>
          <a:p>
            <a:pPr marL="0" indent="0">
              <a:buNone/>
            </a:pPr>
            <a:r>
              <a:rPr lang="en-US" sz="1600" dirty="0"/>
              <a:t>Rafael Trujillo, an army chief in the Guardia Nacional Dominica, and Rafael Estrella </a:t>
            </a:r>
            <a:r>
              <a:rPr lang="en-US" sz="1600" dirty="0" err="1"/>
              <a:t>Ureña</a:t>
            </a:r>
            <a:r>
              <a:rPr lang="en-US" sz="1600" dirty="0"/>
              <a:t> overthrew Horacio Vásquez in 1930. Trujillo took the presidency, while </a:t>
            </a:r>
            <a:r>
              <a:rPr lang="en-US" sz="1600" dirty="0" err="1"/>
              <a:t>Ureña</a:t>
            </a:r>
            <a:r>
              <a:rPr lang="en-US" sz="1600" dirty="0"/>
              <a:t> became Vice President. Trujillo established a brutal dictatorship that would last until his assassination in 1961.</a:t>
            </a:r>
          </a:p>
        </p:txBody>
      </p:sp>
      <p:sp>
        <p:nvSpPr>
          <p:cNvPr id="24" name="Rectangle 23">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96"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Rectangle 29">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9285"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79c59e65f897714a4c63718827742d3">
            <a:extLst>
              <a:ext uri="{FF2B5EF4-FFF2-40B4-BE49-F238E27FC236}">
                <a16:creationId xmlns:a16="http://schemas.microsoft.com/office/drawing/2014/main" id="{ECB20F62-1FE2-DC4C-9C41-A11DF7CA98F0}"/>
              </a:ext>
            </a:extLst>
          </p:cNvPr>
          <p:cNvPicPr>
            <a:picLocks noChangeAspect="1"/>
          </p:cNvPicPr>
          <p:nvPr/>
        </p:nvPicPr>
        <p:blipFill>
          <a:blip r:embed="rId2"/>
          <a:stretch>
            <a:fillRect/>
          </a:stretch>
        </p:blipFill>
        <p:spPr>
          <a:xfrm>
            <a:off x="5987664" y="2124274"/>
            <a:ext cx="2918467" cy="26094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Trujillo's Dictatorship</a:t>
            </a:r>
          </a:p>
        </p:txBody>
      </p:sp>
      <p:pic>
        <p:nvPicPr>
          <p:cNvPr id="4" name="Picture 3" descr="001831d37971677e048c7e023ec1c765">
            <a:extLst>
              <a:ext uri="{FF2B5EF4-FFF2-40B4-BE49-F238E27FC236}">
                <a16:creationId xmlns:a16="http://schemas.microsoft.com/office/drawing/2014/main" id="{892E4D78-4D7A-5C4F-8813-E23FBB0319B7}"/>
              </a:ext>
            </a:extLst>
          </p:cNvPr>
          <p:cNvPicPr>
            <a:picLocks noChangeAspect="1"/>
          </p:cNvPicPr>
          <p:nvPr/>
        </p:nvPicPr>
        <p:blipFill rotWithShape="1">
          <a:blip r:embed="rId2"/>
          <a:srcRect r="-2" b="391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7825" y="476518"/>
            <a:ext cx="2878042" cy="5915764"/>
          </a:xfrm>
        </p:spPr>
        <p:txBody>
          <a:bodyPr anchor="ctr">
            <a:normAutofit/>
          </a:bodyPr>
          <a:lstStyle/>
          <a:p>
            <a:pPr marL="0" indent="0">
              <a:lnSpc>
                <a:spcPct val="90000"/>
              </a:lnSpc>
              <a:buNone/>
            </a:pPr>
            <a:r>
              <a:rPr lang="en-US" sz="1400" b="1" dirty="0">
                <a:solidFill>
                  <a:srgbClr val="FFFFFF"/>
                </a:solidFill>
              </a:rPr>
              <a:t>Aug 16, 1930 – May 30, 1961</a:t>
            </a:r>
          </a:p>
          <a:p>
            <a:pPr>
              <a:lnSpc>
                <a:spcPct val="90000"/>
              </a:lnSpc>
            </a:pPr>
            <a:endParaRPr lang="en-US" sz="1400" b="1" dirty="0">
              <a:solidFill>
                <a:srgbClr val="FFFFFF"/>
              </a:solidFill>
            </a:endParaRPr>
          </a:p>
          <a:p>
            <a:pPr>
              <a:lnSpc>
                <a:spcPct val="90000"/>
              </a:lnSpc>
            </a:pPr>
            <a:r>
              <a:rPr lang="en-US" sz="1400" dirty="0">
                <a:solidFill>
                  <a:srgbClr val="FFFFFF"/>
                </a:solidFill>
              </a:rPr>
              <a:t>Rafael Trujillo applied the counterinsurgency tactics he learned from U.S. Marines during his time in the Guardia Nacional Dominica. Immediately upon becoming head of state, he began ordering the murder of his political opponents to reduce resistance and maintain absolute power. Civilians saw their civil liberties curtailed. Propaganda demanded Trujillo be idolized and seen as the "savior" of the Dominican Republic.</a:t>
            </a:r>
          </a:p>
          <a:p>
            <a:pPr>
              <a:lnSpc>
                <a:spcPct val="90000"/>
              </a:lnSpc>
            </a:pPr>
            <a:r>
              <a:rPr lang="en-US" sz="1400" dirty="0">
                <a:solidFill>
                  <a:srgbClr val="FFFFFF"/>
                </a:solidFill>
              </a:rPr>
              <a:t>His administration was corrupt; not only did he regularly appoint family members to political positions, but he also instituted economic policies that benefitted his businesses. By the time of his assassination, he controlled 80% of industrial production and employed 60% of the active labor force, including those working for the state.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Trujillo's Ideology and Anti-Haitianism</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6300" y="2872899"/>
            <a:ext cx="3276451" cy="3774660"/>
          </a:xfrm>
        </p:spPr>
        <p:txBody>
          <a:bodyPr>
            <a:normAutofit lnSpcReduction="10000"/>
          </a:bodyPr>
          <a:lstStyle/>
          <a:p>
            <a:pPr marL="0" indent="0">
              <a:lnSpc>
                <a:spcPct val="90000"/>
              </a:lnSpc>
              <a:buNone/>
            </a:pPr>
            <a:r>
              <a:rPr lang="en-US" sz="1600" b="1" dirty="0"/>
              <a:t>1930</a:t>
            </a:r>
          </a:p>
          <a:p>
            <a:pPr marL="0" indent="0">
              <a:lnSpc>
                <a:spcPct val="90000"/>
              </a:lnSpc>
              <a:buNone/>
            </a:pPr>
            <a:endParaRPr lang="en-US" sz="1600" dirty="0"/>
          </a:p>
          <a:p>
            <a:pPr marL="0" indent="0">
              <a:lnSpc>
                <a:spcPct val="90000"/>
              </a:lnSpc>
              <a:buNone/>
            </a:pPr>
            <a:r>
              <a:rPr lang="en-US" sz="1600" dirty="0"/>
              <a:t>Trujillo represents a common thread of anti-</a:t>
            </a:r>
            <a:r>
              <a:rPr lang="en-US" sz="1600" dirty="0" err="1"/>
              <a:t>Haitianism</a:t>
            </a:r>
            <a:r>
              <a:rPr lang="en-US" sz="1600" dirty="0"/>
              <a:t> in the Dominican Republic originating in colonialism. Despite connected cultures and histories, an ideology of racial superiority and inferiority based on ancestry persists to this day. This discrimination was not only common among citizens but was also institutionalized and manipulated by politicians like Trujillo. Though Trujillo had Haitian ancestry, he viewed the multiculturalism at the Haitian-Dominican border as a threat to his political power. </a:t>
            </a:r>
          </a:p>
        </p:txBody>
      </p:sp>
      <p:pic>
        <p:nvPicPr>
          <p:cNvPr id="4" name="Picture 3" descr="be523f97bb4534d73afdf0aec3371785">
            <a:extLst>
              <a:ext uri="{FF2B5EF4-FFF2-40B4-BE49-F238E27FC236}">
                <a16:creationId xmlns:a16="http://schemas.microsoft.com/office/drawing/2014/main" id="{AE74D5E7-6078-014C-88FE-69CECEFA574C}"/>
              </a:ext>
            </a:extLst>
          </p:cNvPr>
          <p:cNvPicPr>
            <a:picLocks noChangeAspect="1"/>
          </p:cNvPicPr>
          <p:nvPr/>
        </p:nvPicPr>
        <p:blipFill rotWithShape="1">
          <a:blip r:embed="rId2"/>
          <a:srcRect r="314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947" y="365133"/>
            <a:ext cx="3840085" cy="1692794"/>
          </a:xfrm>
        </p:spPr>
        <p:txBody>
          <a:bodyPr>
            <a:normAutofit/>
          </a:bodyPr>
          <a:lstStyle/>
          <a:p>
            <a:pPr>
              <a:lnSpc>
                <a:spcPct val="90000"/>
              </a:lnSpc>
            </a:pPr>
            <a:r>
              <a:rPr lang="en-US" sz="3700" dirty="0"/>
              <a:t>Haiti-Dominican Republic Relations Before Massacre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44394" y="2600054"/>
            <a:ext cx="4123190" cy="3892813"/>
          </a:xfrm>
        </p:spPr>
        <p:txBody>
          <a:bodyPr>
            <a:normAutofit/>
          </a:bodyPr>
          <a:lstStyle/>
          <a:p>
            <a:pPr marL="0" indent="0">
              <a:lnSpc>
                <a:spcPct val="90000"/>
              </a:lnSpc>
              <a:buNone/>
            </a:pPr>
            <a:r>
              <a:rPr lang="en-US" sz="1600" b="1" dirty="0"/>
              <a:t>1933 – 1937</a:t>
            </a:r>
          </a:p>
          <a:p>
            <a:pPr marL="0" indent="0">
              <a:lnSpc>
                <a:spcPct val="90000"/>
              </a:lnSpc>
              <a:buNone/>
            </a:pPr>
            <a:endParaRPr lang="en-US" sz="1600" dirty="0"/>
          </a:p>
          <a:p>
            <a:pPr>
              <a:lnSpc>
                <a:spcPct val="90000"/>
              </a:lnSpc>
            </a:pPr>
            <a:r>
              <a:rPr lang="en-US" sz="1600" dirty="0"/>
              <a:t>Haiti and the Dominican Republic established peaceful relations following the end of the U.S. occupation of Haiti. Trujillo and President </a:t>
            </a:r>
            <a:r>
              <a:rPr lang="en-US" sz="1600" dirty="0" err="1"/>
              <a:t>Sténio</a:t>
            </a:r>
            <a:r>
              <a:rPr lang="en-US" sz="1600" dirty="0"/>
              <a:t> Vincent signed a border treaty in 1936 after a two-year-long negotiation period. Though this left some Haitians on the "wrong" side of the border, very few moved as the border meant more on paper than on the ground at this time.</a:t>
            </a:r>
          </a:p>
          <a:p>
            <a:pPr>
              <a:lnSpc>
                <a:spcPct val="90000"/>
              </a:lnSpc>
            </a:pPr>
            <a:r>
              <a:rPr lang="en-US" sz="1600" dirty="0"/>
              <a:t>This positive diplomatic relationship continued through 1937, indicating that the massacre did not have roots in any ongoing tensions or violent conflict between Haiti and the Dominican Republic.</a:t>
            </a:r>
          </a:p>
        </p:txBody>
      </p:sp>
      <p:pic>
        <p:nvPicPr>
          <p:cNvPr id="4" name="Picture 3" descr="ac049c963684e2676b58a822bbabe817">
            <a:extLst>
              <a:ext uri="{FF2B5EF4-FFF2-40B4-BE49-F238E27FC236}">
                <a16:creationId xmlns:a16="http://schemas.microsoft.com/office/drawing/2014/main" id="{3692E9FF-C974-2C41-A0CB-606166D52D93}"/>
              </a:ext>
            </a:extLst>
          </p:cNvPr>
          <p:cNvPicPr>
            <a:picLocks noChangeAspect="1"/>
          </p:cNvPicPr>
          <p:nvPr/>
        </p:nvPicPr>
        <p:blipFill rotWithShape="1">
          <a:blip r:embed="rId2"/>
          <a:srcRect l="19371" r="33509"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e7a7c8adaa2b0c8f14cfd55b51fca35">
            <a:extLst>
              <a:ext uri="{FF2B5EF4-FFF2-40B4-BE49-F238E27FC236}">
                <a16:creationId xmlns:a16="http://schemas.microsoft.com/office/drawing/2014/main" id="{ECAE6848-6FD1-9C41-B36D-53C02A721D7A}"/>
              </a:ext>
            </a:extLst>
          </p:cNvPr>
          <p:cNvPicPr>
            <a:picLocks noChangeAspect="1"/>
          </p:cNvPicPr>
          <p:nvPr/>
        </p:nvPicPr>
        <p:blipFill rotWithShape="1">
          <a:blip r:embed="rId2"/>
          <a:srcRect l="15197" r="29640" b="9091"/>
          <a:stretch/>
        </p:blipFill>
        <p:spPr>
          <a:xfrm>
            <a:off x="2641851" y="10"/>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Trujillo's Speech</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756670"/>
          </a:xfrm>
        </p:spPr>
        <p:txBody>
          <a:bodyPr anchor="t">
            <a:normAutofit/>
          </a:bodyPr>
          <a:lstStyle/>
          <a:p>
            <a:pPr marL="0" indent="0">
              <a:lnSpc>
                <a:spcPct val="90000"/>
              </a:lnSpc>
              <a:buNone/>
            </a:pPr>
            <a:r>
              <a:rPr lang="en-US" sz="1400" b="1" dirty="0"/>
              <a:t>Oct 2, 1937</a:t>
            </a:r>
          </a:p>
          <a:p>
            <a:pPr marL="0" indent="0">
              <a:lnSpc>
                <a:spcPct val="90000"/>
              </a:lnSpc>
              <a:buNone/>
            </a:pPr>
            <a:endParaRPr lang="en-US" sz="1400" b="1" dirty="0"/>
          </a:p>
          <a:p>
            <a:pPr>
              <a:lnSpc>
                <a:spcPct val="90000"/>
              </a:lnSpc>
            </a:pPr>
            <a:r>
              <a:rPr lang="en-US" sz="1400" dirty="0"/>
              <a:t>Trujillo made a speech claiming that Dominican farmers living near the border were complaining about "depredations by Haitians living among them." In order to solve their problems, he announced the murder of 300 Haitians in </a:t>
            </a:r>
            <a:r>
              <a:rPr lang="en-US" sz="1400" dirty="0" err="1"/>
              <a:t>Bánica</a:t>
            </a:r>
            <a:r>
              <a:rPr lang="en-US" sz="1400" dirty="0"/>
              <a:t> and promised such massacres would continue.</a:t>
            </a:r>
          </a:p>
          <a:p>
            <a:pPr>
              <a:lnSpc>
                <a:spcPct val="90000"/>
              </a:lnSpc>
            </a:pPr>
            <a:r>
              <a:rPr lang="en-US" sz="1400" dirty="0"/>
              <a:t>This speech marked the beginning of the genocide. </a:t>
            </a: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1450d72dc98624f3f83db573afdc14f">
            <a:extLst>
              <a:ext uri="{FF2B5EF4-FFF2-40B4-BE49-F238E27FC236}">
                <a16:creationId xmlns:a16="http://schemas.microsoft.com/office/drawing/2014/main" id="{E14D4428-65D2-C94A-9774-B337AC6C3E7F}"/>
              </a:ext>
            </a:extLst>
          </p:cNvPr>
          <p:cNvPicPr>
            <a:picLocks noChangeAspect="1"/>
          </p:cNvPicPr>
          <p:nvPr/>
        </p:nvPicPr>
        <p:blipFill rotWithShape="1">
          <a:blip r:embed="rId2">
            <a:alphaModFix amt="35000"/>
          </a:blip>
          <a:srcRect r="4332" b="-2"/>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Massacres</a:t>
            </a:r>
          </a:p>
        </p:txBody>
      </p:sp>
      <p:sp>
        <p:nvSpPr>
          <p:cNvPr id="3" name="Content Placeholder 2"/>
          <p:cNvSpPr>
            <a:spLocks noGrp="1"/>
          </p:cNvSpPr>
          <p:nvPr>
            <p:ph idx="1"/>
          </p:nvPr>
        </p:nvSpPr>
        <p:spPr>
          <a:xfrm>
            <a:off x="628650" y="1825625"/>
            <a:ext cx="7886700" cy="4351338"/>
          </a:xfrm>
        </p:spPr>
        <p:txBody>
          <a:bodyPr>
            <a:normAutofit/>
          </a:bodyPr>
          <a:lstStyle/>
          <a:p>
            <a:pPr marL="0" indent="0">
              <a:lnSpc>
                <a:spcPct val="90000"/>
              </a:lnSpc>
              <a:buNone/>
            </a:pPr>
            <a:r>
              <a:rPr lang="en-US" sz="1800" b="1">
                <a:solidFill>
                  <a:srgbClr val="FFFFFF"/>
                </a:solidFill>
              </a:rPr>
              <a:t>Oct 2–12, 1937</a:t>
            </a:r>
          </a:p>
          <a:p>
            <a:pPr marL="0" indent="0">
              <a:lnSpc>
                <a:spcPct val="90000"/>
              </a:lnSpc>
              <a:buNone/>
            </a:pPr>
            <a:endParaRPr lang="en-US" sz="1800" b="1">
              <a:solidFill>
                <a:srgbClr val="FFFFFF"/>
              </a:solidFill>
            </a:endParaRPr>
          </a:p>
          <a:p>
            <a:pPr>
              <a:lnSpc>
                <a:spcPct val="90000"/>
              </a:lnSpc>
            </a:pPr>
            <a:r>
              <a:rPr lang="en-US" sz="1800">
                <a:solidFill>
                  <a:srgbClr val="FFFFFF"/>
                </a:solidFill>
              </a:rPr>
              <a:t>Under Trujillo's orders, the Dominican army targeted Black Haitian men, women, and children near the border, moved them to secluded areas, and massacred them using machetes. In some cases, civilians were forced to murder or be murdered. Soldiers burned the bodies of the victims, dumped them into the Dajabòn River, or buried them in mass graves.  An estimated 9,000-30,000 individuals were killed in a span of ten days. </a:t>
            </a:r>
          </a:p>
          <a:p>
            <a:pPr>
              <a:lnSpc>
                <a:spcPct val="90000"/>
              </a:lnSpc>
            </a:pPr>
            <a:r>
              <a:rPr lang="en-US" sz="1800">
                <a:solidFill>
                  <a:srgbClr val="FFFFFF"/>
                </a:solidFill>
              </a:rPr>
              <a:t>Cables to the US described the violence as a "systematic campaign of extermination" approved by Trujillo. U.S. ambassador R. Henry Norweb reported that "the entire northwest of the frontier on the Dajabòn side is absolutely devoid of Haitians. Those not slain either fled across the frontier or are still hiding in the bush." </a:t>
            </a:r>
          </a:p>
          <a:p>
            <a:pPr>
              <a:lnSpc>
                <a:spcPct val="90000"/>
              </a:lnSpc>
            </a:pPr>
            <a:r>
              <a:rPr lang="en-US" sz="1800">
                <a:solidFill>
                  <a:srgbClr val="FFFFFF"/>
                </a:solidFill>
              </a:rPr>
              <a:t>Records indicate that some Dominicans tried to help Haitians escape, while others helped the soldiers identify Haitian immigrants.</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7"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p:cNvSpPr>
            <a:spLocks noGrp="1"/>
          </p:cNvSpPr>
          <p:nvPr>
            <p:ph type="title"/>
          </p:nvPr>
        </p:nvSpPr>
        <p:spPr>
          <a:xfrm>
            <a:off x="4974032" y="641017"/>
            <a:ext cx="3733482" cy="1090538"/>
          </a:xfrm>
        </p:spPr>
        <p:txBody>
          <a:bodyPr>
            <a:normAutofit/>
          </a:bodyPr>
          <a:lstStyle/>
          <a:p>
            <a:r>
              <a:rPr lang="en-US" dirty="0">
                <a:solidFill>
                  <a:srgbClr val="000000"/>
                </a:solidFill>
              </a:rPr>
              <a:t>Shibboleth Test</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c0f7ee43dfee9211ce422c36189bc84f">
            <a:extLst>
              <a:ext uri="{FF2B5EF4-FFF2-40B4-BE49-F238E27FC236}">
                <a16:creationId xmlns:a16="http://schemas.microsoft.com/office/drawing/2014/main" id="{FEA8C5D1-B904-FF49-9BBC-86845780F4A9}"/>
              </a:ext>
            </a:extLst>
          </p:cNvPr>
          <p:cNvPicPr>
            <a:picLocks noChangeAspect="1"/>
          </p:cNvPicPr>
          <p:nvPr/>
        </p:nvPicPr>
        <p:blipFill rotWithShape="1">
          <a:blip r:embed="rId3">
            <a:alphaModFix/>
          </a:blip>
          <a:srcRect l="21728" r="24570" b="1"/>
          <a:stretch/>
        </p:blipFill>
        <p:spPr>
          <a:xfrm>
            <a:off x="20" y="1351210"/>
            <a:ext cx="4180350" cy="4375387"/>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4974330" y="1906443"/>
            <a:ext cx="3733184" cy="4310540"/>
          </a:xfrm>
        </p:spPr>
        <p:txBody>
          <a:bodyPr anchor="ctr">
            <a:normAutofit lnSpcReduction="10000"/>
          </a:bodyPr>
          <a:lstStyle/>
          <a:p>
            <a:pPr marL="0" indent="0">
              <a:lnSpc>
                <a:spcPct val="90000"/>
              </a:lnSpc>
              <a:buNone/>
            </a:pPr>
            <a:r>
              <a:rPr lang="en-US" sz="1600" b="1" dirty="0">
                <a:solidFill>
                  <a:srgbClr val="000000"/>
                </a:solidFill>
              </a:rPr>
              <a:t>Oct 1937</a:t>
            </a:r>
          </a:p>
          <a:p>
            <a:pPr marL="0" indent="0">
              <a:lnSpc>
                <a:spcPct val="90000"/>
              </a:lnSpc>
              <a:buNone/>
            </a:pPr>
            <a:endParaRPr lang="en-US" sz="1600" dirty="0">
              <a:solidFill>
                <a:srgbClr val="000000"/>
              </a:solidFill>
            </a:endParaRPr>
          </a:p>
          <a:p>
            <a:pPr>
              <a:lnSpc>
                <a:spcPct val="90000"/>
              </a:lnSpc>
            </a:pPr>
            <a:r>
              <a:rPr lang="en-US" sz="1600" dirty="0">
                <a:solidFill>
                  <a:srgbClr val="000000"/>
                </a:solidFill>
              </a:rPr>
              <a:t>Because those who lived near the border had higher rates of mixed ancestry and biculturalism, Dominican soldiers faced difficulty in distinguishing between Haitians and Dominicans. One method soldiers used was showing people a sprig of parsley and asking them to name it. Those who correctly pronounced the Spanish word "</a:t>
            </a:r>
            <a:r>
              <a:rPr lang="en-US" sz="1600" dirty="0" err="1">
                <a:solidFill>
                  <a:srgbClr val="000000"/>
                </a:solidFill>
              </a:rPr>
              <a:t>perejil</a:t>
            </a:r>
            <a:r>
              <a:rPr lang="en-US" sz="1600" dirty="0">
                <a:solidFill>
                  <a:srgbClr val="000000"/>
                </a:solidFill>
              </a:rPr>
              <a:t>" were safe. Those who spoke French or </a:t>
            </a:r>
            <a:r>
              <a:rPr lang="en-US" sz="1600" dirty="0" err="1">
                <a:solidFill>
                  <a:srgbClr val="000000"/>
                </a:solidFill>
              </a:rPr>
              <a:t>Kréyo</a:t>
            </a:r>
            <a:r>
              <a:rPr lang="en-US" sz="1600" dirty="0">
                <a:solidFill>
                  <a:srgbClr val="000000"/>
                </a:solidFill>
              </a:rPr>
              <a:t>, the official languages of Haiti, often couldn't pronounce the 'r' correctly.</a:t>
            </a:r>
          </a:p>
          <a:p>
            <a:pPr>
              <a:lnSpc>
                <a:spcPct val="90000"/>
              </a:lnSpc>
            </a:pPr>
            <a:r>
              <a:rPr lang="en-US" sz="1600" dirty="0">
                <a:solidFill>
                  <a:srgbClr val="000000"/>
                </a:solidFill>
              </a:rPr>
              <a:t>This was not a perfect test, as many living on the border were bilingual. Thus, it was only used occasionally. Nevertheless, some refer to this massacre as the "Parsley Massacre."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0f096f561919937b5d354271da2c333">
            <a:extLst>
              <a:ext uri="{FF2B5EF4-FFF2-40B4-BE49-F238E27FC236}">
                <a16:creationId xmlns:a16="http://schemas.microsoft.com/office/drawing/2014/main" id="{7670A853-064A-E34C-B99E-A4AA9FF50758}"/>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9397" y="370217"/>
            <a:ext cx="4964858" cy="656078"/>
          </a:xfrm>
        </p:spPr>
        <p:txBody>
          <a:bodyPr>
            <a:normAutofit/>
          </a:bodyPr>
          <a:lstStyle/>
          <a:p>
            <a:r>
              <a:rPr lang="en-US" sz="3200" dirty="0"/>
              <a:t>Possible Explanations</a:t>
            </a:r>
          </a:p>
        </p:txBody>
      </p:sp>
      <p:sp>
        <p:nvSpPr>
          <p:cNvPr id="3" name="Content Placeholder 2"/>
          <p:cNvSpPr>
            <a:spLocks noGrp="1"/>
          </p:cNvSpPr>
          <p:nvPr>
            <p:ph idx="1"/>
          </p:nvPr>
        </p:nvSpPr>
        <p:spPr>
          <a:xfrm>
            <a:off x="418537" y="1026295"/>
            <a:ext cx="5066577" cy="4520484"/>
          </a:xfrm>
        </p:spPr>
        <p:txBody>
          <a:bodyPr>
            <a:noAutofit/>
          </a:bodyPr>
          <a:lstStyle/>
          <a:p>
            <a:pPr marL="0" indent="0">
              <a:lnSpc>
                <a:spcPct val="90000"/>
              </a:lnSpc>
              <a:buNone/>
            </a:pPr>
            <a:r>
              <a:rPr lang="en-US" sz="1400" b="1" dirty="0"/>
              <a:t>Oct 1937</a:t>
            </a:r>
          </a:p>
          <a:p>
            <a:pPr marL="0" indent="0">
              <a:lnSpc>
                <a:spcPct val="90000"/>
              </a:lnSpc>
              <a:spcBef>
                <a:spcPts val="0"/>
              </a:spcBef>
              <a:buNone/>
            </a:pPr>
            <a:endParaRPr lang="en-US" sz="1400" b="1" dirty="0"/>
          </a:p>
          <a:p>
            <a:pPr marL="0" indent="0">
              <a:lnSpc>
                <a:spcPct val="90000"/>
              </a:lnSpc>
              <a:buNone/>
            </a:pPr>
            <a:r>
              <a:rPr lang="en-US" sz="1400" dirty="0"/>
              <a:t>Though there is no way of knowing the true intentions behind Trujillo's orders to massacre Haitians, scholar Edward </a:t>
            </a:r>
            <a:r>
              <a:rPr lang="en-US" sz="1400" dirty="0" err="1"/>
              <a:t>Paulino</a:t>
            </a:r>
            <a:r>
              <a:rPr lang="en-US" sz="1400" dirty="0"/>
              <a:t> proposed four possible explanations:</a:t>
            </a:r>
            <a:br>
              <a:rPr lang="en-US" sz="1400" dirty="0"/>
            </a:br>
            <a:br>
              <a:rPr lang="en-US" sz="1400" dirty="0"/>
            </a:br>
            <a:r>
              <a:rPr lang="en-US" sz="1400" dirty="0"/>
              <a:t>1. Trujillo may have been implementing </a:t>
            </a:r>
            <a:r>
              <a:rPr lang="en-US" sz="1400" dirty="0" err="1"/>
              <a:t>blanquemiento</a:t>
            </a:r>
            <a:r>
              <a:rPr lang="en-US" sz="1400" dirty="0"/>
              <a:t>, a practice in post-colonial Latin America to "whiten" nations in the hopes of modernizing and "improving." The Dominican government continued to rely on Haitian migrant workers for labor throughout Trujillo's rule, indicating that the intention was not to completely rid the Dominican Republic of Haitians. </a:t>
            </a:r>
            <a:br>
              <a:rPr lang="en-US" sz="1400" dirty="0"/>
            </a:br>
            <a:br>
              <a:rPr lang="en-US" sz="1400" dirty="0"/>
            </a:br>
            <a:r>
              <a:rPr lang="en-US" sz="1400" dirty="0"/>
              <a:t>2. Trujillo may have sought to take advantage of the global food shortage due to the ongoing Global Depression by using the borderland to produce agricultural exports. </a:t>
            </a:r>
            <a:br>
              <a:rPr lang="en-US" sz="1400" dirty="0"/>
            </a:br>
            <a:br>
              <a:rPr lang="en-US" sz="1400" dirty="0"/>
            </a:br>
            <a:r>
              <a:rPr lang="en-US" sz="1400" dirty="0"/>
              <a:t>3. Despite the peaceful relationship between Haiti and the Dominican Republic at the time, President Vincent allowed anti-Trujillo exiles to seek refuge in Haiti. Trujillo may have ordered this violence as an attempt to destabilize Vincent's regime in the hopes that he would be replaced by a pro-Trujillo government. </a:t>
            </a:r>
            <a:br>
              <a:rPr lang="en-US" sz="1400" dirty="0"/>
            </a:br>
            <a:br>
              <a:rPr lang="en-US" sz="1400" dirty="0"/>
            </a:br>
            <a:r>
              <a:rPr lang="en-US" sz="1400" dirty="0"/>
              <a:t>4. It is possible that this was the first step towards ambitions of eventually invading and occupying Haiti.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3160" y="523140"/>
            <a:ext cx="2752656" cy="1622321"/>
          </a:xfrm>
        </p:spPr>
        <p:txBody>
          <a:bodyPr>
            <a:normAutofit/>
          </a:bodyPr>
          <a:lstStyle/>
          <a:p>
            <a:pPr>
              <a:lnSpc>
                <a:spcPct val="90000"/>
              </a:lnSpc>
            </a:pPr>
            <a:r>
              <a:rPr lang="en-US" sz="2400" dirty="0"/>
              <a:t>La </a:t>
            </a:r>
            <a:r>
              <a:rPr lang="en-US" sz="2400" dirty="0" err="1"/>
              <a:t>Dominicanizaciòn</a:t>
            </a:r>
            <a:r>
              <a:rPr lang="en-US" sz="2400" dirty="0"/>
              <a:t> de la Frontera</a:t>
            </a:r>
          </a:p>
        </p:txBody>
      </p:sp>
      <p:sp>
        <p:nvSpPr>
          <p:cNvPr id="3" name="Content Placeholder 2"/>
          <p:cNvSpPr>
            <a:spLocks noGrp="1"/>
          </p:cNvSpPr>
          <p:nvPr>
            <p:ph idx="1"/>
          </p:nvPr>
        </p:nvSpPr>
        <p:spPr>
          <a:xfrm>
            <a:off x="363160" y="2145461"/>
            <a:ext cx="2752657" cy="4151510"/>
          </a:xfrm>
        </p:spPr>
        <p:txBody>
          <a:bodyPr>
            <a:normAutofit/>
          </a:bodyPr>
          <a:lstStyle/>
          <a:p>
            <a:pPr marL="0" indent="0">
              <a:lnSpc>
                <a:spcPct val="90000"/>
              </a:lnSpc>
              <a:buNone/>
            </a:pPr>
            <a:r>
              <a:rPr lang="en-US" sz="1600" b="1" dirty="0"/>
              <a:t>Oct 1937 – 1938</a:t>
            </a:r>
          </a:p>
          <a:p>
            <a:pPr marL="0" indent="0">
              <a:lnSpc>
                <a:spcPct val="90000"/>
              </a:lnSpc>
              <a:buNone/>
            </a:pPr>
            <a:endParaRPr lang="en-US" sz="1600" dirty="0"/>
          </a:p>
          <a:p>
            <a:pPr marL="0" indent="0">
              <a:lnSpc>
                <a:spcPct val="90000"/>
              </a:lnSpc>
              <a:buNone/>
            </a:pPr>
            <a:r>
              <a:rPr lang="en-US" sz="1600" dirty="0"/>
              <a:t>Following the massacre, Trujillo's regime began a process known as "Dominicanization of the border."  Dominicans from the interior of the country were incentivized to move to the border region. Places that previously had French and </a:t>
            </a:r>
            <a:r>
              <a:rPr lang="en-US" sz="1600" dirty="0" err="1"/>
              <a:t>Kréyol</a:t>
            </a:r>
            <a:r>
              <a:rPr lang="en-US" sz="1600" dirty="0"/>
              <a:t> names were given Spanish names. This process intended to change the identity of the region from bicultural to monocultural.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03e30a5674af3e45e3aca3a58a50ec5">
            <a:extLst>
              <a:ext uri="{FF2B5EF4-FFF2-40B4-BE49-F238E27FC236}">
                <a16:creationId xmlns:a16="http://schemas.microsoft.com/office/drawing/2014/main" id="{F4144AF4-5C96-5446-B62D-DDC8DB081728}"/>
              </a:ext>
            </a:extLst>
          </p:cNvPr>
          <p:cNvPicPr>
            <a:picLocks noChangeAspect="1"/>
          </p:cNvPicPr>
          <p:nvPr/>
        </p:nvPicPr>
        <p:blipFill>
          <a:blip r:embed="rId2"/>
          <a:stretch>
            <a:fillRect/>
          </a:stretch>
        </p:blipFill>
        <p:spPr>
          <a:xfrm>
            <a:off x="4054396" y="1644150"/>
            <a:ext cx="4514498" cy="3566453"/>
          </a:xfrm>
          <a:prstGeom prst="rect">
            <a:avLst/>
          </a:prstGeom>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b8a5000e829029d1125cba3a8ae6fa52">
            <a:extLst>
              <a:ext uri="{FF2B5EF4-FFF2-40B4-BE49-F238E27FC236}">
                <a16:creationId xmlns:a16="http://schemas.microsoft.com/office/drawing/2014/main" id="{15F737D0-9DCC-B14C-B6E8-9DAF7AC47DDF}"/>
              </a:ext>
            </a:extLst>
          </p:cNvPr>
          <p:cNvPicPr>
            <a:picLocks noChangeAspect="1"/>
          </p:cNvPicPr>
          <p:nvPr/>
        </p:nvPicPr>
        <p:blipFill rotWithShape="1">
          <a:blip r:embed="rId2"/>
          <a:srcRect t="18126" r="1" b="24395"/>
          <a:stretch/>
        </p:blipFill>
        <p:spPr>
          <a:xfrm>
            <a:off x="469942" y="317578"/>
            <a:ext cx="8138333"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2059" y="4276444"/>
            <a:ext cx="3426795" cy="2129586"/>
          </a:xfrm>
          <a:noFill/>
        </p:spPr>
        <p:txBody>
          <a:bodyPr anchor="ctr">
            <a:normAutofit/>
          </a:bodyPr>
          <a:lstStyle/>
          <a:p>
            <a:pPr algn="l"/>
            <a:r>
              <a:rPr lang="en-US" sz="4200" dirty="0">
                <a:solidFill>
                  <a:schemeClr val="bg1"/>
                </a:solidFill>
              </a:rPr>
              <a:t>Anti-Haitian State Doctrine</a:t>
            </a:r>
          </a:p>
        </p:txBody>
      </p:sp>
      <p:sp>
        <p:nvSpPr>
          <p:cNvPr id="3" name="Content Placeholder 2"/>
          <p:cNvSpPr>
            <a:spLocks noGrp="1"/>
          </p:cNvSpPr>
          <p:nvPr>
            <p:ph idx="1"/>
          </p:nvPr>
        </p:nvSpPr>
        <p:spPr>
          <a:xfrm>
            <a:off x="4114559" y="4018143"/>
            <a:ext cx="4741571" cy="2653053"/>
          </a:xfrm>
          <a:noFill/>
        </p:spPr>
        <p:txBody>
          <a:bodyPr anchor="t">
            <a:normAutofit lnSpcReduction="10000"/>
          </a:bodyPr>
          <a:lstStyle/>
          <a:p>
            <a:pPr marL="0" indent="0">
              <a:lnSpc>
                <a:spcPct val="90000"/>
              </a:lnSpc>
              <a:buNone/>
            </a:pPr>
            <a:r>
              <a:rPr lang="en-US" sz="1400" b="1" dirty="0">
                <a:solidFill>
                  <a:schemeClr val="bg1"/>
                </a:solidFill>
              </a:rPr>
              <a:t>Oct 1937</a:t>
            </a:r>
          </a:p>
          <a:p>
            <a:pPr marL="0" indent="0">
              <a:lnSpc>
                <a:spcPct val="90000"/>
              </a:lnSpc>
              <a:buNone/>
            </a:pPr>
            <a:endParaRPr lang="en-US" sz="1400" b="1" dirty="0">
              <a:solidFill>
                <a:schemeClr val="bg1"/>
              </a:solidFill>
            </a:endParaRPr>
          </a:p>
          <a:p>
            <a:pPr>
              <a:lnSpc>
                <a:spcPct val="90000"/>
              </a:lnSpc>
            </a:pPr>
            <a:r>
              <a:rPr lang="en-US" sz="1400" dirty="0">
                <a:solidFill>
                  <a:schemeClr val="bg1"/>
                </a:solidFill>
              </a:rPr>
              <a:t>Though anti-</a:t>
            </a:r>
            <a:r>
              <a:rPr lang="en-US" sz="1400" dirty="0" err="1">
                <a:solidFill>
                  <a:schemeClr val="bg1"/>
                </a:solidFill>
              </a:rPr>
              <a:t>Haitianism</a:t>
            </a:r>
            <a:r>
              <a:rPr lang="en-US" sz="1400" dirty="0">
                <a:solidFill>
                  <a:schemeClr val="bg1"/>
                </a:solidFill>
              </a:rPr>
              <a:t> was present in Dominican society before the massacre, it became much more prevalent when Trujillo began a public campaign spreading hateful messages against Haitians after the violence began. He described Haitians as "invaders" and "criminals," and created an ideology through which he could justify the massacre and further policies discriminating against Haitians.</a:t>
            </a:r>
          </a:p>
          <a:p>
            <a:pPr>
              <a:lnSpc>
                <a:spcPct val="90000"/>
              </a:lnSpc>
            </a:pPr>
            <a:r>
              <a:rPr lang="en-US" sz="1400" dirty="0">
                <a:solidFill>
                  <a:schemeClr val="bg1"/>
                </a:solidFill>
              </a:rPr>
              <a:t>Thus, this massacre demonstrates that the 10 Stages of Genocide do not always occur in order. Stage 9: Extermination preceded Stage 4: Dehumanization.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pPr algn="l"/>
            <a:r>
              <a:rPr lang="en-US" sz="4700" dirty="0"/>
              <a:t>Dominican Republic Country Profile</a:t>
            </a:r>
          </a:p>
        </p:txBody>
      </p:sp>
      <p:sp>
        <p:nvSpPr>
          <p:cNvPr id="4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9174" y="2706624"/>
            <a:ext cx="5401818" cy="3871132"/>
          </a:xfrm>
        </p:spPr>
        <p:txBody>
          <a:bodyPr>
            <a:normAutofit lnSpcReduction="10000"/>
          </a:bodyPr>
          <a:lstStyle/>
          <a:p>
            <a:pPr>
              <a:lnSpc>
                <a:spcPct val="90000"/>
              </a:lnSpc>
            </a:pPr>
            <a:r>
              <a:rPr lang="en-US" sz="1200" dirty="0"/>
              <a:t>1496 - Spaniards set up first Spanish colony in Western hemisphere at Santo Domingo, which subsequently serves as capital of all Spanish colonies in America.</a:t>
            </a:r>
          </a:p>
          <a:p>
            <a:pPr>
              <a:lnSpc>
                <a:spcPct val="90000"/>
              </a:lnSpc>
            </a:pPr>
            <a:r>
              <a:rPr lang="en-US" sz="1200" dirty="0"/>
              <a:t>1697 - Treaty of Ryswick gives western part of Hispaniola island (Haiti) to France and eastern part (Santo Domingo - the present Dominican Republic) to Spain.</a:t>
            </a:r>
          </a:p>
          <a:p>
            <a:pPr>
              <a:lnSpc>
                <a:spcPct val="90000"/>
              </a:lnSpc>
            </a:pPr>
            <a:r>
              <a:rPr lang="en-US" sz="1200" dirty="0"/>
              <a:t>1821 - Uprising against Spanish rules is followed by brief period of independence.</a:t>
            </a:r>
          </a:p>
          <a:p>
            <a:pPr>
              <a:lnSpc>
                <a:spcPct val="90000"/>
              </a:lnSpc>
            </a:pPr>
            <a:r>
              <a:rPr lang="en-US" sz="1200" dirty="0"/>
              <a:t>1822 - Haitian President Jean-Pierre Boyer marches his troops into Santo Domingo and annexes it.</a:t>
            </a:r>
          </a:p>
          <a:p>
            <a:pPr>
              <a:lnSpc>
                <a:spcPct val="90000"/>
              </a:lnSpc>
            </a:pPr>
            <a:r>
              <a:rPr lang="en-US" sz="1200" dirty="0"/>
              <a:t>1844 - Boyer overthrown; Santo Domingo declares its independence and becomes the Dominican Republic.</a:t>
            </a:r>
          </a:p>
          <a:p>
            <a:pPr>
              <a:lnSpc>
                <a:spcPct val="90000"/>
              </a:lnSpc>
            </a:pPr>
            <a:r>
              <a:rPr lang="en-US" sz="1200" dirty="0"/>
              <a:t>1861-64 - President Pedro Santana returns the Dominican Republic to Spanish rule. Spain withdraws from, and annuls its annexation of, the Dominican Republic following a popular revolt.</a:t>
            </a:r>
          </a:p>
          <a:p>
            <a:pPr>
              <a:lnSpc>
                <a:spcPct val="90000"/>
              </a:lnSpc>
            </a:pPr>
            <a:r>
              <a:rPr lang="en-US" sz="1200" dirty="0"/>
              <a:t>1916-24 - US forces occupy the Dominican Republic following internal disorder.</a:t>
            </a:r>
          </a:p>
          <a:p>
            <a:pPr>
              <a:lnSpc>
                <a:spcPct val="90000"/>
              </a:lnSpc>
            </a:pPr>
            <a:r>
              <a:rPr lang="en-US" sz="1200" dirty="0"/>
              <a:t>1924 - Constitutional government assumes control; US forces withdraw.</a:t>
            </a:r>
          </a:p>
          <a:p>
            <a:pPr>
              <a:lnSpc>
                <a:spcPct val="90000"/>
              </a:lnSpc>
            </a:pPr>
            <a:r>
              <a:rPr lang="en-US" sz="1200" dirty="0"/>
              <a:t>1930 - General Rafael Leonidas Trujillo Molina establishes personal dictatorship following the overthrow of President Horacio Vazquez.</a:t>
            </a:r>
          </a:p>
          <a:p>
            <a:pPr>
              <a:lnSpc>
                <a:spcPct val="90000"/>
              </a:lnSpc>
            </a:pPr>
            <a:r>
              <a:rPr lang="en-US" sz="1200" dirty="0"/>
              <a:t>1937 - Army massacres 19,000-20,000 Haitians living in areas of the Dominican Republic adjacent to Haiti.</a:t>
            </a:r>
          </a:p>
          <a:p>
            <a:pPr>
              <a:lnSpc>
                <a:spcPct val="90000"/>
              </a:lnSpc>
            </a:pPr>
            <a:r>
              <a:rPr lang="en-US" sz="1200" dirty="0"/>
              <a:t>1961 - Trujillo assassinated.</a:t>
            </a:r>
          </a:p>
        </p:txBody>
      </p:sp>
      <p:pic>
        <p:nvPicPr>
          <p:cNvPr id="5" name="Picture 4" descr="c14e24e02fc7a1b796a8b65f3acea114">
            <a:extLst>
              <a:ext uri="{FF2B5EF4-FFF2-40B4-BE49-F238E27FC236}">
                <a16:creationId xmlns:a16="http://schemas.microsoft.com/office/drawing/2014/main" id="{DE9589FE-802F-D947-89E1-8BC06DE069E0}"/>
              </a:ext>
            </a:extLst>
          </p:cNvPr>
          <p:cNvPicPr>
            <a:picLocks noChangeAspect="1"/>
          </p:cNvPicPr>
          <p:nvPr/>
        </p:nvPicPr>
        <p:blipFill rotWithShape="1">
          <a:blip r:embed="rId2"/>
          <a:srcRect r="6413" b="2"/>
          <a:stretch/>
        </p:blipFill>
        <p:spPr>
          <a:xfrm>
            <a:off x="5897880" y="986611"/>
            <a:ext cx="3010662" cy="2115112"/>
          </a:xfrm>
          <a:prstGeom prst="rect">
            <a:avLst/>
          </a:prstGeom>
        </p:spPr>
      </p:pic>
      <p:pic>
        <p:nvPicPr>
          <p:cNvPr id="4" name="Picture 3" descr="93e09b17793810039ee6186b94208572">
            <a:extLst>
              <a:ext uri="{FF2B5EF4-FFF2-40B4-BE49-F238E27FC236}">
                <a16:creationId xmlns:a16="http://schemas.microsoft.com/office/drawing/2014/main" id="{081CD82C-6A74-1642-BF75-3A0AE2DD6E5A}"/>
              </a:ext>
            </a:extLst>
          </p:cNvPr>
          <p:cNvPicPr>
            <a:picLocks noChangeAspect="1"/>
          </p:cNvPicPr>
          <p:nvPr/>
        </p:nvPicPr>
        <p:blipFill rotWithShape="1">
          <a:blip r:embed="rId3"/>
          <a:srcRect l="19933"/>
          <a:stretch/>
        </p:blipFill>
        <p:spPr>
          <a:xfrm>
            <a:off x="5897880" y="4114597"/>
            <a:ext cx="2996946" cy="21054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Denial and Coverup</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224322"/>
            <a:ext cx="3419569" cy="4124108"/>
          </a:xfrm>
        </p:spPr>
        <p:txBody>
          <a:bodyPr anchor="ctr">
            <a:normAutofit/>
          </a:bodyPr>
          <a:lstStyle/>
          <a:p>
            <a:pPr marL="0" indent="0">
              <a:lnSpc>
                <a:spcPct val="90000"/>
              </a:lnSpc>
              <a:buNone/>
            </a:pPr>
            <a:r>
              <a:rPr lang="en-US" sz="1400" b="1" dirty="0"/>
              <a:t>Oct 2–12, 1937</a:t>
            </a:r>
          </a:p>
          <a:p>
            <a:pPr marL="0" indent="0">
              <a:lnSpc>
                <a:spcPct val="90000"/>
              </a:lnSpc>
              <a:buNone/>
            </a:pPr>
            <a:endParaRPr lang="en-US" sz="1400" dirty="0"/>
          </a:p>
          <a:p>
            <a:pPr>
              <a:lnSpc>
                <a:spcPct val="90000"/>
              </a:lnSpc>
            </a:pPr>
            <a:r>
              <a:rPr lang="en-US" sz="1400" dirty="0"/>
              <a:t>To cover up the role of the Dominican government and military in the massacre, the soldiers used machetes. Trujillo claimed that vigilante citizens and "patriotic Dominican farmers" were responsible for the violence. Additionally, Trujillo restricted the press, not allowing newspapers to cover the violence. </a:t>
            </a:r>
          </a:p>
          <a:p>
            <a:pPr>
              <a:lnSpc>
                <a:spcPct val="90000"/>
              </a:lnSpc>
            </a:pPr>
            <a:r>
              <a:rPr lang="en-US" sz="1400" dirty="0"/>
              <a:t>During his rule, Trujillo refused to allow investigations into the Haitian Massacre. It was not until after his assassination in 1961 that researchers could attempt to uncover the truth, at which point no mass graves could be found.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dc87c30f9aca509f19ee66f17c9a540">
            <a:extLst>
              <a:ext uri="{FF2B5EF4-FFF2-40B4-BE49-F238E27FC236}">
                <a16:creationId xmlns:a16="http://schemas.microsoft.com/office/drawing/2014/main" id="{B6E28264-127C-4B45-BD7D-F82A08EBFCB7}"/>
              </a:ext>
            </a:extLst>
          </p:cNvPr>
          <p:cNvPicPr>
            <a:picLocks noChangeAspect="1"/>
          </p:cNvPicPr>
          <p:nvPr/>
        </p:nvPicPr>
        <p:blipFill rotWithShape="1">
          <a:blip r:embed="rId2"/>
          <a:srcRect r="-1" b="14047"/>
          <a:stretch/>
        </p:blipFill>
        <p:spPr>
          <a:xfrm>
            <a:off x="4483341" y="799352"/>
            <a:ext cx="4069057" cy="525929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65807e2500dc02ae258ba7d298c38f2">
            <a:extLst>
              <a:ext uri="{FF2B5EF4-FFF2-40B4-BE49-F238E27FC236}">
                <a16:creationId xmlns:a16="http://schemas.microsoft.com/office/drawing/2014/main" id="{C47EBC52-E8AA-254C-B434-542DAB93FC2A}"/>
              </a:ext>
            </a:extLst>
          </p:cNvPr>
          <p:cNvPicPr>
            <a:picLocks noChangeAspect="1"/>
          </p:cNvPicPr>
          <p:nvPr/>
        </p:nvPicPr>
        <p:blipFill rotWithShape="1">
          <a:blip r:embed="rId2">
            <a:alphaModFix amt="40000"/>
          </a:blip>
          <a:srcRect l="25000"/>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US"/>
              <a:t>Sham Trials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buNone/>
            </a:pPr>
            <a:r>
              <a:rPr lang="en-US" sz="1700" b="1" dirty="0"/>
              <a:t>Nov 1937 to Mar 1938</a:t>
            </a:r>
          </a:p>
          <a:p>
            <a:pPr marL="0" indent="0">
              <a:buNone/>
            </a:pPr>
            <a:endParaRPr lang="en-US" sz="1700" dirty="0"/>
          </a:p>
          <a:p>
            <a:pPr marL="0" indent="0">
              <a:buNone/>
            </a:pPr>
            <a:r>
              <a:rPr lang="en-US" sz="1700" dirty="0"/>
              <a:t>In response to international backlash for the violence, Trujillo opened an investigation on the matter in November 1937. This investigation and the subsequent trials in March 1938 are part of the Trujillo regime's denial of responsibility. Dozens of Dominicans were convicted after confessing to the murder of 423 Haitians. These men, referred to as "</a:t>
            </a:r>
            <a:r>
              <a:rPr lang="en-US" sz="1700" dirty="0" err="1"/>
              <a:t>reservistas</a:t>
            </a:r>
            <a:r>
              <a:rPr lang="en-US" sz="1700" dirty="0"/>
              <a:t>," were loyal to Trujillo. Despite their convictions, all were set free after a few months. </a:t>
            </a:r>
          </a:p>
        </p:txBody>
      </p:sp>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288029" y="365125"/>
            <a:ext cx="5373370" cy="1325563"/>
          </a:xfrm>
        </p:spPr>
        <p:txBody>
          <a:bodyPr>
            <a:normAutofit/>
          </a:bodyPr>
          <a:lstStyle/>
          <a:p>
            <a:pPr>
              <a:lnSpc>
                <a:spcPct val="90000"/>
              </a:lnSpc>
            </a:pPr>
            <a:r>
              <a:t>1938 Indemnity Agreement</a:t>
            </a:r>
            <a:endParaRPr lang="en-US"/>
          </a:p>
        </p:txBody>
      </p:sp>
      <p:pic>
        <p:nvPicPr>
          <p:cNvPr id="4" name="Picture 3" descr="15a10772db9579a9f79915f82f9936c7">
            <a:extLst>
              <a:ext uri="{FF2B5EF4-FFF2-40B4-BE49-F238E27FC236}">
                <a16:creationId xmlns:a16="http://schemas.microsoft.com/office/drawing/2014/main" id="{95B3C8A0-C7CD-854E-9658-3AA6BE96EEB4}"/>
              </a:ext>
            </a:extLst>
          </p:cNvPr>
          <p:cNvPicPr>
            <a:picLocks noChangeAspect="1"/>
          </p:cNvPicPr>
          <p:nvPr/>
        </p:nvPicPr>
        <p:blipFill>
          <a:blip r:embed="rId2"/>
          <a:stretch>
            <a:fillRect/>
          </a:stretch>
        </p:blipFill>
        <p:spPr>
          <a:xfrm>
            <a:off x="593150" y="642988"/>
            <a:ext cx="2103256" cy="5571543"/>
          </a:xfrm>
          <a:prstGeom prst="rect">
            <a:avLst/>
          </a:prstGeom>
        </p:spPr>
      </p:pic>
      <p:sp>
        <p:nvSpPr>
          <p:cNvPr id="3" name="Content Placeholder 2"/>
          <p:cNvSpPr>
            <a:spLocks noGrp="1"/>
          </p:cNvSpPr>
          <p:nvPr>
            <p:ph idx="1"/>
          </p:nvPr>
        </p:nvSpPr>
        <p:spPr>
          <a:xfrm>
            <a:off x="3290636" y="2022601"/>
            <a:ext cx="5370763" cy="4470274"/>
          </a:xfrm>
        </p:spPr>
        <p:txBody>
          <a:bodyPr>
            <a:normAutofit/>
          </a:bodyPr>
          <a:lstStyle/>
          <a:p>
            <a:pPr marL="0" indent="0">
              <a:lnSpc>
                <a:spcPct val="90000"/>
              </a:lnSpc>
              <a:buNone/>
            </a:pPr>
            <a:r>
              <a:rPr lang="en-US" sz="1700" b="1" dirty="0"/>
              <a:t>Jan 31, 1938</a:t>
            </a:r>
          </a:p>
          <a:p>
            <a:pPr marL="0" indent="0">
              <a:lnSpc>
                <a:spcPct val="90000"/>
              </a:lnSpc>
              <a:buNone/>
            </a:pPr>
            <a:endParaRPr lang="en-US" sz="1700" b="1" dirty="0"/>
          </a:p>
          <a:p>
            <a:pPr>
              <a:lnSpc>
                <a:spcPct val="90000"/>
              </a:lnSpc>
            </a:pPr>
            <a:r>
              <a:rPr lang="en-US" sz="1700" dirty="0"/>
              <a:t>Haitian President </a:t>
            </a:r>
            <a:r>
              <a:rPr lang="en-US" sz="1700" dirty="0" err="1"/>
              <a:t>Sténio</a:t>
            </a:r>
            <a:r>
              <a:rPr lang="en-US" sz="1700" dirty="0"/>
              <a:t> Vincent was reluctant to respond to the massacre, and ultimately only acted when faced with severe domestic scrutiny, an attempted coup in December 1937, and pressure from Cuba, Mexico, and the U.S.. When he demanded an investigation and mediation process, Trujillo instead offered to sign an indemnity agreement via the League of Nations in which the Dominican Republic would pay the Haitian government $750,000. </a:t>
            </a:r>
          </a:p>
          <a:p>
            <a:pPr>
              <a:lnSpc>
                <a:spcPct val="90000"/>
              </a:lnSpc>
            </a:pPr>
            <a:r>
              <a:rPr lang="en-US" sz="1700" dirty="0"/>
              <a:t>In the agreement, Trujillo took "no responsibility whatsoever," making it virtually impossible to prosecute the government. Instead, he used the opportunity to justify the violence under his false narrative of "illegal immigration by supposedly undesirable Haitians."</a:t>
            </a: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A96817CF-C3CD-4D61-B837-5AA969D69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rgbClr val="FFFFFF"/>
          </a:solidFill>
          <a:ln w="0">
            <a:noFill/>
            <a:prstDash val="solid"/>
            <a:round/>
            <a:headEnd/>
            <a:tailEnd/>
          </a:ln>
        </p:spPr>
        <p:txBody>
          <a:bodyPr rtlCol="0" anchor="ctr"/>
          <a:lstStyle/>
          <a:p>
            <a:pPr algn="ctr" defTabSz="457200"/>
            <a:endParaRPr lang="en-US">
              <a:solidFill>
                <a:schemeClr val="tx1"/>
              </a:solidFill>
            </a:endParaRPr>
          </a:p>
        </p:txBody>
      </p:sp>
      <p:sp useBgFill="1">
        <p:nvSpPr>
          <p:cNvPr id="19" name="Rectangle 10">
            <a:extLst>
              <a:ext uri="{FF2B5EF4-FFF2-40B4-BE49-F238E27FC236}">
                <a16:creationId xmlns:a16="http://schemas.microsoft.com/office/drawing/2014/main" id="{B9EC6CC4-13EB-4749-BB55-C377E4F6F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774621"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20" name="Rectangle 12">
            <a:extLst>
              <a:ext uri="{FF2B5EF4-FFF2-40B4-BE49-F238E27FC236}">
                <a16:creationId xmlns:a16="http://schemas.microsoft.com/office/drawing/2014/main" id="{488597D4-F59F-437D-9049-E852DF689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774621"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2" name="Title 1"/>
          <p:cNvSpPr>
            <a:spLocks noGrp="1"/>
          </p:cNvSpPr>
          <p:nvPr>
            <p:ph type="title"/>
          </p:nvPr>
        </p:nvSpPr>
        <p:spPr>
          <a:xfrm>
            <a:off x="939600" y="662399"/>
            <a:ext cx="4496990" cy="1494000"/>
          </a:xfrm>
        </p:spPr>
        <p:txBody>
          <a:bodyPr anchor="t">
            <a:normAutofit/>
          </a:bodyPr>
          <a:lstStyle/>
          <a:p>
            <a:r>
              <a:rPr lang="en-US"/>
              <a:t>Indemnity Payment</a:t>
            </a:r>
          </a:p>
        </p:txBody>
      </p:sp>
      <p:grpSp>
        <p:nvGrpSpPr>
          <p:cNvPr id="15" name="Group 14">
            <a:extLst>
              <a:ext uri="{FF2B5EF4-FFF2-40B4-BE49-F238E27FC236}">
                <a16:creationId xmlns:a16="http://schemas.microsoft.com/office/drawing/2014/main" id="{3248E2E5-FC33-4EDF-9119-E1D8A6179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13043" y="0"/>
            <a:chExt cx="885825" cy="6858000"/>
          </a:xfrm>
        </p:grpSpPr>
        <p:sp>
          <p:nvSpPr>
            <p:cNvPr id="16" name="Freeform 6">
              <a:extLst>
                <a:ext uri="{FF2B5EF4-FFF2-40B4-BE49-F238E27FC236}">
                  <a16:creationId xmlns:a16="http://schemas.microsoft.com/office/drawing/2014/main" id="{E96175EA-5A58-462A-B6AF-5F575F918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43"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7" name="Freeform 6">
              <a:extLst>
                <a:ext uri="{FF2B5EF4-FFF2-40B4-BE49-F238E27FC236}">
                  <a16:creationId xmlns:a16="http://schemas.microsoft.com/office/drawing/2014/main" id="{DE22DF26-7486-4229-BBD6-5A95765C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43"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938757" y="2285999"/>
            <a:ext cx="4476205" cy="4282225"/>
          </a:xfrm>
        </p:spPr>
        <p:txBody>
          <a:bodyPr>
            <a:normAutofit/>
          </a:bodyPr>
          <a:lstStyle/>
          <a:p>
            <a:pPr marL="0" indent="0">
              <a:lnSpc>
                <a:spcPct val="90000"/>
              </a:lnSpc>
              <a:buNone/>
            </a:pPr>
            <a:r>
              <a:rPr lang="en-US" sz="1600" b="1" dirty="0">
                <a:solidFill>
                  <a:schemeClr val="tx1">
                    <a:alpha val="60000"/>
                  </a:schemeClr>
                </a:solidFill>
              </a:rPr>
              <a:t>1938</a:t>
            </a:r>
          </a:p>
          <a:p>
            <a:pPr marL="0" indent="0">
              <a:lnSpc>
                <a:spcPct val="90000"/>
              </a:lnSpc>
              <a:buNone/>
            </a:pPr>
            <a:endParaRPr lang="en-US" sz="1600" b="1" dirty="0">
              <a:solidFill>
                <a:schemeClr val="tx1">
                  <a:alpha val="60000"/>
                </a:schemeClr>
              </a:solidFill>
            </a:endParaRPr>
          </a:p>
          <a:p>
            <a:pPr>
              <a:lnSpc>
                <a:spcPct val="90000"/>
              </a:lnSpc>
            </a:pPr>
            <a:r>
              <a:rPr lang="en-US" sz="1600" dirty="0">
                <a:solidFill>
                  <a:schemeClr val="tx1">
                    <a:alpha val="60000"/>
                  </a:schemeClr>
                </a:solidFill>
              </a:rPr>
              <a:t>As part of the 1938 League of Nations Indemnity Agreement, the Dominican Republic promised to give $750,000 to the Haitian government as compensation to be distributed to survivors and victims' families. This was part of an exchange to end any arbitration on the matter and to defer to convictions within the Dominican justice system. </a:t>
            </a:r>
          </a:p>
          <a:p>
            <a:pPr>
              <a:lnSpc>
                <a:spcPct val="90000"/>
              </a:lnSpc>
            </a:pPr>
            <a:r>
              <a:rPr lang="en-US" sz="1600" dirty="0">
                <a:solidFill>
                  <a:schemeClr val="tx1">
                    <a:alpha val="60000"/>
                  </a:schemeClr>
                </a:solidFill>
              </a:rPr>
              <a:t>The Dominican government paid only $525,000 to Haiti, which is worth over 10 million USD today. Most survivors and victims' families never saw any of this money due to corruption within the Haitian government. Beyond this action, the Dominican Republic made no other efforts to preserve the memory or knowledge of this massacre. </a:t>
            </a:r>
          </a:p>
        </p:txBody>
      </p:sp>
      <p:pic>
        <p:nvPicPr>
          <p:cNvPr id="4" name="Picture 3" descr="15a10772db9579a9f79915f82f9936c7">
            <a:extLst>
              <a:ext uri="{FF2B5EF4-FFF2-40B4-BE49-F238E27FC236}">
                <a16:creationId xmlns:a16="http://schemas.microsoft.com/office/drawing/2014/main" id="{806DEB79-21C4-F143-BFB6-DF0CC833BA16}"/>
              </a:ext>
            </a:extLst>
          </p:cNvPr>
          <p:cNvPicPr>
            <a:picLocks noChangeAspect="1"/>
          </p:cNvPicPr>
          <p:nvPr/>
        </p:nvPicPr>
        <p:blipFill>
          <a:blip r:embed="rId2"/>
          <a:stretch>
            <a:fillRect/>
          </a:stretch>
        </p:blipFill>
        <p:spPr>
          <a:xfrm>
            <a:off x="6407772" y="643469"/>
            <a:ext cx="2103074" cy="55710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6268" y="841376"/>
            <a:ext cx="3293268" cy="1323439"/>
          </a:xfrm>
        </p:spPr>
        <p:txBody>
          <a:bodyPr anchor="t">
            <a:normAutofit/>
          </a:bodyPr>
          <a:lstStyle/>
          <a:p>
            <a:r>
              <a:rPr lang="en-US" sz="3500" dirty="0">
                <a:solidFill>
                  <a:schemeClr val="bg1"/>
                </a:solidFill>
              </a:rPr>
              <a:t>Continuation of Violence</a:t>
            </a:r>
          </a:p>
        </p:txBody>
      </p:sp>
      <p:sp>
        <p:nvSpPr>
          <p:cNvPr id="3" name="Content Placeholder 2"/>
          <p:cNvSpPr>
            <a:spLocks noGrp="1"/>
          </p:cNvSpPr>
          <p:nvPr>
            <p:ph idx="1"/>
          </p:nvPr>
        </p:nvSpPr>
        <p:spPr>
          <a:xfrm>
            <a:off x="628650" y="2164815"/>
            <a:ext cx="3293268" cy="4364773"/>
          </a:xfrm>
        </p:spPr>
        <p:txBody>
          <a:bodyPr>
            <a:normAutofit lnSpcReduction="10000"/>
          </a:bodyPr>
          <a:lstStyle/>
          <a:p>
            <a:pPr marL="0" indent="0">
              <a:lnSpc>
                <a:spcPct val="90000"/>
              </a:lnSpc>
              <a:buNone/>
            </a:pPr>
            <a:r>
              <a:rPr lang="en-US" sz="1600" b="1" dirty="0">
                <a:solidFill>
                  <a:schemeClr val="bg1">
                    <a:alpha val="80000"/>
                  </a:schemeClr>
                </a:solidFill>
              </a:rPr>
              <a:t>1938</a:t>
            </a:r>
          </a:p>
          <a:p>
            <a:pPr marL="0" indent="0">
              <a:lnSpc>
                <a:spcPct val="90000"/>
              </a:lnSpc>
              <a:buNone/>
            </a:pPr>
            <a:endParaRPr lang="en-US" sz="1600" dirty="0">
              <a:solidFill>
                <a:schemeClr val="bg1">
                  <a:alpha val="80000"/>
                </a:schemeClr>
              </a:solidFill>
            </a:endParaRPr>
          </a:p>
          <a:p>
            <a:pPr>
              <a:lnSpc>
                <a:spcPct val="90000"/>
              </a:lnSpc>
            </a:pPr>
            <a:r>
              <a:rPr lang="en-US" sz="1600" dirty="0">
                <a:solidFill>
                  <a:schemeClr val="bg1">
                    <a:alpha val="80000"/>
                  </a:schemeClr>
                </a:solidFill>
              </a:rPr>
              <a:t>Violence against Haitians in the Dominican Republic did not end with the Indemnity Agreement. In the spring of 1938, Trujillo began a new campaign against Haitians living along the southern border. Within a few months, thousands more fled and hundreds were killed, though specific numbers are unknown. </a:t>
            </a:r>
          </a:p>
          <a:p>
            <a:pPr>
              <a:lnSpc>
                <a:spcPct val="90000"/>
              </a:lnSpc>
            </a:pPr>
            <a:r>
              <a:rPr lang="en-US" sz="1600" dirty="0">
                <a:solidFill>
                  <a:schemeClr val="bg1">
                    <a:alpha val="80000"/>
                  </a:schemeClr>
                </a:solidFill>
              </a:rPr>
              <a:t>The Dominican government's lack of accountability for the 1937 genocidal massacre legitimized Trujillo's ideology of nationalism and anti-</a:t>
            </a:r>
            <a:r>
              <a:rPr lang="en-US" sz="1600" dirty="0" err="1">
                <a:solidFill>
                  <a:schemeClr val="bg1">
                    <a:alpha val="80000"/>
                  </a:schemeClr>
                </a:solidFill>
              </a:rPr>
              <a:t>Haitianism</a:t>
            </a:r>
            <a:r>
              <a:rPr lang="en-US" sz="1600" dirty="0">
                <a:solidFill>
                  <a:schemeClr val="bg1">
                    <a:alpha val="80000"/>
                  </a:schemeClr>
                </a:solidFill>
              </a:rPr>
              <a:t>. The normalization of the expulsion and exclusion of Haitians continues to this day. </a:t>
            </a:r>
          </a:p>
        </p:txBody>
      </p:sp>
      <p:grpSp>
        <p:nvGrpSpPr>
          <p:cNvPr id="11" name="Group 1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841376"/>
            <a:ext cx="3945732"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6" name="Freeform: Shape 1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Picture 3" descr="403e30a5674af3e45e3aca3a58a50ec5">
            <a:extLst>
              <a:ext uri="{FF2B5EF4-FFF2-40B4-BE49-F238E27FC236}">
                <a16:creationId xmlns:a16="http://schemas.microsoft.com/office/drawing/2014/main" id="{597FA19F-05B7-FB42-8DA5-A3061413DA7C}"/>
              </a:ext>
            </a:extLst>
          </p:cNvPr>
          <p:cNvPicPr>
            <a:picLocks noChangeAspect="1"/>
          </p:cNvPicPr>
          <p:nvPr/>
        </p:nvPicPr>
        <p:blipFill>
          <a:blip r:embed="rId3"/>
          <a:stretch>
            <a:fillRect/>
          </a:stretch>
        </p:blipFill>
        <p:spPr>
          <a:xfrm>
            <a:off x="4906449" y="1588157"/>
            <a:ext cx="3276834" cy="258869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479e262defdc7379474350dfaf332f9">
            <a:extLst>
              <a:ext uri="{FF2B5EF4-FFF2-40B4-BE49-F238E27FC236}">
                <a16:creationId xmlns:a16="http://schemas.microsoft.com/office/drawing/2014/main" id="{0B0374D6-C34B-8242-9C89-0F495C0DBCEE}"/>
              </a:ext>
            </a:extLst>
          </p:cNvPr>
          <p:cNvPicPr>
            <a:picLocks noChangeAspect="1"/>
          </p:cNvPicPr>
          <p:nvPr/>
        </p:nvPicPr>
        <p:blipFill rotWithShape="1">
          <a:blip r:embed="rId2">
            <a:alphaModFix amt="35000"/>
          </a:blip>
          <a:srcRect l="3465" r="7533"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Continued Reliance on Haitian Migrant Workers</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3" y="540913"/>
            <a:ext cx="4648813" cy="5847008"/>
          </a:xfrm>
        </p:spPr>
        <p:txBody>
          <a:bodyPr anchor="ctr">
            <a:normAutofit lnSpcReduction="10000"/>
          </a:bodyPr>
          <a:lstStyle/>
          <a:p>
            <a:pPr marL="0" indent="0">
              <a:lnSpc>
                <a:spcPct val="90000"/>
              </a:lnSpc>
              <a:buNone/>
            </a:pPr>
            <a:r>
              <a:rPr lang="en-US" sz="1800" b="1" dirty="0">
                <a:solidFill>
                  <a:srgbClr val="FFFFFF"/>
                </a:solidFill>
              </a:rPr>
              <a:t>1937 – 1990 </a:t>
            </a:r>
          </a:p>
          <a:p>
            <a:pPr marL="0" indent="0">
              <a:lnSpc>
                <a:spcPct val="90000"/>
              </a:lnSpc>
              <a:buNone/>
            </a:pPr>
            <a:endParaRPr lang="en-US" sz="1800" dirty="0">
              <a:solidFill>
                <a:srgbClr val="FFFFFF"/>
              </a:solidFill>
            </a:endParaRPr>
          </a:p>
          <a:p>
            <a:pPr>
              <a:lnSpc>
                <a:spcPct val="90000"/>
              </a:lnSpc>
            </a:pPr>
            <a:r>
              <a:rPr lang="en-US" sz="1800" dirty="0">
                <a:solidFill>
                  <a:srgbClr val="FFFFFF"/>
                </a:solidFill>
              </a:rPr>
              <a:t>The Dominican economy relied on Haitian migrant workers due to the importance of the sugar industry in the country. Following the 1937 massacre, the government began forcing Haitian migrants to move to sugar plantations in an effort to keep them contained. This physical and social isolation further erased the mixed cultural history of Dominican-Haitian communities. Forced relocation only became more stringent under Balaguer, who instituted policies requiring Haitian migrants to work on sugar plantations only. </a:t>
            </a:r>
          </a:p>
          <a:p>
            <a:pPr>
              <a:lnSpc>
                <a:spcPct val="90000"/>
              </a:lnSpc>
            </a:pPr>
            <a:endParaRPr lang="en-US" sz="1800" dirty="0">
              <a:solidFill>
                <a:srgbClr val="FFFFFF"/>
              </a:solidFill>
            </a:endParaRPr>
          </a:p>
          <a:p>
            <a:pPr>
              <a:lnSpc>
                <a:spcPct val="90000"/>
              </a:lnSpc>
            </a:pPr>
            <a:r>
              <a:rPr lang="en-US" sz="1800" dirty="0">
                <a:solidFill>
                  <a:srgbClr val="FFFFFF"/>
                </a:solidFill>
              </a:rPr>
              <a:t>Many of those born on plantations were denied official birth certificates, leaving them vulnerable to deportation. When the Dominican sugar industry collapsed in the 1990s, deportations of Haitian immigrants and Dominicans of Haitian descent increased as they could no longer be isolated by the government. </a:t>
            </a: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0349" y="609600"/>
            <a:ext cx="3105011" cy="1330839"/>
          </a:xfrm>
        </p:spPr>
        <p:txBody>
          <a:bodyPr>
            <a:normAutofit/>
          </a:bodyPr>
          <a:lstStyle/>
          <a:p>
            <a:pPr>
              <a:lnSpc>
                <a:spcPct val="90000"/>
              </a:lnSpc>
            </a:pPr>
            <a:r>
              <a:rPr lang="en-US" sz="2800" dirty="0"/>
              <a:t>Trujillo Used WWII to Improve Reputation</a:t>
            </a:r>
          </a:p>
        </p:txBody>
      </p:sp>
      <p:pic>
        <p:nvPicPr>
          <p:cNvPr id="4" name="Picture 3" descr="50024055caaa4a2e78a9da3100d71e07">
            <a:extLst>
              <a:ext uri="{FF2B5EF4-FFF2-40B4-BE49-F238E27FC236}">
                <a16:creationId xmlns:a16="http://schemas.microsoft.com/office/drawing/2014/main" id="{525CD05E-9AF2-7447-8EC5-404036F8642A}"/>
              </a:ext>
            </a:extLst>
          </p:cNvPr>
          <p:cNvPicPr>
            <a:picLocks noChangeAspect="1"/>
          </p:cNvPicPr>
          <p:nvPr/>
        </p:nvPicPr>
        <p:blipFill rotWithShape="1">
          <a:blip r:embed="rId2"/>
          <a:srcRect r="5946"/>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283453" y="2195857"/>
            <a:ext cx="3753390" cy="4406723"/>
          </a:xfrm>
        </p:spPr>
        <p:txBody>
          <a:bodyPr>
            <a:normAutofit lnSpcReduction="10000"/>
          </a:bodyPr>
          <a:lstStyle/>
          <a:p>
            <a:pPr marL="0" indent="0">
              <a:lnSpc>
                <a:spcPct val="90000"/>
              </a:lnSpc>
              <a:buNone/>
            </a:pPr>
            <a:r>
              <a:rPr lang="en-US" sz="1600" b="1" dirty="0"/>
              <a:t>1939 – 1945</a:t>
            </a:r>
          </a:p>
          <a:p>
            <a:pPr marL="0" indent="0">
              <a:lnSpc>
                <a:spcPct val="90000"/>
              </a:lnSpc>
              <a:buNone/>
            </a:pPr>
            <a:endParaRPr lang="en-US" sz="1600" b="1" dirty="0"/>
          </a:p>
          <a:p>
            <a:pPr>
              <a:lnSpc>
                <a:spcPct val="90000"/>
              </a:lnSpc>
            </a:pPr>
            <a:r>
              <a:rPr lang="en-US" sz="1600" dirty="0"/>
              <a:t>Trujillo's regime received denunciations across the world for the 1937 Haitian Massacre, with U.S. President Roosevelt being among the most vocal. </a:t>
            </a:r>
          </a:p>
          <a:p>
            <a:pPr>
              <a:lnSpc>
                <a:spcPct val="90000"/>
              </a:lnSpc>
            </a:pPr>
            <a:r>
              <a:rPr lang="en-US" sz="1600" dirty="0"/>
              <a:t>With the outbreak of WWII in 1939, the U.S. sought to create a unified western hemisphere against the Axis powers. Trujillo saw an opportunity to get back into the good graces of the U.S. and distract from its genocidal massacre. The Dominican Republic even declared war on Germany and Japan in solidarity with the U.S. on December 11, 1941. Though the Dominican Republic did not get involved militarily in the war, the move did help improve its relationship with the U.S.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bc62bf9a4fad305f89c3f607c61ac3a">
            <a:extLst>
              <a:ext uri="{FF2B5EF4-FFF2-40B4-BE49-F238E27FC236}">
                <a16:creationId xmlns:a16="http://schemas.microsoft.com/office/drawing/2014/main" id="{4811606A-C7F7-E54E-82C7-434D1BFF7047}"/>
              </a:ext>
            </a:extLst>
          </p:cNvPr>
          <p:cNvPicPr>
            <a:picLocks noChangeAspect="1"/>
          </p:cNvPicPr>
          <p:nvPr/>
        </p:nvPicPr>
        <p:blipFill rotWithShape="1">
          <a:blip r:embed="rId2">
            <a:alphaModFix amt="50000"/>
          </a:blip>
          <a:srcRect l="30334" r="-1" b="-1"/>
          <a:stretch/>
        </p:blipFill>
        <p:spPr>
          <a:xfrm>
            <a:off x="20" y="1"/>
            <a:ext cx="9143980" cy="6857999"/>
          </a:xfrm>
          <a:prstGeom prst="rect">
            <a:avLst/>
          </a:prstGeom>
        </p:spPr>
      </p:pic>
      <p:sp>
        <p:nvSpPr>
          <p:cNvPr id="2" name="Title 1"/>
          <p:cNvSpPr>
            <a:spLocks noGrp="1"/>
          </p:cNvSpPr>
          <p:nvPr>
            <p:ph type="title"/>
          </p:nvPr>
        </p:nvSpPr>
        <p:spPr>
          <a:xfrm>
            <a:off x="628650" y="963877"/>
            <a:ext cx="2620771" cy="4930246"/>
          </a:xfrm>
        </p:spPr>
        <p:txBody>
          <a:bodyPr>
            <a:normAutofit/>
          </a:bodyPr>
          <a:lstStyle/>
          <a:p>
            <a:pPr algn="r"/>
            <a:r>
              <a:rPr lang="en-US" sz="4100">
                <a:solidFill>
                  <a:schemeClr val="bg1"/>
                </a:solidFill>
              </a:rPr>
              <a:t>Evian Conference</a:t>
            </a:r>
          </a:p>
        </p:txBody>
      </p:sp>
      <p:sp>
        <p:nvSpPr>
          <p:cNvPr id="1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32023" y="342900"/>
            <a:ext cx="4783327" cy="6172199"/>
          </a:xfrm>
        </p:spPr>
        <p:txBody>
          <a:bodyPr anchor="ctr">
            <a:normAutofit/>
          </a:bodyPr>
          <a:lstStyle/>
          <a:p>
            <a:pPr marL="0" indent="0">
              <a:lnSpc>
                <a:spcPct val="90000"/>
              </a:lnSpc>
              <a:buNone/>
            </a:pPr>
            <a:r>
              <a:rPr lang="en-US" sz="1800" b="1" dirty="0">
                <a:solidFill>
                  <a:schemeClr val="bg1"/>
                </a:solidFill>
              </a:rPr>
              <a:t>Jul 6–15, 1938</a:t>
            </a:r>
          </a:p>
          <a:p>
            <a:pPr>
              <a:lnSpc>
                <a:spcPct val="90000"/>
              </a:lnSpc>
            </a:pPr>
            <a:endParaRPr lang="en-US" sz="1800" b="1" dirty="0">
              <a:solidFill>
                <a:schemeClr val="bg1"/>
              </a:solidFill>
            </a:endParaRPr>
          </a:p>
          <a:p>
            <a:pPr>
              <a:lnSpc>
                <a:spcPct val="90000"/>
              </a:lnSpc>
            </a:pPr>
            <a:r>
              <a:rPr lang="en-US" sz="1800" dirty="0">
                <a:solidFill>
                  <a:schemeClr val="bg1"/>
                </a:solidFill>
              </a:rPr>
              <a:t>The Evian Conference brought together 32 countries, including the Dominican Republic, to formulate a  response to the Nazi persecution of Jewish people across Europe. The conference was a failure; despite Hitler stating that he would facilitate Jewish emigration, only one country offered to accept refugees – the Dominican Republic. All other countries refused to relax their immigration quotas, even as they expressed sympathy for those who would soon become victims of genocide. </a:t>
            </a:r>
          </a:p>
          <a:p>
            <a:pPr>
              <a:lnSpc>
                <a:spcPct val="90000"/>
              </a:lnSpc>
            </a:pPr>
            <a:r>
              <a:rPr lang="en-US" sz="1800" dirty="0">
                <a:solidFill>
                  <a:schemeClr val="bg1"/>
                </a:solidFill>
              </a:rPr>
              <a:t>Trujillo agreed to take 100,000 Jewish refugees, although, in the end, only 600 arrived in the Dominican Republic. Some historians believe this generous offer was part of Trujillo's strategy to get back into the good graces of the U.S. and other Western nations.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6c0257d1be3aa045c7262548415fd15">
            <a:extLst>
              <a:ext uri="{FF2B5EF4-FFF2-40B4-BE49-F238E27FC236}">
                <a16:creationId xmlns:a16="http://schemas.microsoft.com/office/drawing/2014/main" id="{0D307955-DE80-634E-AA02-A350B9748EB5}"/>
              </a:ext>
            </a:extLst>
          </p:cNvPr>
          <p:cNvPicPr>
            <a:picLocks noChangeAspect="1"/>
          </p:cNvPicPr>
          <p:nvPr/>
        </p:nvPicPr>
        <p:blipFill rotWithShape="1">
          <a:blip r:embed="rId2"/>
          <a:srcRect l="22460" r="3855"/>
          <a:stretch/>
        </p:blipFill>
        <p:spPr>
          <a:xfrm>
            <a:off x="20" y="10"/>
            <a:ext cx="3476673" cy="6857990"/>
          </a:xfrm>
          <a:prstGeom prst="rect">
            <a:avLst/>
          </a:prstGeom>
          <a:effectLst/>
        </p:spPr>
      </p:pic>
      <p:sp>
        <p:nvSpPr>
          <p:cNvPr id="13" name="Rectangle 8">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56673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24072" y="380899"/>
            <a:ext cx="4939868" cy="1676603"/>
          </a:xfrm>
        </p:spPr>
        <p:txBody>
          <a:bodyPr>
            <a:normAutofit/>
          </a:bodyPr>
          <a:lstStyle/>
          <a:p>
            <a:r>
              <a:rPr lang="en-US" sz="4700" dirty="0">
                <a:solidFill>
                  <a:schemeClr val="bg1"/>
                </a:solidFill>
              </a:rPr>
              <a:t>Joaquín Balaguer</a:t>
            </a:r>
          </a:p>
        </p:txBody>
      </p:sp>
      <p:sp>
        <p:nvSpPr>
          <p:cNvPr id="3" name="Content Placeholder 2"/>
          <p:cNvSpPr>
            <a:spLocks noGrp="1"/>
          </p:cNvSpPr>
          <p:nvPr>
            <p:ph idx="1"/>
          </p:nvPr>
        </p:nvSpPr>
        <p:spPr>
          <a:xfrm>
            <a:off x="3840413" y="2057502"/>
            <a:ext cx="4939867" cy="4419599"/>
          </a:xfrm>
        </p:spPr>
        <p:txBody>
          <a:bodyPr>
            <a:normAutofit fontScale="92500" lnSpcReduction="10000"/>
          </a:bodyPr>
          <a:lstStyle/>
          <a:p>
            <a:pPr marL="0" indent="0">
              <a:lnSpc>
                <a:spcPct val="90000"/>
              </a:lnSpc>
              <a:buNone/>
            </a:pPr>
            <a:r>
              <a:rPr lang="en-US" sz="2000" b="1" dirty="0">
                <a:solidFill>
                  <a:schemeClr val="bg1"/>
                </a:solidFill>
              </a:rPr>
              <a:t>1960 – 1996</a:t>
            </a:r>
          </a:p>
          <a:p>
            <a:pPr marL="0" indent="0">
              <a:lnSpc>
                <a:spcPct val="90000"/>
              </a:lnSpc>
              <a:buNone/>
            </a:pPr>
            <a:endParaRPr lang="en-US" sz="2000" b="1" dirty="0">
              <a:solidFill>
                <a:schemeClr val="bg1"/>
              </a:solidFill>
            </a:endParaRPr>
          </a:p>
          <a:p>
            <a:pPr>
              <a:lnSpc>
                <a:spcPct val="90000"/>
              </a:lnSpc>
            </a:pPr>
            <a:r>
              <a:rPr lang="en-US" sz="2000" dirty="0">
                <a:solidFill>
                  <a:schemeClr val="bg1"/>
                </a:solidFill>
              </a:rPr>
              <a:t>Joaquín Balaguer held a number of government positions throughout his life. He became president in 1960, though he had little power until after Trujillo's assassination. While he was not always in power throughout his political career, he was very influential.</a:t>
            </a:r>
          </a:p>
          <a:p>
            <a:pPr>
              <a:lnSpc>
                <a:spcPct val="90000"/>
              </a:lnSpc>
            </a:pPr>
            <a:r>
              <a:rPr lang="en-US" sz="2000" dirty="0">
                <a:solidFill>
                  <a:schemeClr val="bg1"/>
                </a:solidFill>
              </a:rPr>
              <a:t>Balaguer's policies and political writing further institutionalized anti-</a:t>
            </a:r>
            <a:r>
              <a:rPr lang="en-US" sz="2000" dirty="0" err="1">
                <a:solidFill>
                  <a:schemeClr val="bg1"/>
                </a:solidFill>
              </a:rPr>
              <a:t>Haitianism</a:t>
            </a:r>
            <a:r>
              <a:rPr lang="en-US" sz="2000" dirty="0">
                <a:solidFill>
                  <a:schemeClr val="bg1"/>
                </a:solidFill>
              </a:rPr>
              <a:t> and racism. In 1966, his immigration policies restricted Haitian migrant workers to sugar plantations in an attempt to avoid "racial contamination." Today's citizenship controversy in the Dominican Republic is a direct result of Balaguer's policies.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8264" y="121398"/>
            <a:ext cx="4629946" cy="1243105"/>
          </a:xfrm>
        </p:spPr>
        <p:txBody>
          <a:bodyPr anchor="b">
            <a:normAutofit/>
          </a:bodyPr>
          <a:lstStyle/>
          <a:p>
            <a:r>
              <a:rPr lang="en-US" sz="3500" dirty="0"/>
              <a:t>Yean and </a:t>
            </a:r>
            <a:r>
              <a:rPr lang="en-US" sz="3500" dirty="0" err="1"/>
              <a:t>Bosico</a:t>
            </a:r>
            <a:r>
              <a:rPr lang="en-US" sz="3500" dirty="0"/>
              <a:t> v. Dominican Republic</a:t>
            </a:r>
          </a:p>
        </p:txBody>
      </p:sp>
      <p:sp>
        <p:nvSpPr>
          <p:cNvPr id="3" name="Content Placeholder 2"/>
          <p:cNvSpPr>
            <a:spLocks noGrp="1"/>
          </p:cNvSpPr>
          <p:nvPr>
            <p:ph idx="1"/>
          </p:nvPr>
        </p:nvSpPr>
        <p:spPr>
          <a:xfrm>
            <a:off x="314325" y="1485900"/>
            <a:ext cx="5457825" cy="4757738"/>
          </a:xfrm>
        </p:spPr>
        <p:txBody>
          <a:bodyPr>
            <a:normAutofit/>
          </a:bodyPr>
          <a:lstStyle/>
          <a:p>
            <a:pPr marL="0" indent="0">
              <a:lnSpc>
                <a:spcPct val="90000"/>
              </a:lnSpc>
              <a:buNone/>
            </a:pPr>
            <a:r>
              <a:rPr lang="en-US" sz="1400" b="1" dirty="0"/>
              <a:t>2001 – 2005</a:t>
            </a:r>
          </a:p>
          <a:p>
            <a:pPr marL="0" indent="0">
              <a:lnSpc>
                <a:spcPct val="90000"/>
              </a:lnSpc>
              <a:buNone/>
            </a:pPr>
            <a:endParaRPr lang="en-US" sz="1400" dirty="0"/>
          </a:p>
          <a:p>
            <a:pPr>
              <a:lnSpc>
                <a:spcPct val="90000"/>
              </a:lnSpc>
            </a:pPr>
            <a:r>
              <a:rPr lang="en-US" sz="1400" dirty="0"/>
              <a:t>In 2005, the Inter-American Court of Human Rights (IACHR) heard the case of </a:t>
            </a:r>
            <a:r>
              <a:rPr lang="en-US" sz="1400" dirty="0" err="1"/>
              <a:t>Dilicia</a:t>
            </a:r>
            <a:r>
              <a:rPr lang="en-US" sz="1400" dirty="0"/>
              <a:t> Yean and Violeta </a:t>
            </a:r>
            <a:r>
              <a:rPr lang="en-US" sz="1400" dirty="0" err="1"/>
              <a:t>Bosico</a:t>
            </a:r>
            <a:r>
              <a:rPr lang="en-US" sz="1400" dirty="0"/>
              <a:t>, two young girls who were denied birth certificates despite being born in the Dominican Republic. Their legal representatives argued that this denial was part of an intentional policy that denied Dominicans of Haitian descent citizenship. While the Dominican Constitution granted birthright citizenship (jus soli), it did not apply to migrants. The Dominican government classified Haitian migrants and their descendants as "permanently 'in transit,'" making them ineligible for citizenship. </a:t>
            </a:r>
          </a:p>
          <a:p>
            <a:pPr>
              <a:lnSpc>
                <a:spcPct val="90000"/>
              </a:lnSpc>
            </a:pPr>
            <a:r>
              <a:rPr lang="en-US" sz="1400" dirty="0"/>
              <a:t>Though the girls eventually received their birth certificates, the case continued because the government refused to acknowledge that it had denied their right to a nationality. The IACHR ruled that this was a case of racial discrimination and ordered the government to fulfill its constitutional obligation of jus soli. </a:t>
            </a:r>
          </a:p>
          <a:p>
            <a:pPr>
              <a:lnSpc>
                <a:spcPct val="90000"/>
              </a:lnSpc>
            </a:pPr>
            <a:r>
              <a:rPr lang="en-US" sz="1400" dirty="0"/>
              <a:t>The Dominican Republic's Senate rejected the IACHR's finding, and the Supreme Court of Justice upheld its policy. In 2009, the government passed a constitutional amendment to establish citizenship based on the status of a child's parents (jus sanguinis) in direct defiance of the IACHR.</a:t>
            </a:r>
          </a:p>
        </p:txBody>
      </p:sp>
      <p:pic>
        <p:nvPicPr>
          <p:cNvPr id="4" name="Picture 3" descr="6cce66f5106eafe43ad383667ed50db0">
            <a:extLst>
              <a:ext uri="{FF2B5EF4-FFF2-40B4-BE49-F238E27FC236}">
                <a16:creationId xmlns:a16="http://schemas.microsoft.com/office/drawing/2014/main" id="{B58AE717-CF45-F444-8F4E-262030C2CAA1}"/>
              </a:ext>
            </a:extLst>
          </p:cNvPr>
          <p:cNvPicPr>
            <a:picLocks noChangeAspect="1"/>
          </p:cNvPicPr>
          <p:nvPr/>
        </p:nvPicPr>
        <p:blipFill rotWithShape="1">
          <a:blip r:embed="rId2"/>
          <a:srcRect l="17914" r="18574" b="3"/>
          <a:stretch/>
        </p:blipFill>
        <p:spPr>
          <a:xfrm>
            <a:off x="6086475" y="-12515"/>
            <a:ext cx="3057525" cy="6418631"/>
          </a:xfrm>
          <a:prstGeom prst="rect">
            <a:avLst/>
          </a:prstGeom>
        </p:spPr>
      </p:pic>
      <p:sp>
        <p:nvSpPr>
          <p:cNvPr id="16" name="Rectangle 15">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202" y="457200"/>
            <a:ext cx="3257550" cy="1929384"/>
          </a:xfrm>
        </p:spPr>
        <p:txBody>
          <a:bodyPr anchor="ctr">
            <a:normAutofit/>
          </a:bodyPr>
          <a:lstStyle/>
          <a:p>
            <a:r>
              <a:rPr lang="en-US" sz="4200"/>
              <a:t>Haiti Country Profile</a:t>
            </a:r>
          </a:p>
        </p:txBody>
      </p:sp>
      <p:sp>
        <p:nvSpPr>
          <p:cNvPr id="16"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55947" y="285749"/>
            <a:ext cx="4622292" cy="2443164"/>
          </a:xfrm>
        </p:spPr>
        <p:txBody>
          <a:bodyPr anchor="ctr">
            <a:normAutofit lnSpcReduction="10000"/>
          </a:bodyPr>
          <a:lstStyle/>
          <a:p>
            <a:pPr>
              <a:lnSpc>
                <a:spcPct val="90000"/>
              </a:lnSpc>
            </a:pPr>
            <a:r>
              <a:rPr lang="en-US" sz="1400" dirty="0"/>
              <a:t>1804 - General Jean Jacques Dessalines proclaims the independent black republic of Haiti after rebel slaves defeat French troops dispatched by Napoleon Bonaparte.</a:t>
            </a:r>
          </a:p>
          <a:p>
            <a:pPr>
              <a:lnSpc>
                <a:spcPct val="90000"/>
              </a:lnSpc>
            </a:pPr>
            <a:r>
              <a:rPr lang="en-US" sz="1400" dirty="0"/>
              <a:t>1915 - US invades following black-mulatto friction, which it thought endangered its property and investments in the country.</a:t>
            </a:r>
          </a:p>
          <a:p>
            <a:pPr>
              <a:lnSpc>
                <a:spcPct val="90000"/>
              </a:lnSpc>
            </a:pPr>
            <a:r>
              <a:rPr lang="en-US" sz="1400" dirty="0"/>
              <a:t>1934 - US withdraws troops from Haiti, but maintains fiscal control until 1947.</a:t>
            </a:r>
          </a:p>
          <a:p>
            <a:pPr>
              <a:lnSpc>
                <a:spcPct val="90000"/>
              </a:lnSpc>
            </a:pPr>
            <a:r>
              <a:rPr lang="en-US" sz="1400" dirty="0"/>
              <a:t>1957 - Francois "Papa Doc" Duvalier wins elections. He eventually turned his administration into a brutal dictatorship.</a:t>
            </a:r>
          </a:p>
        </p:txBody>
      </p:sp>
      <p:pic>
        <p:nvPicPr>
          <p:cNvPr id="4" name="Picture 3" descr="4bdc0a3747b289a86ed7afc42d878f0c">
            <a:extLst>
              <a:ext uri="{FF2B5EF4-FFF2-40B4-BE49-F238E27FC236}">
                <a16:creationId xmlns:a16="http://schemas.microsoft.com/office/drawing/2014/main" id="{380E4764-5061-3245-AFC5-48F19040EF22}"/>
              </a:ext>
            </a:extLst>
          </p:cNvPr>
          <p:cNvPicPr>
            <a:picLocks noChangeAspect="1"/>
          </p:cNvPicPr>
          <p:nvPr/>
        </p:nvPicPr>
        <p:blipFill>
          <a:blip r:embed="rId2"/>
          <a:stretch>
            <a:fillRect/>
          </a:stretch>
        </p:blipFill>
        <p:spPr>
          <a:xfrm>
            <a:off x="349758" y="3009437"/>
            <a:ext cx="4101084" cy="2798989"/>
          </a:xfrm>
          <a:prstGeom prst="rect">
            <a:avLst/>
          </a:prstGeom>
        </p:spPr>
      </p:pic>
      <p:pic>
        <p:nvPicPr>
          <p:cNvPr id="5" name="Picture 4" descr="30ca36c87b9fa36deb6ba21f3f274007">
            <a:extLst>
              <a:ext uri="{FF2B5EF4-FFF2-40B4-BE49-F238E27FC236}">
                <a16:creationId xmlns:a16="http://schemas.microsoft.com/office/drawing/2014/main" id="{D0CD303C-3A16-2F4F-AA26-374915B531C2}"/>
              </a:ext>
            </a:extLst>
          </p:cNvPr>
          <p:cNvPicPr>
            <a:picLocks noChangeAspect="1"/>
          </p:cNvPicPr>
          <p:nvPr/>
        </p:nvPicPr>
        <p:blipFill>
          <a:blip r:embed="rId3"/>
          <a:stretch>
            <a:fillRect/>
          </a:stretch>
        </p:blipFill>
        <p:spPr>
          <a:xfrm>
            <a:off x="4690872" y="3255502"/>
            <a:ext cx="4101084" cy="230685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2600" y="640080"/>
            <a:ext cx="2322320" cy="5613236"/>
          </a:xfrm>
        </p:spPr>
        <p:txBody>
          <a:bodyPr anchor="ctr">
            <a:normAutofit/>
          </a:bodyPr>
          <a:lstStyle/>
          <a:p>
            <a:r>
              <a:rPr lang="en-US" sz="3100">
                <a:solidFill>
                  <a:srgbClr val="FFFFFF"/>
                </a:solidFill>
              </a:rPr>
              <a:t>2008 Special Rapporteur and Independent Expert Report</a:t>
            </a:r>
          </a:p>
        </p:txBody>
      </p:sp>
      <p:sp>
        <p:nvSpPr>
          <p:cNvPr id="3" name="Content Placeholder 2"/>
          <p:cNvSpPr>
            <a:spLocks noGrp="1"/>
          </p:cNvSpPr>
          <p:nvPr>
            <p:ph idx="1"/>
          </p:nvPr>
        </p:nvSpPr>
        <p:spPr>
          <a:xfrm>
            <a:off x="3519035" y="2132728"/>
            <a:ext cx="5136536" cy="4282361"/>
          </a:xfrm>
        </p:spPr>
        <p:txBody>
          <a:bodyPr anchor="ctr">
            <a:normAutofit/>
          </a:bodyPr>
          <a:lstStyle/>
          <a:p>
            <a:pPr marL="0" indent="0">
              <a:lnSpc>
                <a:spcPct val="90000"/>
              </a:lnSpc>
              <a:buNone/>
            </a:pPr>
            <a:r>
              <a:rPr lang="en-US" sz="1600" b="1" dirty="0"/>
              <a:t>Mar 18, 2008</a:t>
            </a:r>
          </a:p>
          <a:p>
            <a:pPr>
              <a:lnSpc>
                <a:spcPct val="90000"/>
              </a:lnSpc>
            </a:pPr>
            <a:r>
              <a:rPr lang="en-US" sz="1600" dirty="0"/>
              <a:t>In 2008, Special Rapporteur Doudou </a:t>
            </a:r>
            <a:r>
              <a:rPr lang="en-US" sz="1600" dirty="0" err="1"/>
              <a:t>Diène</a:t>
            </a:r>
            <a:r>
              <a:rPr lang="en-US" sz="1600" dirty="0"/>
              <a:t> and Independent Expert Gay McDougall published a report on racism and racial discrimination in the Dominican Republic. The pair found that, despite government denials, racism against Black Dominicans, Dominicans of Haitian descent, and Haitians, is rampant in Dominican policies and society. Anti-</a:t>
            </a:r>
            <a:r>
              <a:rPr lang="en-US" sz="1600" dirty="0" err="1"/>
              <a:t>Haitianism</a:t>
            </a:r>
            <a:r>
              <a:rPr lang="en-US" sz="1600" dirty="0"/>
              <a:t> and racial discrimination in immigration policy left even Dominican citizens vulnerable to deportation. Many citizens reported being unable to receive official identity documents, even when they were simply renewing their documents or requesting copies. </a:t>
            </a:r>
          </a:p>
          <a:p>
            <a:pPr>
              <a:lnSpc>
                <a:spcPct val="90000"/>
              </a:lnSpc>
            </a:pPr>
            <a:r>
              <a:rPr lang="en-US" sz="1600" dirty="0"/>
              <a:t>Similar to the migrant worker policies post-massacre, immigration was regularly described as an "invasion" despite the reliance on Haitian immigrants for cheap labor. </a:t>
            </a:r>
          </a:p>
        </p:txBody>
      </p:sp>
      <p:pic>
        <p:nvPicPr>
          <p:cNvPr id="4" name="Picture 3" descr="ec3c7d8329d910adc86c4cceab85b028">
            <a:extLst>
              <a:ext uri="{FF2B5EF4-FFF2-40B4-BE49-F238E27FC236}">
                <a16:creationId xmlns:a16="http://schemas.microsoft.com/office/drawing/2014/main" id="{BA286FD0-7D7A-8A44-BFDC-32EA637E9444}"/>
              </a:ext>
            </a:extLst>
          </p:cNvPr>
          <p:cNvPicPr>
            <a:picLocks noChangeAspect="1"/>
          </p:cNvPicPr>
          <p:nvPr/>
        </p:nvPicPr>
        <p:blipFill>
          <a:blip r:embed="rId2"/>
          <a:stretch>
            <a:fillRect/>
          </a:stretch>
        </p:blipFill>
        <p:spPr>
          <a:xfrm>
            <a:off x="3044951" y="275352"/>
            <a:ext cx="6084705" cy="15820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87755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r>
              <a:rPr lang="en-US">
                <a:solidFill>
                  <a:srgbClr val="FFFFFF"/>
                </a:solidFill>
              </a:rPr>
              <a:t>La Sentencia</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D3AE7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5006340"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3" y="2681441"/>
            <a:ext cx="4523975" cy="3517148"/>
          </a:xfrm>
        </p:spPr>
        <p:txBody>
          <a:bodyPr anchor="ctr">
            <a:normAutofit/>
          </a:bodyPr>
          <a:lstStyle/>
          <a:p>
            <a:pPr marL="0" indent="0">
              <a:lnSpc>
                <a:spcPct val="90000"/>
              </a:lnSpc>
              <a:buNone/>
            </a:pPr>
            <a:r>
              <a:rPr lang="en-US" sz="1400" b="1" dirty="0"/>
              <a:t>Sep 23, 2013</a:t>
            </a:r>
          </a:p>
          <a:p>
            <a:pPr marL="0" indent="0">
              <a:lnSpc>
                <a:spcPct val="90000"/>
              </a:lnSpc>
              <a:buNone/>
            </a:pPr>
            <a:endParaRPr lang="en-US" sz="1400" b="1" dirty="0"/>
          </a:p>
          <a:p>
            <a:pPr>
              <a:lnSpc>
                <a:spcPct val="90000"/>
              </a:lnSpc>
            </a:pPr>
            <a:r>
              <a:rPr lang="en-US" sz="1400" dirty="0"/>
              <a:t>The Dominican Republic's Constitutional Court Ruling 168-13, known as La </a:t>
            </a:r>
            <a:r>
              <a:rPr lang="en-US" sz="1400" dirty="0" err="1"/>
              <a:t>Sentencia</a:t>
            </a:r>
            <a:r>
              <a:rPr lang="en-US" sz="1400" dirty="0"/>
              <a:t>, retroactively denied citizenship "to anyone born to undocumented residents" after 1929. This decision threatened to render more than 200,000 Dominican citizens of Haitian descent stateless, stripping them of their rights and homes. </a:t>
            </a:r>
          </a:p>
          <a:p>
            <a:pPr>
              <a:lnSpc>
                <a:spcPct val="90000"/>
              </a:lnSpc>
            </a:pPr>
            <a:r>
              <a:rPr lang="en-US" sz="1400" dirty="0"/>
              <a:t>This ruling directly rejects the IACHR ruling in Yean and </a:t>
            </a:r>
            <a:r>
              <a:rPr lang="en-US" sz="1400" dirty="0" err="1"/>
              <a:t>Bosico</a:t>
            </a:r>
            <a:r>
              <a:rPr lang="en-US" sz="1400" dirty="0"/>
              <a:t> v. Dominican Republic. It was clearly based on racial discrimination and anti-</a:t>
            </a:r>
            <a:r>
              <a:rPr lang="en-US" sz="1400" dirty="0" err="1"/>
              <a:t>Haitianism</a:t>
            </a:r>
            <a:r>
              <a:rPr lang="en-US" sz="1400" dirty="0"/>
              <a:t>. La </a:t>
            </a:r>
            <a:r>
              <a:rPr lang="en-US" sz="1400" dirty="0" err="1"/>
              <a:t>Sentencia</a:t>
            </a:r>
            <a:r>
              <a:rPr lang="en-US" sz="1400" dirty="0"/>
              <a:t> violated the Dominican Republic's international human rights obligations. </a:t>
            </a:r>
          </a:p>
        </p:txBody>
      </p:sp>
      <p:pic>
        <p:nvPicPr>
          <p:cNvPr id="4" name="Picture 3" descr="438469d87088445aa4f2a7a95e2cb901">
            <a:extLst>
              <a:ext uri="{FF2B5EF4-FFF2-40B4-BE49-F238E27FC236}">
                <a16:creationId xmlns:a16="http://schemas.microsoft.com/office/drawing/2014/main" id="{B53D4186-FAF6-FE44-8C9A-C5259E5BD338}"/>
              </a:ext>
            </a:extLst>
          </p:cNvPr>
          <p:cNvPicPr>
            <a:picLocks noChangeAspect="1"/>
          </p:cNvPicPr>
          <p:nvPr/>
        </p:nvPicPr>
        <p:blipFill rotWithShape="1">
          <a:blip r:embed="rId2"/>
          <a:srcRect l="34230" r="8837" b="3"/>
          <a:stretch/>
        </p:blipFill>
        <p:spPr>
          <a:xfrm>
            <a:off x="5457825" y="2480954"/>
            <a:ext cx="3341984" cy="391812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6bd26b72f383fd5eb06c69c11cfb411">
            <a:extLst>
              <a:ext uri="{FF2B5EF4-FFF2-40B4-BE49-F238E27FC236}">
                <a16:creationId xmlns:a16="http://schemas.microsoft.com/office/drawing/2014/main" id="{01366D0F-198E-6648-AA7B-9DD20BDCF03C}"/>
              </a:ext>
            </a:extLst>
          </p:cNvPr>
          <p:cNvPicPr>
            <a:picLocks noChangeAspect="1"/>
          </p:cNvPicPr>
          <p:nvPr/>
        </p:nvPicPr>
        <p:blipFill rotWithShape="1">
          <a:blip r:embed="rId2"/>
          <a:srcRect l="11415" r="38915"/>
          <a:stretch/>
        </p:blipFill>
        <p:spPr>
          <a:xfrm>
            <a:off x="3088140" y="10"/>
            <a:ext cx="6055860"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85763" y="325563"/>
            <a:ext cx="3949616" cy="1325563"/>
          </a:xfrm>
        </p:spPr>
        <p:txBody>
          <a:bodyPr>
            <a:normAutofit/>
          </a:bodyPr>
          <a:lstStyle/>
          <a:p>
            <a:pPr>
              <a:lnSpc>
                <a:spcPct val="90000"/>
              </a:lnSpc>
            </a:pPr>
            <a:r>
              <a:rPr lang="en-US" sz="3700" dirty="0"/>
              <a:t>2014 Naturalization Law</a:t>
            </a:r>
          </a:p>
        </p:txBody>
      </p:sp>
      <p:sp>
        <p:nvSpPr>
          <p:cNvPr id="3" name="Content Placeholder 2"/>
          <p:cNvSpPr>
            <a:spLocks noGrp="1"/>
          </p:cNvSpPr>
          <p:nvPr>
            <p:ph idx="1"/>
          </p:nvPr>
        </p:nvSpPr>
        <p:spPr>
          <a:xfrm>
            <a:off x="385763" y="1651126"/>
            <a:ext cx="3173865" cy="4841749"/>
          </a:xfrm>
        </p:spPr>
        <p:txBody>
          <a:bodyPr>
            <a:normAutofit/>
          </a:bodyPr>
          <a:lstStyle/>
          <a:p>
            <a:pPr marL="0" indent="0">
              <a:lnSpc>
                <a:spcPct val="90000"/>
              </a:lnSpc>
              <a:buNone/>
            </a:pPr>
            <a:r>
              <a:rPr lang="en-US" sz="1400" b="1" dirty="0"/>
              <a:t>May 2014</a:t>
            </a:r>
          </a:p>
          <a:p>
            <a:pPr marL="0" indent="0">
              <a:lnSpc>
                <a:spcPct val="90000"/>
              </a:lnSpc>
              <a:buNone/>
            </a:pPr>
            <a:endParaRPr lang="en-US" sz="1400" dirty="0"/>
          </a:p>
          <a:p>
            <a:pPr>
              <a:lnSpc>
                <a:spcPct val="90000"/>
              </a:lnSpc>
            </a:pPr>
            <a:r>
              <a:rPr lang="en-US" sz="1400" dirty="0"/>
              <a:t>In response to international criticism for La </a:t>
            </a:r>
            <a:r>
              <a:rPr lang="en-US" sz="1400" dirty="0" err="1"/>
              <a:t>Sentencia</a:t>
            </a:r>
            <a:r>
              <a:rPr lang="en-US" sz="1400" dirty="0"/>
              <a:t>, the Dominican Republic passed Ley de </a:t>
            </a:r>
            <a:r>
              <a:rPr lang="en-US" sz="1400" dirty="0" err="1"/>
              <a:t>Régimen</a:t>
            </a:r>
            <a:r>
              <a:rPr lang="en-US" sz="1400" dirty="0"/>
              <a:t> Especial y </a:t>
            </a:r>
            <a:r>
              <a:rPr lang="en-US" sz="1400" dirty="0" err="1"/>
              <a:t>Naturalización</a:t>
            </a:r>
            <a:r>
              <a:rPr lang="en-US" sz="1400" dirty="0"/>
              <a:t> to soften the denaturalization policy. This law recognizes those who were born in the Dominican Republic from 1929-2007 as citizens but requires those whose births were not formally registered to go through a complicated naturalization process. As seen in Yean and </a:t>
            </a:r>
            <a:r>
              <a:rPr lang="en-US" sz="1400" dirty="0" err="1"/>
              <a:t>Bosico</a:t>
            </a:r>
            <a:r>
              <a:rPr lang="en-US" sz="1400" dirty="0"/>
              <a:t> v. Dominican Republic, many Dominicans of Haitian descent were denied birth registration and other documents due to racial discrimination and anti-</a:t>
            </a:r>
            <a:r>
              <a:rPr lang="en-US" sz="1400" dirty="0" err="1"/>
              <a:t>Haitianism</a:t>
            </a:r>
            <a:r>
              <a:rPr lang="en-US" sz="1400" dirty="0"/>
              <a:t>.</a:t>
            </a:r>
          </a:p>
          <a:p>
            <a:pPr>
              <a:lnSpc>
                <a:spcPct val="90000"/>
              </a:lnSpc>
            </a:pPr>
            <a:r>
              <a:rPr lang="en-US" sz="1400" dirty="0"/>
              <a:t>Despite its improvements upon La </a:t>
            </a:r>
            <a:r>
              <a:rPr lang="en-US" sz="1400" dirty="0" err="1"/>
              <a:t>Sentencia</a:t>
            </a:r>
            <a:r>
              <a:rPr lang="en-US" sz="1400" dirty="0"/>
              <a:t>, this new naturalization law still left thousands vulnerable to statelessness</a:t>
            </a:r>
            <a:r>
              <a:rPr lang="en-US" sz="1200" dirty="0"/>
              <a:t>.  </a:t>
            </a: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F4F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pPr>
              <a:lnSpc>
                <a:spcPct val="90000"/>
              </a:lnSpc>
            </a:pPr>
            <a:r>
              <a:rPr lang="en-US" sz="3700">
                <a:solidFill>
                  <a:srgbClr val="FFFFFF"/>
                </a:solidFill>
              </a:rPr>
              <a:t>Expelled Dominicans and Haitians v. Dominican Republic</a:t>
            </a:r>
          </a:p>
        </p:txBody>
      </p:sp>
      <p:pic>
        <p:nvPicPr>
          <p:cNvPr id="4" name="Picture 3" descr="729ac0fe549b3a7522259bff1268d7c0">
            <a:extLst>
              <a:ext uri="{FF2B5EF4-FFF2-40B4-BE49-F238E27FC236}">
                <a16:creationId xmlns:a16="http://schemas.microsoft.com/office/drawing/2014/main" id="{78D48C0A-8C27-8144-B997-E0BEF778ED2C}"/>
              </a:ext>
            </a:extLst>
          </p:cNvPr>
          <p:cNvPicPr>
            <a:picLocks noChangeAspect="1"/>
          </p:cNvPicPr>
          <p:nvPr/>
        </p:nvPicPr>
        <p:blipFill rotWithShape="1">
          <a:blip r:embed="rId2"/>
          <a:srcRect l="4449" r="8950"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53037" y="571499"/>
            <a:ext cx="2864358" cy="5715000"/>
          </a:xfrm>
        </p:spPr>
        <p:txBody>
          <a:bodyPr anchor="ctr">
            <a:normAutofit lnSpcReduction="10000"/>
          </a:bodyPr>
          <a:lstStyle/>
          <a:p>
            <a:pPr marL="0" indent="0">
              <a:lnSpc>
                <a:spcPct val="90000"/>
              </a:lnSpc>
              <a:buNone/>
            </a:pPr>
            <a:r>
              <a:rPr lang="en-US" sz="1600" b="1" dirty="0">
                <a:solidFill>
                  <a:srgbClr val="FFFFFF"/>
                </a:solidFill>
              </a:rPr>
              <a:t>Jul 12, 2012 – Oct 22, 2014</a:t>
            </a:r>
          </a:p>
          <a:p>
            <a:pPr marL="0" indent="0">
              <a:lnSpc>
                <a:spcPct val="90000"/>
              </a:lnSpc>
              <a:buNone/>
            </a:pPr>
            <a:endParaRPr lang="en-US" sz="1600" dirty="0">
              <a:solidFill>
                <a:srgbClr val="FFFFFF"/>
              </a:solidFill>
            </a:endParaRPr>
          </a:p>
          <a:p>
            <a:pPr marL="0" indent="0">
              <a:lnSpc>
                <a:spcPct val="90000"/>
              </a:lnSpc>
              <a:buNone/>
            </a:pPr>
            <a:r>
              <a:rPr lang="en-US" sz="1600" dirty="0">
                <a:solidFill>
                  <a:srgbClr val="FFFFFF"/>
                </a:solidFill>
              </a:rPr>
              <a:t>Anti-</a:t>
            </a:r>
            <a:r>
              <a:rPr lang="en-US" sz="1600" dirty="0" err="1">
                <a:solidFill>
                  <a:srgbClr val="FFFFFF"/>
                </a:solidFill>
              </a:rPr>
              <a:t>Haitianism</a:t>
            </a:r>
            <a:r>
              <a:rPr lang="en-US" sz="1600" dirty="0">
                <a:solidFill>
                  <a:srgbClr val="FFFFFF"/>
                </a:solidFill>
              </a:rPr>
              <a:t> has never been challenged at a national level in the Dominican Republic, further perpetuating discrimination against Dominicans of Haitian descent. A petition was filed with the IACHR when, in 2000, thousands of documented and undocumented Dominicans, as well as foreign nationals with permanent residences in the Dominican Republic, were arbitrarily detained and expelled to Haiti. They were given no time to produce their documents and no due process. Following La </a:t>
            </a:r>
            <a:r>
              <a:rPr lang="en-US" sz="1600" dirty="0" err="1">
                <a:solidFill>
                  <a:srgbClr val="FFFFFF"/>
                </a:solidFill>
              </a:rPr>
              <a:t>Sentencia</a:t>
            </a:r>
            <a:r>
              <a:rPr lang="en-US" sz="1600" dirty="0">
                <a:solidFill>
                  <a:srgbClr val="FFFFFF"/>
                </a:solidFill>
              </a:rPr>
              <a:t> in 2013, which retroactively stripped thousands of Dominicans of foreign descent of their citizenship, and the 2014 Naturalization Law, the IACHR ruled that the Dominican Republic's citizenship policies breach its commitments to human rights.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ff6dca81b218481b104968d10e6ad9e">
            <a:extLst>
              <a:ext uri="{FF2B5EF4-FFF2-40B4-BE49-F238E27FC236}">
                <a16:creationId xmlns:a16="http://schemas.microsoft.com/office/drawing/2014/main" id="{4E05055A-67B5-F146-BA3D-EE9E80458496}"/>
              </a:ext>
            </a:extLst>
          </p:cNvPr>
          <p:cNvPicPr>
            <a:picLocks noChangeAspect="1"/>
          </p:cNvPicPr>
          <p:nvPr/>
        </p:nvPicPr>
        <p:blipFill rotWithShape="1">
          <a:blip r:embed="rId2">
            <a:alphaModFix amt="40000"/>
          </a:blip>
          <a:srcRect r="12668" b="2"/>
          <a:stretch/>
        </p:blipFill>
        <p:spPr>
          <a:xfrm>
            <a:off x="20" y="10"/>
            <a:ext cx="9143979" cy="6857990"/>
          </a:xfrm>
          <a:prstGeom prst="rect">
            <a:avLst/>
          </a:prstGeom>
        </p:spPr>
      </p:pic>
      <p:sp>
        <p:nvSpPr>
          <p:cNvPr id="2" name="Title 1"/>
          <p:cNvSpPr>
            <a:spLocks noGrp="1"/>
          </p:cNvSpPr>
          <p:nvPr>
            <p:ph type="title"/>
          </p:nvPr>
        </p:nvSpPr>
        <p:spPr>
          <a:xfrm>
            <a:off x="627507" y="374269"/>
            <a:ext cx="7886700" cy="1325563"/>
          </a:xfrm>
        </p:spPr>
        <p:txBody>
          <a:bodyPr>
            <a:normAutofit/>
          </a:bodyPr>
          <a:lstStyle/>
          <a:p>
            <a:r>
              <a:rPr lang="en-US" sz="4300" dirty="0">
                <a:solidFill>
                  <a:srgbClr val="FFFFFF"/>
                </a:solidFill>
              </a:rPr>
              <a:t>Border of Lights Commemoration</a:t>
            </a:r>
          </a:p>
        </p:txBody>
      </p:sp>
      <p:sp>
        <p:nvSpPr>
          <p:cNvPr id="2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7507" y="2055803"/>
            <a:ext cx="7886700" cy="4176897"/>
          </a:xfrm>
        </p:spPr>
        <p:txBody>
          <a:bodyPr>
            <a:normAutofit/>
          </a:bodyPr>
          <a:lstStyle/>
          <a:p>
            <a:pPr marL="0" indent="0">
              <a:buNone/>
            </a:pPr>
            <a:r>
              <a:rPr lang="en-US" sz="1900" b="1" dirty="0">
                <a:solidFill>
                  <a:srgbClr val="FFFFFF"/>
                </a:solidFill>
              </a:rPr>
              <a:t>2012 – 2021</a:t>
            </a:r>
          </a:p>
          <a:p>
            <a:endParaRPr lang="en-US" sz="1900" dirty="0">
              <a:solidFill>
                <a:srgbClr val="FFFFFF"/>
              </a:solidFill>
            </a:endParaRPr>
          </a:p>
          <a:p>
            <a:r>
              <a:rPr lang="en-US" sz="1900" dirty="0">
                <a:solidFill>
                  <a:srgbClr val="FFFFFF"/>
                </a:solidFill>
              </a:rPr>
              <a:t>The 1937 Haitian Massacre went unrecognized for decades until organizations like Border of Lights helped bring it out of obscurity. Since 2012, Border of Lights has held an annual candlelight vigil along the </a:t>
            </a:r>
            <a:r>
              <a:rPr lang="en-US" sz="1900" dirty="0" err="1">
                <a:solidFill>
                  <a:srgbClr val="FFFFFF"/>
                </a:solidFill>
              </a:rPr>
              <a:t>Dajabòn</a:t>
            </a:r>
            <a:r>
              <a:rPr lang="en-US" sz="1900" dirty="0">
                <a:solidFill>
                  <a:srgbClr val="FFFFFF"/>
                </a:solidFill>
              </a:rPr>
              <a:t> River from the northern border to the border checkpoint. Border of Lights does community outreach in both the Dominican Republic and Haiti to bring together artists, activists, students, teachers, and parents. The organization also facilitates local efforts to build "cross-border solidarity.”</a:t>
            </a:r>
          </a:p>
          <a:p>
            <a:r>
              <a:rPr lang="en-US" sz="1900" dirty="0">
                <a:solidFill>
                  <a:srgbClr val="FFFFFF"/>
                </a:solidFill>
              </a:rPr>
              <a:t>Border of Lights explains the importance of remembrance by considering the massacre's legacy: "The massacre cemented Haitians into a long-term subversive outsider incompatible with what it means to be Dominicans."</a:t>
            </a:r>
          </a:p>
        </p:txBody>
      </p:sp>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483b7464d3305bcb4d0efa048cf67a0">
            <a:extLst>
              <a:ext uri="{FF2B5EF4-FFF2-40B4-BE49-F238E27FC236}">
                <a16:creationId xmlns:a16="http://schemas.microsoft.com/office/drawing/2014/main" id="{5E0B497A-E0BD-7840-8071-538697878C6E}"/>
              </a:ext>
            </a:extLst>
          </p:cNvPr>
          <p:cNvPicPr>
            <a:picLocks noChangeAspect="1"/>
          </p:cNvPicPr>
          <p:nvPr/>
        </p:nvPicPr>
        <p:blipFill rotWithShape="1">
          <a:blip r:embed="rId2">
            <a:alphaModFix amt="40000"/>
          </a:blip>
          <a:srcRect l="5650" r="5683"/>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US"/>
              <a:t>Conclusion</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a:lnSpc>
                <a:spcPct val="90000"/>
              </a:lnSpc>
            </a:pPr>
            <a:r>
              <a:rPr lang="en-US" sz="1700" dirty="0"/>
              <a:t>The legacy of the 1937 Haitian Massacre is a source of tension between Haitians and Dominicans. There was never a counter-movement against Trujillo's anti-Haitian ideology. No government officials were ever held responsible for the massacre, and the Dominican government has made few if any efforts to commemorate the victims or preserve the memory of the massacre. Haitians continue to be excluded and deported from the Dominican Republic using the very same hateful ideology propagated after the massacre. </a:t>
            </a:r>
          </a:p>
          <a:p>
            <a:pPr>
              <a:lnSpc>
                <a:spcPct val="90000"/>
              </a:lnSpc>
            </a:pPr>
            <a:r>
              <a:rPr lang="en-US" sz="1700" dirty="0"/>
              <a:t>Until the Dominican government accepts responsibility for the genocidal massacres of 1937 and the subsequent history of anti-</a:t>
            </a:r>
            <a:r>
              <a:rPr lang="en-US" sz="1700" dirty="0" err="1"/>
              <a:t>Haitianism</a:t>
            </a:r>
            <a:r>
              <a:rPr lang="en-US" sz="1700" dirty="0"/>
              <a:t>, tensions will not be resolved. </a:t>
            </a: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8545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Ten Stages of Genocide</a:t>
            </a:r>
          </a:p>
        </p:txBody>
      </p:sp>
      <p:pic>
        <p:nvPicPr>
          <p:cNvPr id="4" name="Picture 3" descr="6136d13349ebbc9865b76cb37515b157">
            <a:extLst>
              <a:ext uri="{FF2B5EF4-FFF2-40B4-BE49-F238E27FC236}">
                <a16:creationId xmlns:a16="http://schemas.microsoft.com/office/drawing/2014/main" id="{8ACDF262-4530-3D4E-82A2-93301DB58857}"/>
              </a:ext>
            </a:extLst>
          </p:cNvPr>
          <p:cNvPicPr>
            <a:picLocks noChangeAspect="1"/>
          </p:cNvPicPr>
          <p:nvPr/>
        </p:nvPicPr>
        <p:blipFill rotWithShape="1">
          <a:blip r:embed="rId2"/>
          <a:srcRect l="63" t="-15" r="22742" b="15"/>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7324" y="517091"/>
            <a:ext cx="2835783" cy="5823815"/>
          </a:xfrm>
        </p:spPr>
        <p:txBody>
          <a:bodyPr anchor="ctr">
            <a:normAutofit/>
          </a:bodyPr>
          <a:lstStyle/>
          <a:p>
            <a:pPr marL="0" indent="0">
              <a:lnSpc>
                <a:spcPct val="90000"/>
              </a:lnSpc>
              <a:buNone/>
            </a:pPr>
            <a:r>
              <a:rPr lang="en-US" sz="1400" dirty="0">
                <a:solidFill>
                  <a:srgbClr val="FFFFFF"/>
                </a:solidFill>
              </a:rPr>
              <a:t>Dr. Gregory Stanton, Founding President of Genocide Watch, uses the Ten Stages of Genocide to describe and explain the genocidal process. The stages are:</a:t>
            </a:r>
            <a:br>
              <a:rPr lang="en-US" sz="1400" dirty="0">
                <a:solidFill>
                  <a:srgbClr val="FFFFFF"/>
                </a:solidFill>
              </a:rPr>
            </a:br>
            <a:br>
              <a:rPr lang="en-US" sz="1400" dirty="0">
                <a:solidFill>
                  <a:srgbClr val="FFFFFF"/>
                </a:solidFill>
              </a:rPr>
            </a:br>
            <a:r>
              <a:rPr lang="en-US" sz="1400" dirty="0">
                <a:solidFill>
                  <a:srgbClr val="FFFFFF"/>
                </a:solidFill>
              </a:rPr>
              <a:t>1. Classification</a:t>
            </a:r>
            <a:br>
              <a:rPr lang="en-US" sz="1400" dirty="0">
                <a:solidFill>
                  <a:srgbClr val="FFFFFF"/>
                </a:solidFill>
              </a:rPr>
            </a:br>
            <a:r>
              <a:rPr lang="en-US" sz="1400" dirty="0">
                <a:solidFill>
                  <a:srgbClr val="FFFFFF"/>
                </a:solidFill>
              </a:rPr>
              <a:t>2. Symbolization</a:t>
            </a:r>
            <a:br>
              <a:rPr lang="en-US" sz="1400" dirty="0">
                <a:solidFill>
                  <a:srgbClr val="FFFFFF"/>
                </a:solidFill>
              </a:rPr>
            </a:br>
            <a:r>
              <a:rPr lang="en-US" sz="1400" dirty="0">
                <a:solidFill>
                  <a:srgbClr val="FFFFFF"/>
                </a:solidFill>
              </a:rPr>
              <a:t>3. Discrimination</a:t>
            </a:r>
            <a:br>
              <a:rPr lang="en-US" sz="1400" dirty="0">
                <a:solidFill>
                  <a:srgbClr val="FFFFFF"/>
                </a:solidFill>
              </a:rPr>
            </a:br>
            <a:r>
              <a:rPr lang="en-US" sz="1400" dirty="0">
                <a:solidFill>
                  <a:srgbClr val="FFFFFF"/>
                </a:solidFill>
              </a:rPr>
              <a:t>4. Dehumanization</a:t>
            </a:r>
            <a:br>
              <a:rPr lang="en-US" sz="1400" dirty="0">
                <a:solidFill>
                  <a:srgbClr val="FFFFFF"/>
                </a:solidFill>
              </a:rPr>
            </a:br>
            <a:r>
              <a:rPr lang="en-US" sz="1400" dirty="0">
                <a:solidFill>
                  <a:srgbClr val="FFFFFF"/>
                </a:solidFill>
              </a:rPr>
              <a:t>5. Organization</a:t>
            </a:r>
            <a:br>
              <a:rPr lang="en-US" sz="1400" dirty="0">
                <a:solidFill>
                  <a:srgbClr val="FFFFFF"/>
                </a:solidFill>
              </a:rPr>
            </a:br>
            <a:r>
              <a:rPr lang="en-US" sz="1400" dirty="0">
                <a:solidFill>
                  <a:srgbClr val="FFFFFF"/>
                </a:solidFill>
              </a:rPr>
              <a:t>6. Polarization</a:t>
            </a:r>
            <a:br>
              <a:rPr lang="en-US" sz="1400" dirty="0">
                <a:solidFill>
                  <a:srgbClr val="FFFFFF"/>
                </a:solidFill>
              </a:rPr>
            </a:br>
            <a:r>
              <a:rPr lang="en-US" sz="1400" dirty="0">
                <a:solidFill>
                  <a:srgbClr val="FFFFFF"/>
                </a:solidFill>
              </a:rPr>
              <a:t>7. Preparation</a:t>
            </a:r>
            <a:br>
              <a:rPr lang="en-US" sz="1400" dirty="0">
                <a:solidFill>
                  <a:srgbClr val="FFFFFF"/>
                </a:solidFill>
              </a:rPr>
            </a:br>
            <a:r>
              <a:rPr lang="en-US" sz="1400" dirty="0">
                <a:solidFill>
                  <a:srgbClr val="FFFFFF"/>
                </a:solidFill>
              </a:rPr>
              <a:t>8: Persecution</a:t>
            </a:r>
            <a:br>
              <a:rPr lang="en-US" sz="1400" dirty="0">
                <a:solidFill>
                  <a:srgbClr val="FFFFFF"/>
                </a:solidFill>
              </a:rPr>
            </a:br>
            <a:r>
              <a:rPr lang="en-US" sz="1400" dirty="0">
                <a:solidFill>
                  <a:srgbClr val="FFFFFF"/>
                </a:solidFill>
              </a:rPr>
              <a:t>9. Extermination</a:t>
            </a:r>
            <a:br>
              <a:rPr lang="en-US" sz="1400" dirty="0">
                <a:solidFill>
                  <a:srgbClr val="FFFFFF"/>
                </a:solidFill>
              </a:rPr>
            </a:br>
            <a:r>
              <a:rPr lang="en-US" sz="1400" dirty="0">
                <a:solidFill>
                  <a:srgbClr val="FFFFFF"/>
                </a:solidFill>
              </a:rPr>
              <a:t>10. Denial</a:t>
            </a:r>
            <a:br>
              <a:rPr lang="en-US" sz="1400" dirty="0">
                <a:solidFill>
                  <a:srgbClr val="FFFFFF"/>
                </a:solidFill>
              </a:rPr>
            </a:br>
            <a:br>
              <a:rPr lang="en-US" sz="1400" dirty="0">
                <a:solidFill>
                  <a:srgbClr val="FFFFFF"/>
                </a:solidFill>
              </a:rPr>
            </a:br>
            <a:r>
              <a:rPr lang="en-US" sz="1400" dirty="0">
                <a:solidFill>
                  <a:srgbClr val="FFFFFF"/>
                </a:solidFill>
              </a:rPr>
              <a:t>This process is not linear. The 1937 Haitian Massacre is an example in which Stages 7-9 preceded a campaign of dehumanization (Stage 4). The 1937 Haitian Massacre was an act of genocide; victims were targeted for their nationality and skin color. Trujillo intended to erase Haitians from within Dominican borders.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5159ff0fc50289e37ab4bfd02cf4b21">
            <a:extLst>
              <a:ext uri="{FF2B5EF4-FFF2-40B4-BE49-F238E27FC236}">
                <a16:creationId xmlns:a16="http://schemas.microsoft.com/office/drawing/2014/main" id="{269CBB1B-F7EA-B247-B3AD-33C342AED46E}"/>
              </a:ext>
            </a:extLst>
          </p:cNvPr>
          <p:cNvPicPr>
            <a:picLocks noChangeAspect="1"/>
          </p:cNvPicPr>
          <p:nvPr/>
        </p:nvPicPr>
        <p:blipFill rotWithShape="1">
          <a:blip r:embed="rId2">
            <a:alphaModFix amt="35000"/>
          </a:blip>
          <a:srcRect r="1334"/>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4000" dirty="0">
                <a:solidFill>
                  <a:srgbClr val="FFFFFF"/>
                </a:solidFill>
              </a:rPr>
              <a:t>Haitian Revolution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5" y="589208"/>
            <a:ext cx="4648809" cy="5679583"/>
          </a:xfrm>
        </p:spPr>
        <p:txBody>
          <a:bodyPr anchor="ctr">
            <a:normAutofit lnSpcReduction="10000"/>
          </a:bodyPr>
          <a:lstStyle/>
          <a:p>
            <a:pPr marL="0" indent="0">
              <a:lnSpc>
                <a:spcPct val="90000"/>
              </a:lnSpc>
              <a:buNone/>
            </a:pPr>
            <a:r>
              <a:rPr lang="en-US" sz="1600" b="1" dirty="0">
                <a:solidFill>
                  <a:srgbClr val="FFFFFF"/>
                </a:solidFill>
              </a:rPr>
              <a:t>Aug 21, 1791 – 1804</a:t>
            </a:r>
          </a:p>
          <a:p>
            <a:pPr marL="0" indent="0">
              <a:lnSpc>
                <a:spcPct val="90000"/>
              </a:lnSpc>
              <a:buNone/>
            </a:pPr>
            <a:endParaRPr lang="en-US" sz="1600" b="1" dirty="0">
              <a:solidFill>
                <a:srgbClr val="FFFFFF"/>
              </a:solidFill>
            </a:endParaRPr>
          </a:p>
          <a:p>
            <a:pPr>
              <a:lnSpc>
                <a:spcPct val="90000"/>
              </a:lnSpc>
            </a:pPr>
            <a:r>
              <a:rPr lang="en-US" sz="1600" dirty="0">
                <a:solidFill>
                  <a:srgbClr val="FFFFFF"/>
                </a:solidFill>
              </a:rPr>
              <a:t>French and Spanish colonial rule on Hispaniola was brutal. Having previously killed nearly all the indigenous Taino people due to disease or back-breaking work in gold mines, both colonial powers relied on slave labor for their profitable plantation systems. The French and Spanish also imposed a strict racial hierarchy that was used to justify slavery. </a:t>
            </a:r>
          </a:p>
          <a:p>
            <a:pPr>
              <a:lnSpc>
                <a:spcPct val="90000"/>
              </a:lnSpc>
            </a:pPr>
            <a:endParaRPr lang="en-US" sz="1600" dirty="0">
              <a:solidFill>
                <a:srgbClr val="FFFFFF"/>
              </a:solidFill>
            </a:endParaRPr>
          </a:p>
          <a:p>
            <a:pPr>
              <a:lnSpc>
                <a:spcPct val="90000"/>
              </a:lnSpc>
            </a:pPr>
            <a:r>
              <a:rPr lang="en-US" sz="1600" dirty="0">
                <a:solidFill>
                  <a:srgbClr val="FFFFFF"/>
                </a:solidFill>
              </a:rPr>
              <a:t>The French Revolution and Declaration of the Rights of the Man and of the Citizen in 1789, which states that "in the eyes of the law all citizens are equal," inspired oppressed groups to seek equality and bring an end to slavery. In one of the most successful slave revolts in history, Haitians fought for their independence from the French. This revolution not only gave Haiti its independence but also contributed to ending the transatlantic slave trade. </a:t>
            </a:r>
          </a:p>
          <a:p>
            <a:pPr>
              <a:lnSpc>
                <a:spcPct val="90000"/>
              </a:lnSpc>
            </a:pPr>
            <a:endParaRPr lang="en-US" sz="1600" dirty="0">
              <a:solidFill>
                <a:srgbClr val="FFFFFF"/>
              </a:solidFill>
            </a:endParaRPr>
          </a:p>
          <a:p>
            <a:pPr>
              <a:lnSpc>
                <a:spcPct val="90000"/>
              </a:lnSpc>
            </a:pPr>
            <a:r>
              <a:rPr lang="en-US" sz="1600" dirty="0">
                <a:solidFill>
                  <a:srgbClr val="FFFFFF"/>
                </a:solidFill>
              </a:rPr>
              <a:t>France refused to recognize Haiti's independence until 1825, at which point it saddled the new country with 100 million francs in colonial debt. Other western countries deliberately shut Haiti out of the world economy.</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954" y="3953512"/>
            <a:ext cx="2468166" cy="2452687"/>
          </a:xfrm>
        </p:spPr>
        <p:txBody>
          <a:bodyPr anchor="ctr">
            <a:normAutofit/>
          </a:bodyPr>
          <a:lstStyle/>
          <a:p>
            <a:pPr>
              <a:lnSpc>
                <a:spcPct val="90000"/>
              </a:lnSpc>
            </a:pPr>
            <a:r>
              <a:rPr lang="en-US" sz="3100" dirty="0"/>
              <a:t>Haitian occupation of the Dominican Republic</a:t>
            </a:r>
          </a:p>
        </p:txBody>
      </p:sp>
      <p:pic>
        <p:nvPicPr>
          <p:cNvPr id="4" name="Picture 3" descr="7a9774be0187126b2b75c65e989faeff">
            <a:extLst>
              <a:ext uri="{FF2B5EF4-FFF2-40B4-BE49-F238E27FC236}">
                <a16:creationId xmlns:a16="http://schemas.microsoft.com/office/drawing/2014/main" id="{CDDDE863-CF73-9F46-B293-D24D1321EE3B}"/>
              </a:ext>
            </a:extLst>
          </p:cNvPr>
          <p:cNvPicPr>
            <a:picLocks noChangeAspect="1"/>
          </p:cNvPicPr>
          <p:nvPr/>
        </p:nvPicPr>
        <p:blipFill rotWithShape="1">
          <a:blip r:embed="rId2"/>
          <a:srcRect t="2706" b="10493"/>
          <a:stretch/>
        </p:blipFill>
        <p:spPr>
          <a:xfrm>
            <a:off x="20" y="10"/>
            <a:ext cx="9143980" cy="37528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54012"/>
          </a:xfrm>
        </p:spPr>
        <p:txBody>
          <a:bodyPr anchor="ctr">
            <a:normAutofit/>
          </a:bodyPr>
          <a:lstStyle/>
          <a:p>
            <a:pPr marL="0" indent="0">
              <a:lnSpc>
                <a:spcPct val="90000"/>
              </a:lnSpc>
              <a:buNone/>
            </a:pPr>
            <a:r>
              <a:rPr lang="en-US" sz="1400" b="1" dirty="0"/>
              <a:t>Feb 9, 1822 – Feb 27, 1844</a:t>
            </a:r>
          </a:p>
          <a:p>
            <a:pPr marL="0" indent="0">
              <a:lnSpc>
                <a:spcPct val="90000"/>
              </a:lnSpc>
              <a:buNone/>
            </a:pPr>
            <a:endParaRPr lang="en-US" sz="1400" dirty="0"/>
          </a:p>
          <a:p>
            <a:pPr>
              <a:lnSpc>
                <a:spcPct val="90000"/>
              </a:lnSpc>
            </a:pPr>
            <a:r>
              <a:rPr lang="en-US" sz="1400" dirty="0"/>
              <a:t>Following Santo Domingo's declaration of independence from Spain in 1821, Haitian President Jean-Pierre Boyer's forces quickly overtook the territory. This 22-year occupation fostered resentment among Dominicans towards Haitians due to the repression of their culture, domination in political power, and ethnic tensions. As the economy declined, the local population saw the Haitians more and more as occupiers instead of liberators from Spanish rule. </a:t>
            </a:r>
          </a:p>
          <a:p>
            <a:pPr>
              <a:lnSpc>
                <a:spcPct val="90000"/>
              </a:lnSpc>
            </a:pPr>
            <a:r>
              <a:rPr lang="en-US" sz="1400" dirty="0"/>
              <a:t>La </a:t>
            </a:r>
            <a:r>
              <a:rPr lang="en-US" sz="1400" dirty="0" err="1"/>
              <a:t>Trinitaria</a:t>
            </a:r>
            <a:r>
              <a:rPr lang="en-US" sz="1400" dirty="0"/>
              <a:t>, an underground movement led in part by John Pablo Duarte, worked towards independence for over a decade. The group ultimately declared independence once again as the Dominican Republic on February 27, 1844.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dirty="0"/>
              <a:t>U.S. Occupation of Haiti</a:t>
            </a:r>
          </a:p>
        </p:txBody>
      </p:sp>
      <p:sp>
        <p:nvSpPr>
          <p:cNvPr id="3" name="Content Placeholder 2"/>
          <p:cNvSpPr>
            <a:spLocks noGrp="1"/>
          </p:cNvSpPr>
          <p:nvPr>
            <p:ph idx="1"/>
          </p:nvPr>
        </p:nvSpPr>
        <p:spPr>
          <a:xfrm>
            <a:off x="3601974" y="2314806"/>
            <a:ext cx="5284449" cy="4292041"/>
          </a:xfrm>
        </p:spPr>
        <p:txBody>
          <a:bodyPr>
            <a:normAutofit fontScale="92500"/>
          </a:bodyPr>
          <a:lstStyle/>
          <a:p>
            <a:pPr marL="0" indent="0">
              <a:lnSpc>
                <a:spcPct val="90000"/>
              </a:lnSpc>
              <a:buNone/>
            </a:pPr>
            <a:r>
              <a:rPr lang="en-US" sz="1600" b="1" dirty="0"/>
              <a:t>1915 – 1934</a:t>
            </a:r>
          </a:p>
          <a:p>
            <a:pPr marL="0" indent="0">
              <a:lnSpc>
                <a:spcPct val="90000"/>
              </a:lnSpc>
              <a:buNone/>
            </a:pPr>
            <a:endParaRPr lang="en-US" sz="1600" b="1" dirty="0"/>
          </a:p>
          <a:p>
            <a:pPr>
              <a:lnSpc>
                <a:spcPct val="90000"/>
              </a:lnSpc>
            </a:pPr>
            <a:r>
              <a:rPr lang="en-US" sz="1600" dirty="0"/>
              <a:t>The U.S. invaded and occupied Haiti from 1915-1934 after seven years of political turmoil. U.S. fear of a German invasion of Haiti was also a primary motivation. However, the main catalyst for U.S. action was when a mob killed pro-U.S. Haitian President Jean </a:t>
            </a:r>
            <a:r>
              <a:rPr lang="en-US" sz="1600" dirty="0" err="1"/>
              <a:t>Vilbrun</a:t>
            </a:r>
            <a:r>
              <a:rPr lang="en-US" sz="1600" dirty="0"/>
              <a:t> Guillaume Sam after he demanded that his political prisoners be murdered. </a:t>
            </a:r>
          </a:p>
          <a:p>
            <a:pPr>
              <a:lnSpc>
                <a:spcPct val="90000"/>
              </a:lnSpc>
            </a:pPr>
            <a:r>
              <a:rPr lang="en-US" sz="1600" dirty="0"/>
              <a:t>Though infrastructure improved and the economy stabilized during this time, the U.S. occupation was brutal and racist. It imposed a new constitution, which revoked a ban on foreigners purchasing land. This allowed U.S.-owned businesses to purchase land for plantations in Haiti, thus re-establishing an economy that resembled that of pre-independence Haiti. </a:t>
            </a:r>
          </a:p>
          <a:p>
            <a:pPr>
              <a:lnSpc>
                <a:spcPct val="90000"/>
              </a:lnSpc>
            </a:pPr>
            <a:r>
              <a:rPr lang="en-US" sz="1600" dirty="0"/>
              <a:t>The Great Depression made the occupation of Haiti unfeasible. The U.S. agreed to withdraw after elections were held in 1930. The U.S. officially ended its occupation in 1934, though it maintained a presence in Haiti until 1941.</a:t>
            </a:r>
          </a:p>
        </p:txBody>
      </p:sp>
      <p:pic>
        <p:nvPicPr>
          <p:cNvPr id="4" name="Picture 3" descr="f387624581f80db4edd196547c993698">
            <a:extLst>
              <a:ext uri="{FF2B5EF4-FFF2-40B4-BE49-F238E27FC236}">
                <a16:creationId xmlns:a16="http://schemas.microsoft.com/office/drawing/2014/main" id="{B4276A33-9974-4E45-A47A-88C460DDEF34}"/>
              </a:ext>
            </a:extLst>
          </p:cNvPr>
          <p:cNvPicPr>
            <a:picLocks noChangeAspect="1"/>
          </p:cNvPicPr>
          <p:nvPr/>
        </p:nvPicPr>
        <p:blipFill rotWithShape="1">
          <a:blip r:embed="rId2"/>
          <a:srcRect l="35117" r="2686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61415ff2c728aa9665d0b1dac1e1cd2">
            <a:extLst>
              <a:ext uri="{FF2B5EF4-FFF2-40B4-BE49-F238E27FC236}">
                <a16:creationId xmlns:a16="http://schemas.microsoft.com/office/drawing/2014/main" id="{DFB2917B-6329-0F4F-B8C6-3672ADD2F3CD}"/>
              </a:ext>
            </a:extLst>
          </p:cNvPr>
          <p:cNvPicPr>
            <a:picLocks noChangeAspect="1"/>
          </p:cNvPicPr>
          <p:nvPr/>
        </p:nvPicPr>
        <p:blipFill rotWithShape="1">
          <a:blip r:embed="rId2"/>
          <a:srcRect t="885" b="23653"/>
          <a:stretch/>
        </p:blipFill>
        <p:spPr>
          <a:xfrm>
            <a:off x="425058" y="1297853"/>
            <a:ext cx="4934932" cy="2150608"/>
          </a:xfrm>
          <a:prstGeom prst="rect">
            <a:avLst/>
          </a:prstGeom>
        </p:spPr>
      </p:pic>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5963"/>
            <a:ext cx="4945641" cy="1625210"/>
          </a:xfrm>
        </p:spPr>
        <p:txBody>
          <a:bodyPr>
            <a:normAutofit/>
          </a:bodyPr>
          <a:lstStyle/>
          <a:p>
            <a:r>
              <a:rPr lang="en-US" sz="4100">
                <a:solidFill>
                  <a:srgbClr val="FFFFFF"/>
                </a:solidFill>
              </a:rPr>
              <a:t>U.S. Occupation of the Dominican Republic</a:t>
            </a:r>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6637" y="557010"/>
            <a:ext cx="2820418" cy="5743977"/>
          </a:xfrm>
        </p:spPr>
        <p:txBody>
          <a:bodyPr anchor="ctr">
            <a:normAutofit/>
          </a:bodyPr>
          <a:lstStyle/>
          <a:p>
            <a:pPr marL="0" indent="0">
              <a:lnSpc>
                <a:spcPct val="90000"/>
              </a:lnSpc>
              <a:buNone/>
            </a:pPr>
            <a:r>
              <a:rPr lang="en-US" sz="1400" b="1" dirty="0">
                <a:solidFill>
                  <a:srgbClr val="FFFFFF"/>
                </a:solidFill>
              </a:rPr>
              <a:t>1916 – 1924</a:t>
            </a:r>
          </a:p>
          <a:p>
            <a:pPr marL="0" indent="0">
              <a:lnSpc>
                <a:spcPct val="90000"/>
              </a:lnSpc>
              <a:buNone/>
            </a:pPr>
            <a:endParaRPr lang="en-US" sz="1400" dirty="0">
              <a:solidFill>
                <a:srgbClr val="FFFFFF"/>
              </a:solidFill>
            </a:endParaRPr>
          </a:p>
          <a:p>
            <a:pPr>
              <a:lnSpc>
                <a:spcPct val="90000"/>
              </a:lnSpc>
            </a:pPr>
            <a:r>
              <a:rPr lang="en-US" sz="1400" dirty="0">
                <a:solidFill>
                  <a:srgbClr val="FFFFFF"/>
                </a:solidFill>
              </a:rPr>
              <a:t>The U.S. invaded and occupied the Dominican Republic from 1916-1924 to protect political and economic interests during and after WWI. The Dominican Republic had an enormous national debt and was in the midst of a civil war, thus leaving it vulnerable to invasion.</a:t>
            </a:r>
          </a:p>
          <a:p>
            <a:pPr>
              <a:lnSpc>
                <a:spcPct val="90000"/>
              </a:lnSpc>
            </a:pPr>
            <a:r>
              <a:rPr lang="en-US" sz="1400" dirty="0">
                <a:solidFill>
                  <a:srgbClr val="FFFFFF"/>
                </a:solidFill>
              </a:rPr>
              <a:t>Due to significant resistance by Dominicans, the U.S. installed its own military government and replaced the Dominican army with the Guardia Nacional Dominica, trained by U.S. Marines. </a:t>
            </a:r>
          </a:p>
          <a:p>
            <a:pPr>
              <a:lnSpc>
                <a:spcPct val="90000"/>
              </a:lnSpc>
            </a:pPr>
            <a:r>
              <a:rPr lang="en-US" sz="1400" dirty="0">
                <a:solidFill>
                  <a:srgbClr val="FFFFFF"/>
                </a:solidFill>
              </a:rPr>
              <a:t>The U.S. occupation of the Dominican Republic was much shorter than that of Haiti as a result of the difficulty posed by strong resistance and domestic unpopularity of the occupation. The U.S. began to withdraw in 1922, with the last U.S. Marines leaving on September 18, 1924.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Economic Migrants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lnSpcReduction="10000"/>
          </a:bodyPr>
          <a:lstStyle/>
          <a:p>
            <a:pPr marL="0" indent="0">
              <a:lnSpc>
                <a:spcPct val="90000"/>
              </a:lnSpc>
              <a:buNone/>
            </a:pPr>
            <a:r>
              <a:rPr lang="en-US" sz="1400" b="1" dirty="0"/>
              <a:t>1920 – 1937</a:t>
            </a:r>
          </a:p>
          <a:p>
            <a:pPr marL="0" indent="0">
              <a:lnSpc>
                <a:spcPct val="90000"/>
              </a:lnSpc>
              <a:buNone/>
            </a:pPr>
            <a:endParaRPr lang="en-US" sz="1400" b="1" dirty="0"/>
          </a:p>
          <a:p>
            <a:pPr>
              <a:lnSpc>
                <a:spcPct val="90000"/>
              </a:lnSpc>
            </a:pPr>
            <a:r>
              <a:rPr lang="en-US" sz="1400" dirty="0"/>
              <a:t>Beginning under the U.S. occupation of Haiti and the Dominican Republic, travel and migration restrictions across the border eased to allow Haitians to work on sugar plantations. Haiti's lagging economy, low wages, poor working conditions, and lack of arable land led to mass migration, largely to the borderlands of the Dominican Republic. </a:t>
            </a:r>
          </a:p>
          <a:p>
            <a:pPr>
              <a:lnSpc>
                <a:spcPct val="90000"/>
              </a:lnSpc>
            </a:pPr>
            <a:r>
              <a:rPr lang="en-US" sz="1400" dirty="0"/>
              <a:t>Though this migration was originally intended to be temporary, many eventually settled in the </a:t>
            </a:r>
            <a:r>
              <a:rPr lang="en-US" sz="1400" dirty="0" err="1"/>
              <a:t>bateyes</a:t>
            </a:r>
            <a:r>
              <a:rPr lang="en-US" sz="1400" dirty="0"/>
              <a:t> (company-owned towns). In 1920, just under 28,000 Haitian nationals were living in the Dominican Republic. By 1935, that number was more than 50,000. This contributed to the already present mix of cultures in communities around the border.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ae271a696254fa7b61b5f586704b6b6">
            <a:extLst>
              <a:ext uri="{FF2B5EF4-FFF2-40B4-BE49-F238E27FC236}">
                <a16:creationId xmlns:a16="http://schemas.microsoft.com/office/drawing/2014/main" id="{9C7CB5F3-193E-E84F-990C-27B77764CE8E}"/>
              </a:ext>
            </a:extLst>
          </p:cNvPr>
          <p:cNvPicPr>
            <a:picLocks noChangeAspect="1"/>
          </p:cNvPicPr>
          <p:nvPr/>
        </p:nvPicPr>
        <p:blipFill rotWithShape="1">
          <a:blip r:embed="rId2"/>
          <a:srcRect l="21644" r="23811"/>
          <a:stretch/>
        </p:blipFill>
        <p:spPr>
          <a:xfrm>
            <a:off x="4483341" y="799352"/>
            <a:ext cx="4069057" cy="52592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TotalTime>
  <Words>4373</Words>
  <Application>Microsoft Macintosh PowerPoint</Application>
  <PresentationFormat>On-screen Show (4:3)</PresentationFormat>
  <Paragraphs>177</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Key Summary</vt:lpstr>
      <vt:lpstr>Dominican Republic Country Profile</vt:lpstr>
      <vt:lpstr>Haiti Country Profile</vt:lpstr>
      <vt:lpstr>Ten Stages of Genocide</vt:lpstr>
      <vt:lpstr>Haitian Revolution</vt:lpstr>
      <vt:lpstr>Haitian occupation of the Dominican Republic</vt:lpstr>
      <vt:lpstr>U.S. Occupation of Haiti</vt:lpstr>
      <vt:lpstr>U.S. Occupation of the Dominican Republic</vt:lpstr>
      <vt:lpstr>Economic Migrants</vt:lpstr>
      <vt:lpstr>Trujillo Overthrows Vásquez</vt:lpstr>
      <vt:lpstr>Trujillo's Dictatorship</vt:lpstr>
      <vt:lpstr>Trujillo's Ideology and Anti-Haitianism</vt:lpstr>
      <vt:lpstr>Haiti-Dominican Republic Relations Before Massacre</vt:lpstr>
      <vt:lpstr>Trujillo's Speech</vt:lpstr>
      <vt:lpstr>Massacres</vt:lpstr>
      <vt:lpstr>Shibboleth Test</vt:lpstr>
      <vt:lpstr>Possible Explanations</vt:lpstr>
      <vt:lpstr>La Dominicanizaciòn de la Frontera</vt:lpstr>
      <vt:lpstr>Anti-Haitian State Doctrine</vt:lpstr>
      <vt:lpstr>Denial and Coverup</vt:lpstr>
      <vt:lpstr>Sham Trials</vt:lpstr>
      <vt:lpstr>1938 Indemnity Agreement</vt:lpstr>
      <vt:lpstr>Indemnity Payment</vt:lpstr>
      <vt:lpstr>Continuation of Violence</vt:lpstr>
      <vt:lpstr>Continued Reliance on Haitian Migrant Workers</vt:lpstr>
      <vt:lpstr>Trujillo Used WWII to Improve Reputation</vt:lpstr>
      <vt:lpstr>Evian Conference</vt:lpstr>
      <vt:lpstr>Joaquín Balaguer</vt:lpstr>
      <vt:lpstr>Yean and Bosico v. Dominican Republic</vt:lpstr>
      <vt:lpstr>2008 Special Rapporteur and Independent Expert Report</vt:lpstr>
      <vt:lpstr>La Sentencia</vt:lpstr>
      <vt:lpstr>2014 Naturalization Law</vt:lpstr>
      <vt:lpstr>Expelled Dominicans and Haitians v. Dominican Republic</vt:lpstr>
      <vt:lpstr>Border of Lights Commemoration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Haitian Revolution</dc:title>
  <dc:subject/>
  <dc:creator/>
  <cp:keywords/>
  <dc:description>generated using python-pptx</dc:description>
  <cp:lastModifiedBy>Sarah Kane</cp:lastModifiedBy>
  <cp:revision>7</cp:revision>
  <dcterms:created xsi:type="dcterms:W3CDTF">2013-01-27T09:14:16Z</dcterms:created>
  <dcterms:modified xsi:type="dcterms:W3CDTF">2021-11-15T17:17:55Z</dcterms:modified>
  <cp:category/>
</cp:coreProperties>
</file>